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5"/>
  </p:notesMasterIdLst>
  <p:handoutMasterIdLst>
    <p:handoutMasterId r:id="rId56"/>
  </p:handoutMasterIdLst>
  <p:sldIdLst>
    <p:sldId id="1500" r:id="rId5"/>
    <p:sldId id="2109" r:id="rId6"/>
    <p:sldId id="2084" r:id="rId7"/>
    <p:sldId id="2126" r:id="rId8"/>
    <p:sldId id="2118" r:id="rId9"/>
    <p:sldId id="2127" r:id="rId10"/>
    <p:sldId id="256" r:id="rId11"/>
    <p:sldId id="257" r:id="rId12"/>
    <p:sldId id="258" r:id="rId13"/>
    <p:sldId id="259" r:id="rId14"/>
    <p:sldId id="260" r:id="rId15"/>
    <p:sldId id="2134" r:id="rId16"/>
    <p:sldId id="262" r:id="rId17"/>
    <p:sldId id="265" r:id="rId18"/>
    <p:sldId id="266" r:id="rId19"/>
    <p:sldId id="267" r:id="rId20"/>
    <p:sldId id="268" r:id="rId21"/>
    <p:sldId id="269" r:id="rId22"/>
    <p:sldId id="2129" r:id="rId23"/>
    <p:sldId id="2130" r:id="rId24"/>
    <p:sldId id="2136" r:id="rId25"/>
    <p:sldId id="2131" r:id="rId26"/>
    <p:sldId id="2142" r:id="rId27"/>
    <p:sldId id="2143" r:id="rId28"/>
    <p:sldId id="2137" r:id="rId29"/>
    <p:sldId id="2144" r:id="rId30"/>
    <p:sldId id="2140" r:id="rId31"/>
    <p:sldId id="2139" r:id="rId32"/>
    <p:sldId id="2138" r:id="rId33"/>
    <p:sldId id="2135" r:id="rId34"/>
    <p:sldId id="2092" r:id="rId35"/>
    <p:sldId id="2061" r:id="rId36"/>
    <p:sldId id="2141" r:id="rId37"/>
    <p:sldId id="1940" r:id="rId38"/>
    <p:sldId id="1943" r:id="rId39"/>
    <p:sldId id="2100" r:id="rId40"/>
    <p:sldId id="2110" r:id="rId41"/>
    <p:sldId id="1949" r:id="rId42"/>
    <p:sldId id="1654" r:id="rId43"/>
    <p:sldId id="2066" r:id="rId44"/>
    <p:sldId id="2132" r:id="rId45"/>
    <p:sldId id="2133" r:id="rId46"/>
    <p:sldId id="2113" r:id="rId47"/>
    <p:sldId id="2120" r:id="rId48"/>
    <p:sldId id="2125" r:id="rId49"/>
    <p:sldId id="2124" r:id="rId50"/>
    <p:sldId id="1963" r:id="rId51"/>
    <p:sldId id="1956" r:id="rId52"/>
    <p:sldId id="1901" r:id="rId53"/>
    <p:sldId id="1902" r:id="rId54"/>
  </p:sldIdLst>
  <p:sldSz cx="14630400" cy="8229600"/>
  <p:notesSz cx="6858000" cy="9144000"/>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521415D9-36F7-43E2-AB2F-B90AF26B5E84}">
      <p14:sectionLst xmlns:p14="http://schemas.microsoft.com/office/powerpoint/2010/main">
        <p14:section name="Summit 2019 Template (Dark)" id="{D5BB76F4-83CF-43C2-B768-FA13CADF33A0}">
          <p14:sldIdLst>
            <p14:sldId id="1500"/>
            <p14:sldId id="2109"/>
            <p14:sldId id="2084"/>
            <p14:sldId id="2126"/>
            <p14:sldId id="2118"/>
            <p14:sldId id="2127"/>
            <p14:sldId id="256"/>
            <p14:sldId id="257"/>
            <p14:sldId id="258"/>
            <p14:sldId id="259"/>
            <p14:sldId id="260"/>
            <p14:sldId id="2134"/>
            <p14:sldId id="262"/>
            <p14:sldId id="265"/>
            <p14:sldId id="266"/>
            <p14:sldId id="267"/>
            <p14:sldId id="268"/>
            <p14:sldId id="269"/>
            <p14:sldId id="2129"/>
            <p14:sldId id="2130"/>
            <p14:sldId id="2136"/>
            <p14:sldId id="2131"/>
            <p14:sldId id="2142"/>
            <p14:sldId id="2143"/>
            <p14:sldId id="2137"/>
            <p14:sldId id="2144"/>
            <p14:sldId id="2140"/>
            <p14:sldId id="2139"/>
            <p14:sldId id="2138"/>
            <p14:sldId id="2135"/>
            <p14:sldId id="2092"/>
            <p14:sldId id="2061"/>
            <p14:sldId id="2141"/>
            <p14:sldId id="1940"/>
            <p14:sldId id="1943"/>
            <p14:sldId id="2100"/>
            <p14:sldId id="2110"/>
            <p14:sldId id="1949"/>
            <p14:sldId id="1654"/>
            <p14:sldId id="2066"/>
            <p14:sldId id="2132"/>
            <p14:sldId id="2133"/>
            <p14:sldId id="2113"/>
            <p14:sldId id="2120"/>
            <p14:sldId id="2125"/>
            <p14:sldId id="2124"/>
            <p14:sldId id="1963"/>
            <p14:sldId id="1956"/>
            <p14:sldId id="1901"/>
            <p14:sldId id="1902"/>
          </p14:sldIdLst>
        </p14:section>
        <p14:section name="Resource / Guidelines" id="{043A0922-05EE-4E19-A2A7-CD8FACB706CA}">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Mitchell Derrey" initials="MD" lastIdx="28" clrIdx="4">
    <p:extLst>
      <p:ext uri="{19B8F6BF-5375-455C-9EA6-DF929625EA0E}">
        <p15:presenceInfo xmlns:p15="http://schemas.microsoft.com/office/powerpoint/2012/main" userId="S-1-5-21-383413107-1061881802-891584314-4851" providerId="AD"/>
      </p:ext>
    </p:extLst>
  </p:cmAuthor>
  <p:cmAuthor id="5" name="Caitlyn Ryan" initials="CR [2]" lastIdx="25" clrIdx="5">
    <p:extLst>
      <p:ext uri="{19B8F6BF-5375-455C-9EA6-DF929625EA0E}">
        <p15:presenceInfo xmlns:p15="http://schemas.microsoft.com/office/powerpoint/2012/main" userId="S::caitlynr@silverfoxprod.com::e0e442c6-852d-445b-8a04-5983e13180c6" providerId="AD"/>
      </p:ext>
    </p:extLst>
  </p:cmAuthor>
  <p:cmAuthor id="6" name="Forster, Kate" initials="FK" lastIdx="1" clrIdx="6">
    <p:extLst>
      <p:ext uri="{19B8F6BF-5375-455C-9EA6-DF929625EA0E}">
        <p15:presenceInfo xmlns:p15="http://schemas.microsoft.com/office/powerpoint/2012/main" userId="S-1-5-21-1407069837-2091007605-538272213-280983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82828"/>
    <a:srgbClr val="FFFFFF"/>
    <a:srgbClr val="D232AA"/>
    <a:srgbClr val="150454"/>
    <a:srgbClr val="2D93AA"/>
    <a:srgbClr val="00BBC9"/>
    <a:srgbClr val="F3F3F3"/>
    <a:srgbClr val="144D63"/>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869" autoAdjust="0"/>
    <p:restoredTop sz="96271" autoAdjust="0"/>
  </p:normalViewPr>
  <p:slideViewPr>
    <p:cSldViewPr snapToGrid="0">
      <p:cViewPr varScale="1">
        <p:scale>
          <a:sx n="72" d="100"/>
          <a:sy n="72" d="100"/>
        </p:scale>
        <p:origin x="232" y="1664"/>
      </p:cViewPr>
      <p:guideLst>
        <p:guide orient="horz" pos="2592"/>
        <p:guide pos="4608"/>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89" d="100"/>
          <a:sy n="89" d="100"/>
        </p:scale>
        <p:origin x="2988"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6" dt="2019-03-11T15:03:14.045" idx="1">
    <p:pos x="7794" y="1391"/>
    <p:text>Confirm with AWS Legal that we have the required permissions to use these third-party copyrighted graphics. Otherwise, replace them with approved ones. Recommend following up with Julia Bishop or trademarks@amazon.com</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Amazon Ember" panose="020B0603020204020204" pitchFamily="34" charset="0"/>
                <a:ea typeface="Amazon Ember" panose="020B0603020204020204" pitchFamily="34" charset="0"/>
                <a:cs typeface="Amazon Ember" panose="020B0603020204020204" pitchFamily="34" charset="0"/>
              </a:rPr>
              <a:t>ReInvent 2018</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ABB702-E265-E34A-BDE0-A7FC310AB52F}" type="datetime8">
              <a:rPr lang="en-US" smtClean="0">
                <a:latin typeface="Amazon Ember" panose="020B0603020204020204" pitchFamily="34" charset="0"/>
                <a:ea typeface="Amazon Ember" panose="020B0603020204020204" pitchFamily="34" charset="0"/>
                <a:cs typeface="Amazon Ember" panose="020B0603020204020204" pitchFamily="34" charset="0"/>
              </a:rPr>
              <a:t>3/26/19 11:15 AM</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lvl="0"/>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ReInvent 2018</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0" marR="0" indent="0" algn="l" defTabSz="1097212" rtl="0" eaLnBrk="1" fontAlgn="auto" latinLnBrk="0" hangingPunct="1">
              <a:lnSpc>
                <a:spcPct val="100000"/>
              </a:lnSpc>
              <a:spcBef>
                <a:spcPts val="0"/>
              </a:spcBef>
              <a:spcAft>
                <a:spcPts val="0"/>
              </a:spcAft>
              <a:buClrTx/>
              <a:buSzTx/>
              <a:buFontTx/>
              <a:buNone/>
              <a:tabLst/>
              <a:defRPr sz="1200">
                <a:latin typeface="+mn-lt"/>
                <a:cs typeface="Arial" panose="020B0604020202020204" pitchFamily="34" charset="0"/>
              </a:defRPr>
            </a:lvl1p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mazon Ember" panose="020B0603020204020204" pitchFamily="34" charset="0"/>
                <a:ea typeface="Amazon Ember" panose="020B0603020204020204" pitchFamily="34" charset="0"/>
                <a:cs typeface="Amazon Ember" panose="020B0603020204020204" pitchFamily="34" charset="0"/>
              </a:defRPr>
            </a:lvl1pPr>
          </a:lstStyle>
          <a:p>
            <a:fld id="{CA8E1BB1-B036-4140-B110-296DC0701D04}" type="datetime8">
              <a:rPr lang="en-US" smtClean="0"/>
              <a:pPr/>
              <a:t>3/26/19 11:15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097212" rtl="0" eaLnBrk="1" latinLnBrk="0" hangingPunct="1">
      <a:lnSpc>
        <a:spcPct val="90000"/>
      </a:lnSpc>
      <a:spcAft>
        <a:spcPts val="400"/>
      </a:spcAft>
      <a:defRPr sz="1059" kern="1200">
        <a:solidFill>
          <a:schemeClr val="tx1"/>
        </a:solidFill>
        <a:latin typeface="+mj-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059"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7785AE33-8762-CB48-8069-61FC714534F0}" type="datetime8">
              <a:rPr lang="en-US" smtClean="0"/>
              <a:t>3/26/19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009153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4edc4e0b8_0_5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4edc4e0b8_0_5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Clr>
                <a:schemeClr val="dk1"/>
              </a:buClr>
              <a:buSzPts val="1100"/>
              <a:buFont typeface="Arial"/>
              <a:buNone/>
            </a:pPr>
            <a:r>
              <a:rPr lang="en-US" b="1" u="sng"/>
              <a:t>… </a:t>
            </a:r>
            <a:r>
              <a:rPr lang="en-US"/>
              <a:t>we at Edmunds have achieved major </a:t>
            </a:r>
            <a:r>
              <a:rPr lang="en-US" b="1" u="sng"/>
              <a:t>milestones</a:t>
            </a:r>
            <a:r>
              <a:rPr lang="en-US"/>
              <a:t> in this Microservices Journey.  Every Journey comes with its challenges. </a:t>
            </a: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Clr>
                <a:schemeClr val="dk1"/>
              </a:buClr>
              <a:buSzPts val="1100"/>
              <a:buFont typeface="Arial"/>
              <a:buNone/>
            </a:pPr>
            <a:r>
              <a:rPr lang="en-US"/>
              <a:t>we face challenges due to the lack systems to provide visibility and enforce Microservice Principles..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b="1"/>
              <a:t>Decision</a:t>
            </a:r>
            <a:r>
              <a:rPr lang="en-US"/>
              <a:t>, </a:t>
            </a:r>
            <a:r>
              <a:rPr lang="en-US" b="1"/>
              <a:t>Current State</a:t>
            </a:r>
            <a:r>
              <a:rPr lang="en-US"/>
              <a:t> &amp; </a:t>
            </a:r>
            <a:r>
              <a:rPr lang="en-US" b="1"/>
              <a:t>Impact</a:t>
            </a:r>
            <a:r>
              <a:rPr lang="en-US"/>
              <a:t>. Reason for Current State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42" name="Google Shape;142;g54edc4e0b8_0_5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1874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4edc4e0b8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54edc4e0b8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54edc4e0b8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1935941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4da042d1e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54da042d1e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777777"/>
                </a:solidFill>
                <a:highlight>
                  <a:srgbClr val="FFFFFF"/>
                </a:highlight>
                <a:latin typeface="Arial"/>
                <a:ea typeface="Arial"/>
                <a:cs typeface="Arial"/>
                <a:sym typeface="Arial"/>
              </a:rPr>
              <a:t>Sub-domain refers to the problem space whereas bounded context refers to the solution space</a:t>
            </a:r>
            <a:endParaRPr/>
          </a:p>
        </p:txBody>
      </p:sp>
      <p:sp>
        <p:nvSpPr>
          <p:cNvPr id="252" name="Google Shape;252;g54da042d1e_0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1710694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Speaker notes:</a:t>
            </a:r>
            <a:endParaRPr b="1"/>
          </a:p>
          <a:p>
            <a:pPr marL="0" lvl="0" indent="0" algn="l" rtl="0">
              <a:spcBef>
                <a:spcPts val="0"/>
              </a:spcBef>
              <a:spcAft>
                <a:spcPts val="0"/>
              </a:spcAft>
              <a:buNone/>
            </a:pPr>
            <a:r>
              <a:rPr lang="en-US" b="1"/>
              <a:t> Microservice Simplified View</a:t>
            </a:r>
            <a:endParaRPr/>
          </a:p>
          <a:p>
            <a:pPr marL="0" lvl="0" indent="0" algn="l" rtl="0">
              <a:spcBef>
                <a:spcPts val="0"/>
              </a:spcBef>
              <a:spcAft>
                <a:spcPts val="0"/>
              </a:spcAft>
              <a:buNone/>
            </a:pPr>
            <a:endParaRPr b="0"/>
          </a:p>
          <a:p>
            <a:pPr marL="0" lvl="0" indent="0" algn="l" rtl="0">
              <a:spcBef>
                <a:spcPts val="0"/>
              </a:spcBef>
              <a:spcAft>
                <a:spcPts val="0"/>
              </a:spcAft>
              <a:buNone/>
            </a:pPr>
            <a:endParaRPr/>
          </a:p>
        </p:txBody>
      </p:sp>
      <p:sp>
        <p:nvSpPr>
          <p:cNvPr id="260" name="Google Shape;260;p7: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ReInvent 2018</a:t>
            </a:r>
            <a:endParaRPr/>
          </a:p>
        </p:txBody>
      </p:sp>
      <p:sp>
        <p:nvSpPr>
          <p:cNvPr id="261" name="Google Shape;261;p7: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700">
                <a:solidFill>
                  <a:srgbClr val="282828"/>
                </a:solidFill>
                <a:latin typeface="Arial"/>
                <a:ea typeface="Arial"/>
                <a:cs typeface="Arial"/>
                <a:sym typeface="Arial"/>
              </a:rPr>
              <a:t>© 2018, Amazon Web Services, Inc. or its Affiliates. All rights reserved.</a:t>
            </a:r>
            <a:endParaRPr sz="700">
              <a:solidFill>
                <a:srgbClr val="282828"/>
              </a:solidFill>
              <a:latin typeface="Arial"/>
              <a:ea typeface="Arial"/>
              <a:cs typeface="Arial"/>
              <a:sym typeface="Arial"/>
            </a:endParaRPr>
          </a:p>
        </p:txBody>
      </p:sp>
      <p:sp>
        <p:nvSpPr>
          <p:cNvPr id="262" name="Google Shape;262;p7: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3/14/19 3:46 PM</a:t>
            </a:r>
            <a:endParaRPr/>
          </a:p>
        </p:txBody>
      </p:sp>
      <p:sp>
        <p:nvSpPr>
          <p:cNvPr id="263" name="Google Shape;26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978051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p9:notes"/>
          <p:cNvSpPr txBox="1">
            <a:spLocks noGrp="1"/>
          </p:cNvSpPr>
          <p:nvPr>
            <p:ph type="body" idx="1"/>
          </p:nvPr>
        </p:nvSpPr>
        <p:spPr>
          <a:xfrm>
            <a:off x="701040" y="4415790"/>
            <a:ext cx="5608320" cy="418338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Calibri"/>
              <a:buNone/>
            </a:pPr>
            <a:r>
              <a:rPr lang="en-US" b="1"/>
              <a:t>Speaker notes</a:t>
            </a:r>
            <a:endParaRPr/>
          </a:p>
          <a:p>
            <a:pPr marL="0" marR="0" lvl="0" indent="0" algn="l" rtl="0">
              <a:lnSpc>
                <a:spcPct val="90000"/>
              </a:lnSpc>
              <a:spcBef>
                <a:spcPts val="400"/>
              </a:spcBef>
              <a:spcAft>
                <a:spcPts val="0"/>
              </a:spcAft>
              <a:buClr>
                <a:schemeClr val="dk1"/>
              </a:buClr>
              <a:buSzPts val="1200"/>
              <a:buFont typeface="Calibri"/>
              <a:buNone/>
            </a:pPr>
            <a:r>
              <a:rPr lang="en-US" sz="1050">
                <a:solidFill>
                  <a:srgbClr val="444444"/>
                </a:solidFill>
                <a:highlight>
                  <a:srgbClr val="FFFFFF"/>
                </a:highlight>
                <a:latin typeface="Helvetica Neue"/>
                <a:ea typeface="Helvetica Neue"/>
                <a:cs typeface="Helvetica Neue"/>
                <a:sym typeface="Helvetica Neue"/>
              </a:rPr>
              <a:t>220 Containers, 700+ EC2 Instances</a:t>
            </a:r>
            <a:r>
              <a:rPr lang="en-US" b="1"/>
              <a:t>   </a:t>
            </a:r>
            <a:endParaRPr b="1"/>
          </a:p>
          <a:p>
            <a:pPr marL="0" marR="0" lvl="0" indent="0" algn="l" rtl="0">
              <a:lnSpc>
                <a:spcPct val="90000"/>
              </a:lnSpc>
              <a:spcBef>
                <a:spcPts val="400"/>
              </a:spcBef>
              <a:spcAft>
                <a:spcPts val="0"/>
              </a:spcAft>
              <a:buClr>
                <a:schemeClr val="dk1"/>
              </a:buClr>
              <a:buSzPts val="1200"/>
              <a:buFont typeface="Calibri"/>
              <a:buNone/>
            </a:pPr>
            <a:r>
              <a:rPr lang="en-US" b="1"/>
              <a:t>Stats on Containers, Applications Databases, Servlerless</a:t>
            </a:r>
            <a:endParaRPr b="1"/>
          </a:p>
          <a:p>
            <a:pPr marL="0" marR="0" lvl="0" indent="0" algn="l" rtl="0">
              <a:lnSpc>
                <a:spcPct val="90000"/>
              </a:lnSpc>
              <a:spcBef>
                <a:spcPts val="400"/>
              </a:spcBef>
              <a:spcAft>
                <a:spcPts val="0"/>
              </a:spcAft>
              <a:buClr>
                <a:schemeClr val="dk1"/>
              </a:buClr>
              <a:buSzPts val="1200"/>
              <a:buFont typeface="Calibri"/>
              <a:buNone/>
            </a:pPr>
            <a:r>
              <a:rPr lang="en-US" b="1"/>
              <a:t>   Teams</a:t>
            </a:r>
            <a:endParaRPr/>
          </a:p>
          <a:p>
            <a:pPr marL="0" marR="0" lvl="0" indent="0" algn="l" rtl="0">
              <a:lnSpc>
                <a:spcPct val="90000"/>
              </a:lnSpc>
              <a:spcBef>
                <a:spcPts val="400"/>
              </a:spcBef>
              <a:spcAft>
                <a:spcPts val="0"/>
              </a:spcAft>
              <a:buClr>
                <a:schemeClr val="dk1"/>
              </a:buClr>
              <a:buSzPts val="1200"/>
              <a:buFont typeface="Calibri"/>
              <a:buNone/>
            </a:pPr>
            <a:r>
              <a:rPr lang="en-US" b="1"/>
              <a:t>   DevOwnOps – Different Service Accounts for Teams for full Autonomy</a:t>
            </a:r>
            <a:endParaRPr/>
          </a:p>
        </p:txBody>
      </p:sp>
      <p:sp>
        <p:nvSpPr>
          <p:cNvPr id="329" name="Google Shape;329;p9:notes"/>
          <p:cNvSpPr txBox="1">
            <a:spLocks noGrp="1"/>
          </p:cNvSpPr>
          <p:nvPr>
            <p:ph type="sldNum" idx="12"/>
          </p:nvPr>
        </p:nvSpPr>
        <p:spPr>
          <a:xfrm>
            <a:off x="6040628" y="8829967"/>
            <a:ext cx="968150" cy="46482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857870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a:p>
        </p:txBody>
      </p:sp>
      <p:sp>
        <p:nvSpPr>
          <p:cNvPr id="335" name="Google Shape;335;p10: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ReInvent 2018</a:t>
            </a:r>
            <a:endParaRPr/>
          </a:p>
        </p:txBody>
      </p:sp>
      <p:sp>
        <p:nvSpPr>
          <p:cNvPr id="336" name="Google Shape;336;p10: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700">
                <a:solidFill>
                  <a:srgbClr val="282828"/>
                </a:solidFill>
                <a:latin typeface="Arial"/>
                <a:ea typeface="Arial"/>
                <a:cs typeface="Arial"/>
                <a:sym typeface="Arial"/>
              </a:rPr>
              <a:t>© 2018, Amazon Web Services, Inc. or its Affiliates. All rights reserved.</a:t>
            </a:r>
            <a:endParaRPr sz="700">
              <a:solidFill>
                <a:srgbClr val="282828"/>
              </a:solidFill>
              <a:latin typeface="Arial"/>
              <a:ea typeface="Arial"/>
              <a:cs typeface="Arial"/>
              <a:sym typeface="Arial"/>
            </a:endParaRPr>
          </a:p>
        </p:txBody>
      </p:sp>
      <p:sp>
        <p:nvSpPr>
          <p:cNvPr id="337" name="Google Shape;337;p10: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3/14/19 1:44 PM</a:t>
            </a:r>
            <a:endParaRPr/>
          </a:p>
        </p:txBody>
      </p:sp>
      <p:sp>
        <p:nvSpPr>
          <p:cNvPr id="338" name="Google Shape;33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558378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Communication – people and systems</a:t>
            </a:r>
            <a:endParaRPr/>
          </a:p>
          <a:p>
            <a:pPr marL="0" lvl="0" indent="0" algn="l" rtl="0">
              <a:spcBef>
                <a:spcPts val="0"/>
              </a:spcBef>
              <a:spcAft>
                <a:spcPts val="0"/>
              </a:spcAft>
              <a:buNone/>
            </a:pPr>
            <a:r>
              <a:rPr lang="en-US"/>
              <a:t>Observe</a:t>
            </a:r>
            <a:endParaRPr/>
          </a:p>
          <a:p>
            <a:pPr marL="0" lvl="0" indent="0" algn="l" rtl="0">
              <a:spcBef>
                <a:spcPts val="0"/>
              </a:spcBef>
              <a:spcAft>
                <a:spcPts val="0"/>
              </a:spcAft>
              <a:buNone/>
            </a:pPr>
            <a:r>
              <a:rPr lang="en-US"/>
              <a:t>Orient</a:t>
            </a:r>
            <a:endParaRPr/>
          </a:p>
          <a:p>
            <a:pPr marL="0" lvl="0" indent="0" algn="l" rtl="0">
              <a:spcBef>
                <a:spcPts val="0"/>
              </a:spcBef>
              <a:spcAft>
                <a:spcPts val="0"/>
              </a:spcAft>
              <a:buNone/>
            </a:pPr>
            <a:r>
              <a:rPr lang="en-US"/>
              <a:t>Decide </a:t>
            </a:r>
            <a:endParaRPr/>
          </a:p>
          <a:p>
            <a:pPr marL="0" lvl="0" indent="0" algn="l" rtl="0">
              <a:spcBef>
                <a:spcPts val="0"/>
              </a:spcBef>
              <a:spcAft>
                <a:spcPts val="0"/>
              </a:spcAft>
              <a:buNone/>
            </a:pPr>
            <a:r>
              <a:rPr lang="en-US"/>
              <a:t>Act</a:t>
            </a:r>
            <a:endParaRPr/>
          </a:p>
        </p:txBody>
      </p:sp>
      <p:sp>
        <p:nvSpPr>
          <p:cNvPr id="347" name="Google Shape;347;p11: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ReInvent 2018</a:t>
            </a:r>
            <a:endParaRPr/>
          </a:p>
        </p:txBody>
      </p:sp>
      <p:sp>
        <p:nvSpPr>
          <p:cNvPr id="348" name="Google Shape;348;p1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700">
                <a:solidFill>
                  <a:srgbClr val="282828"/>
                </a:solidFill>
                <a:latin typeface="Arial"/>
                <a:ea typeface="Arial"/>
                <a:cs typeface="Arial"/>
                <a:sym typeface="Arial"/>
              </a:rPr>
              <a:t>© 2018, Amazon Web Services, Inc. or its Affiliates. All rights reserved.</a:t>
            </a:r>
            <a:endParaRPr sz="700">
              <a:solidFill>
                <a:srgbClr val="282828"/>
              </a:solidFill>
              <a:latin typeface="Arial"/>
              <a:ea typeface="Arial"/>
              <a:cs typeface="Arial"/>
              <a:sym typeface="Arial"/>
            </a:endParaRPr>
          </a:p>
        </p:txBody>
      </p:sp>
      <p:sp>
        <p:nvSpPr>
          <p:cNvPr id="349" name="Google Shape;349;p1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3/14/19 1:44 PM</a:t>
            </a:r>
            <a:endParaRPr/>
          </a:p>
        </p:txBody>
      </p:sp>
      <p:sp>
        <p:nvSpPr>
          <p:cNvPr id="350" name="Google Shape;35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513373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57297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A uses Service B.   The two services are managed by different service teams.  Both are deployed on AWS.</a:t>
            </a:r>
          </a:p>
          <a:p>
            <a:r>
              <a:rPr lang="en-US" dirty="0"/>
              <a:t>A is a Java application on EC2.</a:t>
            </a:r>
          </a:p>
          <a:p>
            <a:r>
              <a:rPr lang="en-US" dirty="0"/>
              <a:t>B is a containerized Go app running on Fargate.</a:t>
            </a:r>
          </a:p>
          <a:p>
            <a:r>
              <a:rPr lang="en-US" dirty="0"/>
              <a:t>Want both A and B to use the same logging format and send logs to CloudWatch.  </a:t>
            </a:r>
          </a:p>
          <a:p>
            <a:r>
              <a:rPr lang="en-US" dirty="0"/>
              <a:t>Want both to use same tracing system.</a:t>
            </a:r>
          </a:p>
          <a:p>
            <a:r>
              <a:rPr lang="en-US" dirty="0"/>
              <a:t>Want B to be able to deploy a new version in a canary deployment and not have A have to know that’s happening or make any changes to A.</a:t>
            </a:r>
          </a:p>
          <a:p>
            <a:endParaRPr lang="en-US" dirty="0"/>
          </a:p>
          <a:p>
            <a:r>
              <a:rPr lang="en-US" dirty="0"/>
              <a:t>  </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12304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A uses Service B.   The two services are managed by different service teams.  Both are deployed on AWS.</a:t>
            </a:r>
          </a:p>
          <a:p>
            <a:r>
              <a:rPr lang="en-US" dirty="0"/>
              <a:t>A is a Java application on EC2.</a:t>
            </a:r>
          </a:p>
          <a:p>
            <a:r>
              <a:rPr lang="en-US" dirty="0"/>
              <a:t>B is a containerized Go app running on Fargate.</a:t>
            </a:r>
          </a:p>
          <a:p>
            <a:r>
              <a:rPr lang="en-US" dirty="0"/>
              <a:t>Want both A and B to use the same logging format and send logs to CloudWatch.  </a:t>
            </a:r>
          </a:p>
          <a:p>
            <a:r>
              <a:rPr lang="en-US" dirty="0"/>
              <a:t>Want both to use same tracing system.</a:t>
            </a:r>
          </a:p>
          <a:p>
            <a:r>
              <a:rPr lang="en-US" dirty="0"/>
              <a:t>Want B to be able to deploy a new version in a canary deployment and not have A have to know that’s happening or make any changes to A.</a:t>
            </a:r>
          </a:p>
          <a:p>
            <a:endParaRPr lang="en-US" dirty="0"/>
          </a:p>
          <a:p>
            <a:r>
              <a:rPr lang="en-US" dirty="0"/>
              <a:t>  </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956078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839736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App Mesh we use a proxy with a managed control plane.</a:t>
            </a:r>
          </a:p>
          <a:p>
            <a:r>
              <a:rPr lang="en-US" dirty="0"/>
              <a:t>The proxy manages the traffic between services and can observe that traffic.</a:t>
            </a:r>
          </a:p>
          <a:p>
            <a:r>
              <a:rPr lang="en-US" dirty="0"/>
              <a:t>You express your intent through App Mesh API and constructs.  The control plane translates that intent into proxy config and distributes it to the proxies.</a:t>
            </a:r>
          </a:p>
          <a:p>
            <a:endParaRPr lang="en-US" dirty="0"/>
          </a:p>
          <a:p>
            <a:endParaRPr lang="en-US" dirty="0"/>
          </a:p>
          <a:p>
            <a:r>
              <a:rPr lang="en-US" dirty="0"/>
              <a:t>  </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608451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App Mesh we use a proxy with a managed control plane.</a:t>
            </a:r>
          </a:p>
          <a:p>
            <a:r>
              <a:rPr lang="en-US" dirty="0"/>
              <a:t>The proxy manages the traffic between services and can observe that traffic.</a:t>
            </a:r>
          </a:p>
          <a:p>
            <a:r>
              <a:rPr lang="en-US" dirty="0"/>
              <a:t>You express your intent through App Mesh API and constructs.  The control plane translates that intent into proxy config and distributes it to the proxies.</a:t>
            </a:r>
          </a:p>
          <a:p>
            <a:endParaRPr lang="en-US" dirty="0"/>
          </a:p>
          <a:p>
            <a:endParaRPr lang="en-US" dirty="0"/>
          </a:p>
          <a:p>
            <a:r>
              <a:rPr lang="en-US" dirty="0"/>
              <a:t>  </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46497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App Mesh we use a proxy with a managed control plane.</a:t>
            </a:r>
          </a:p>
          <a:p>
            <a:r>
              <a:rPr lang="en-US" dirty="0"/>
              <a:t>The proxy manages the traffic between services and can observe that traffic.</a:t>
            </a:r>
          </a:p>
          <a:p>
            <a:r>
              <a:rPr lang="en-US" dirty="0"/>
              <a:t>You express your intent through App Mesh API and constructs.  The control plane translates that intent into proxy config and distributes it to the proxies.</a:t>
            </a:r>
          </a:p>
          <a:p>
            <a:endParaRPr lang="en-US" dirty="0"/>
          </a:p>
          <a:p>
            <a:endParaRPr lang="en-US" dirty="0"/>
          </a:p>
          <a:p>
            <a:r>
              <a:rPr lang="en-US" dirty="0"/>
              <a:t>  </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115654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App Mesh we use a proxy with a managed control plane.</a:t>
            </a:r>
          </a:p>
          <a:p>
            <a:r>
              <a:rPr lang="en-US" dirty="0"/>
              <a:t>The proxy manages the traffic between services and can observe that traffic.</a:t>
            </a:r>
          </a:p>
          <a:p>
            <a:r>
              <a:rPr lang="en-US" dirty="0"/>
              <a:t>You express your intent through App Mesh API and constructs.  The control plane translates that intent into proxy config and distributes it to the proxies.</a:t>
            </a:r>
          </a:p>
          <a:p>
            <a:endParaRPr lang="en-US" dirty="0"/>
          </a:p>
          <a:p>
            <a:endParaRPr lang="en-US" dirty="0"/>
          </a:p>
          <a:p>
            <a:r>
              <a:rPr lang="en-US" dirty="0"/>
              <a:t>  </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103024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App Mesh we use a proxy with a managed control plane.</a:t>
            </a:r>
          </a:p>
          <a:p>
            <a:r>
              <a:rPr lang="en-US" dirty="0"/>
              <a:t>The proxy manages the traffic between services and can observe that traffic.</a:t>
            </a:r>
          </a:p>
          <a:p>
            <a:r>
              <a:rPr lang="en-US" dirty="0"/>
              <a:t>You express your intent through App Mesh API and constructs.  The control plane translates that intent into proxy config and distributes it to the proxies.</a:t>
            </a:r>
          </a:p>
          <a:p>
            <a:endParaRPr lang="en-US" dirty="0"/>
          </a:p>
          <a:p>
            <a:endParaRPr lang="en-US" dirty="0"/>
          </a:p>
          <a:p>
            <a:r>
              <a:rPr lang="en-US" dirty="0"/>
              <a:t>  </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311773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App Mesh we use a proxy with a managed control plane.</a:t>
            </a:r>
          </a:p>
          <a:p>
            <a:r>
              <a:rPr lang="en-US" dirty="0"/>
              <a:t>The proxy manages the traffic between services and can observe that traffic.</a:t>
            </a:r>
          </a:p>
          <a:p>
            <a:r>
              <a:rPr lang="en-US" dirty="0"/>
              <a:t>You express your intent through App Mesh API and constructs.  The control plane translates that intent into proxy config and distributes it to the proxies.</a:t>
            </a:r>
          </a:p>
          <a:p>
            <a:endParaRPr lang="en-US" dirty="0"/>
          </a:p>
          <a:p>
            <a:endParaRPr lang="en-US" dirty="0"/>
          </a:p>
          <a:p>
            <a:r>
              <a:rPr lang="en-US" dirty="0"/>
              <a:t>  </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068443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App Mesh we use a proxy with a managed control plane.</a:t>
            </a:r>
          </a:p>
          <a:p>
            <a:r>
              <a:rPr lang="en-US" dirty="0"/>
              <a:t>The proxy manages the traffic between services and can observe that traffic.</a:t>
            </a:r>
          </a:p>
          <a:p>
            <a:r>
              <a:rPr lang="en-US" dirty="0"/>
              <a:t>You express your intent through App Mesh API and constructs.  The control plane translates that intent into proxy config and distributes it to the proxies.</a:t>
            </a:r>
          </a:p>
          <a:p>
            <a:endParaRPr lang="en-US" dirty="0"/>
          </a:p>
          <a:p>
            <a:endParaRPr lang="en-US" dirty="0"/>
          </a:p>
          <a:p>
            <a:r>
              <a:rPr lang="en-US" dirty="0"/>
              <a:t>  </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828859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App Mesh we use a proxy with a managed control plane.</a:t>
            </a:r>
          </a:p>
          <a:p>
            <a:r>
              <a:rPr lang="en-US" dirty="0"/>
              <a:t>The proxy manages the traffic between services and can observe that traffic.</a:t>
            </a:r>
          </a:p>
          <a:p>
            <a:r>
              <a:rPr lang="en-US" dirty="0"/>
              <a:t>You express your intent through App Mesh API and constructs.  The control plane translates that intent into proxy config and distributes it to the proxies.</a:t>
            </a:r>
          </a:p>
          <a:p>
            <a:endParaRPr lang="en-US" dirty="0"/>
          </a:p>
          <a:p>
            <a:endParaRPr lang="en-US" dirty="0"/>
          </a:p>
          <a:p>
            <a:r>
              <a:rPr lang="en-US" dirty="0"/>
              <a:t>  </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924699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App Mesh we use a proxy with a managed control plane.</a:t>
            </a:r>
          </a:p>
          <a:p>
            <a:r>
              <a:rPr lang="en-US" dirty="0"/>
              <a:t>The proxy manages the traffic between services and can observe that traffic.</a:t>
            </a:r>
          </a:p>
          <a:p>
            <a:r>
              <a:rPr lang="en-US" dirty="0"/>
              <a:t>You express your intent through App Mesh API and constructs.  The control plane translates that intent into proxy config and distributes it to the proxies.</a:t>
            </a:r>
          </a:p>
          <a:p>
            <a:endParaRPr lang="en-US" dirty="0"/>
          </a:p>
          <a:p>
            <a:endParaRPr lang="en-US" dirty="0"/>
          </a:p>
          <a:p>
            <a:r>
              <a:rPr lang="en-US" dirty="0"/>
              <a:t>  </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2716633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FD19A6-032E-0E4C-A96E-4ED78585AE99}" type="slidenum">
              <a:rPr lang="en-US" smtClean="0"/>
              <a:t>31</a:t>
            </a:fld>
            <a:endParaRPr lang="en-US" dirty="0"/>
          </a:p>
        </p:txBody>
      </p:sp>
    </p:spTree>
    <p:extLst>
      <p:ext uri="{BB962C8B-B14F-4D97-AF65-F5344CB8AC3E}">
        <p14:creationId xmlns:p14="http://schemas.microsoft.com/office/powerpoint/2010/main" val="3691807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3903577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720773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951984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138363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service starts, the envoy proxy running alongside checks in with App Mesh and receives configuration information. This includes how to connect to monitoring services, routing logic, and deployment logic.</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773035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service starts, the envoy proxy running alongside checks in with Lattice and receives configuration information. This includes how to connect to monitoring services, routing logic, and deployment logic.</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8140211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endParaRPr lang="en-US" sz="900" dirty="0">
              <a:effectLst/>
              <a:latin typeface="Amazon Ember" panose="020B0603020204020204" pitchFamily="34" charset="0"/>
              <a:ea typeface="Calibri" panose="020F0502020204030204" pitchFamily="34" charset="0"/>
              <a:cs typeface="Calibri" panose="020F0502020204030204" pitchFamily="34" charset="0"/>
            </a:endParaRP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557281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sz="900" dirty="0">
                <a:effectLst/>
                <a:latin typeface="Amazon Ember" panose="020B0603020204020204" pitchFamily="34" charset="0"/>
                <a:ea typeface="Calibri" panose="020F0502020204030204" pitchFamily="34" charset="0"/>
                <a:cs typeface="Calibri" panose="020F0502020204030204" pitchFamily="34" charset="0"/>
              </a:rPr>
              <a:t>App Mesh configures each microservice’s proxy to use desired retries, timeouts, and error-codes. App Mesh can enforce access controls, quotas, and limits for communications between microservices. These capabilities make it easier to deploy new versions of your microservices and help tune applications to be resilient to failures.  *items are coming soon.</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612835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6324792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virtual-node: A virtual-node that specifies a set of backends that it connects to (virtually)</a:t>
            </a:r>
          </a:p>
          <a:p>
            <a:r>
              <a:rPr lang="en-US" dirty="0"/>
              <a:t>Destination virtual-node: A virtual-node that specifies a listener and service-discovery. Only destination virtual-nodes can participate in routes.</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0028245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Envoy A knows what to do with the request because the control plane has translated the Virtual Service, Virtual Router, Route, and Virtual Nodes into an Envoy configuration.</a:t>
            </a:r>
          </a:p>
          <a:p>
            <a:endParaRPr lang="en-US" dirty="0"/>
          </a:p>
          <a:p>
            <a:r>
              <a:rPr lang="en-US" dirty="0"/>
              <a:t>Envoy A knows where to find Task B because of service discovery (done by the control plane).  There can be many copies of Task B!  Load balancing happens on the client side.</a:t>
            </a:r>
          </a:p>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448517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j-lt"/>
                <a:ea typeface="+mn-ea"/>
                <a:cs typeface="+mn-cs"/>
              </a:rPr>
              <a:t>A lot of our investment last year and going forward is going to be in this concept of what we call application level networking, application level communications across AWS. Historically when you have run anything to do with containers one of the first things you have to do is set up your network – that’s your virtual private cloud or VPC in AWS parlance. And everything happens in the context of the VPC. In Fargate for example, we have this notion of a cluster. That’s not a cluster of physical machines. We call it that to be API compatible with ECS. Really, it’s just a subnet in a virtual private cloud – it’s an isolated network. But that is the first thing you have to set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j-lt"/>
                <a:ea typeface="+mn-ea"/>
                <a:cs typeface="+mn-cs"/>
              </a:rPr>
              <a:t>If you are running microservices, what you really, really care about is: What is my application allowed to talk to? Which AWS resources can I access? What are my policies? How do I set up my network policies? And that is what App Mesh tries to do. We think of it as an AWS-level service mesh that relies on things like Cloud Map to get a map to every other AWS resource. And you deploy your services to that. Whether they are running on ECS, Fargate, EKS, EC2, or even Lamdba or API Gateway, it doesn’t matter, you are running services on AWS. You need an application level network to layer that into. And App Mesh is step one in what we want to do here.</a:t>
            </a:r>
          </a:p>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732141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Envoy A knows what to do with the request because the control plane has translated the Virtual Service, Virtual Router, Route, and Virtual Nodes into an Envoy configuration.</a:t>
            </a:r>
          </a:p>
          <a:p>
            <a:endParaRPr lang="en-US" dirty="0"/>
          </a:p>
          <a:p>
            <a:r>
              <a:rPr lang="en-US" dirty="0"/>
              <a:t>Envoy A knows where to find Task B because of service discovery (done by the control plane).  There can be many copies of Task B!  Load balancing happens on the client side.</a:t>
            </a:r>
          </a:p>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4762596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107693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Preview channel on github coming soon.</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40932446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443369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mesh works with all of these.  You can also run a single mesh across all of them!</a:t>
            </a:r>
          </a:p>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3/26/19 11:15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6231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65098" lvl="0" indent="-165098" algn="l" rtl="0">
              <a:spcBef>
                <a:spcPts val="0"/>
              </a:spcBef>
              <a:spcAft>
                <a:spcPts val="0"/>
              </a:spcAft>
              <a:buClr>
                <a:schemeClr val="dk1"/>
              </a:buClr>
              <a:buSzPts val="1200"/>
              <a:buFont typeface="Arial"/>
              <a:buChar char="•"/>
            </a:pPr>
            <a:r>
              <a:rPr lang="en-US"/>
              <a:t>On the </a:t>
            </a:r>
            <a:r>
              <a:rPr lang="en-US" b="1"/>
              <a:t>business side</a:t>
            </a:r>
            <a:endParaRPr b="1"/>
          </a:p>
          <a:p>
            <a:pPr marL="165098" lvl="0" indent="-165098" algn="l" rtl="0">
              <a:spcBef>
                <a:spcPts val="300"/>
              </a:spcBef>
              <a:spcAft>
                <a:spcPts val="0"/>
              </a:spcAft>
              <a:buClr>
                <a:schemeClr val="dk1"/>
              </a:buClr>
              <a:buSzPts val="1200"/>
              <a:buFont typeface="Arial"/>
              <a:buChar char="•"/>
            </a:pPr>
            <a:r>
              <a:rPr lang="en-US"/>
              <a:t>We help </a:t>
            </a:r>
            <a:r>
              <a:rPr lang="en-US" b="1"/>
              <a:t>car manufacturers </a:t>
            </a:r>
            <a:r>
              <a:rPr lang="en-US"/>
              <a:t>market their current </a:t>
            </a:r>
            <a:r>
              <a:rPr lang="en-US" b="1"/>
              <a:t>new car models</a:t>
            </a:r>
            <a:r>
              <a:rPr lang="en-US"/>
              <a:t>;</a:t>
            </a:r>
            <a:endParaRPr b="1"/>
          </a:p>
          <a:p>
            <a:pPr marL="165099" lvl="0" indent="-165099" algn="l" rtl="0">
              <a:spcBef>
                <a:spcPts val="300"/>
              </a:spcBef>
              <a:spcAft>
                <a:spcPts val="0"/>
              </a:spcAft>
              <a:buClr>
                <a:schemeClr val="dk1"/>
              </a:buClr>
              <a:buSzPts val="1200"/>
              <a:buFont typeface="Arial"/>
              <a:buChar char="•"/>
            </a:pPr>
            <a:r>
              <a:rPr lang="en-US"/>
              <a:t>And help over </a:t>
            </a:r>
            <a:r>
              <a:rPr lang="en-US" b="1"/>
              <a:t>20M car shoppers </a:t>
            </a:r>
            <a:r>
              <a:rPr lang="en-US"/>
              <a:t>who visit our website each month connect with the over </a:t>
            </a:r>
            <a:r>
              <a:rPr lang="en-US" b="1"/>
              <a:t>10k dealerships </a:t>
            </a:r>
            <a:endParaRPr/>
          </a:p>
          <a:p>
            <a:pPr marL="165099" lvl="0" indent="-88898" algn="l" rtl="0">
              <a:spcBef>
                <a:spcPts val="300"/>
              </a:spcBef>
              <a:spcAft>
                <a:spcPts val="0"/>
              </a:spcAft>
              <a:buClr>
                <a:schemeClr val="dk1"/>
              </a:buClr>
              <a:buSzPts val="1200"/>
              <a:buFont typeface="Arial"/>
              <a:buNone/>
            </a:pPr>
            <a:endParaRPr/>
          </a:p>
          <a:p>
            <a:pPr marL="165099" lvl="0" indent="-165099" algn="l" rtl="0">
              <a:spcBef>
                <a:spcPts val="300"/>
              </a:spcBef>
              <a:spcAft>
                <a:spcPts val="0"/>
              </a:spcAft>
              <a:buClr>
                <a:schemeClr val="dk1"/>
              </a:buClr>
              <a:buSzPts val="1200"/>
              <a:buFont typeface="Arial"/>
              <a:buChar char="•"/>
            </a:pPr>
            <a:r>
              <a:rPr lang="en-US"/>
              <a:t>…… And one thing you should know is that we at Edmunds </a:t>
            </a:r>
            <a:r>
              <a:rPr lang="en-US" u="sng"/>
              <a:t>loves</a:t>
            </a:r>
            <a:r>
              <a:rPr lang="en-US"/>
              <a:t> cars</a:t>
            </a:r>
            <a:endParaRPr/>
          </a:p>
          <a:p>
            <a:pPr marL="0" lvl="0" indent="0" algn="l" rtl="0">
              <a:spcBef>
                <a:spcPts val="300"/>
              </a:spcBef>
              <a:spcAft>
                <a:spcPts val="0"/>
              </a:spcAft>
              <a:buNone/>
            </a:pPr>
            <a:endParaRPr/>
          </a:p>
          <a:p>
            <a:pPr marL="165099" lvl="0" indent="-165099" algn="l" rtl="0">
              <a:spcBef>
                <a:spcPts val="300"/>
              </a:spcBef>
              <a:spcAft>
                <a:spcPts val="0"/>
              </a:spcAft>
              <a:buClr>
                <a:schemeClr val="dk1"/>
              </a:buClr>
              <a:buSzPts val="1200"/>
              <a:buFont typeface="Arial"/>
              <a:buChar char="•"/>
            </a:pPr>
            <a:r>
              <a:rPr lang="en-US"/>
              <a:t>So much so that…</a:t>
            </a:r>
            <a:endParaRPr/>
          </a:p>
        </p:txBody>
      </p:sp>
    </p:spTree>
    <p:extLst>
      <p:ext uri="{BB962C8B-B14F-4D97-AF65-F5344CB8AC3E}">
        <p14:creationId xmlns:p14="http://schemas.microsoft.com/office/powerpoint/2010/main" val="228283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US"/>
              <a:t>… to celebrate our 50th Anniversary, we placed a </a:t>
            </a:r>
            <a:r>
              <a:rPr lang="en-US" b="1"/>
              <a:t>1966 corvette stingray</a:t>
            </a:r>
            <a:r>
              <a:rPr lang="en-US"/>
              <a:t> on a rotating turntable in our atrium, </a:t>
            </a:r>
            <a:endParaRPr/>
          </a:p>
          <a:p>
            <a:pPr marL="171450" lvl="0" indent="-95250" algn="l" rtl="0">
              <a:spcBef>
                <a:spcPts val="300"/>
              </a:spcBef>
              <a:spcAft>
                <a:spcPts val="0"/>
              </a:spcAft>
              <a:buClr>
                <a:schemeClr val="dk1"/>
              </a:buClr>
              <a:buSzPts val="1200"/>
              <a:buFont typeface="Arial"/>
              <a:buNone/>
            </a:pPr>
            <a:endParaRPr/>
          </a:p>
          <a:p>
            <a:pPr marL="171450" lvl="0" indent="-171450" algn="l" rtl="0">
              <a:spcBef>
                <a:spcPts val="300"/>
              </a:spcBef>
              <a:spcAft>
                <a:spcPts val="0"/>
              </a:spcAft>
              <a:buClr>
                <a:schemeClr val="dk1"/>
              </a:buClr>
              <a:buSzPts val="1200"/>
              <a:buFont typeface="Arial"/>
              <a:buChar char="•"/>
            </a:pPr>
            <a:r>
              <a:rPr lang="en-US"/>
              <a:t>It was state of the art for its time:  it was fast, nimble and </a:t>
            </a:r>
            <a:r>
              <a:rPr lang="en-US" u="sng"/>
              <a:t>really</a:t>
            </a:r>
            <a:r>
              <a:rPr lang="en-US"/>
              <a:t> fun to drive.</a:t>
            </a:r>
            <a:endParaRPr/>
          </a:p>
          <a:p>
            <a:pPr marL="171450" lvl="0" indent="-95250" algn="l" rtl="0">
              <a:spcBef>
                <a:spcPts val="300"/>
              </a:spcBef>
              <a:spcAft>
                <a:spcPts val="0"/>
              </a:spcAft>
              <a:buClr>
                <a:schemeClr val="dk1"/>
              </a:buClr>
              <a:buSzPts val="1200"/>
              <a:buFont typeface="Arial"/>
              <a:buNone/>
            </a:pPr>
            <a:endParaRPr/>
          </a:p>
          <a:p>
            <a:pPr marL="171450" lvl="0" indent="-171450" algn="l" rtl="0">
              <a:spcBef>
                <a:spcPts val="300"/>
              </a:spcBef>
              <a:spcAft>
                <a:spcPts val="0"/>
              </a:spcAft>
              <a:buClr>
                <a:schemeClr val="dk1"/>
              </a:buClr>
              <a:buSzPts val="1200"/>
              <a:buFont typeface="Arial"/>
              <a:buChar char="•"/>
            </a:pPr>
            <a:r>
              <a:rPr lang="en-US"/>
              <a:t>But we also wanted it to represent our Company’s continuous reinvention</a:t>
            </a:r>
            <a:endParaRPr/>
          </a:p>
        </p:txBody>
      </p:sp>
    </p:spTree>
    <p:extLst>
      <p:ext uri="{BB962C8B-B14F-4D97-AF65-F5344CB8AC3E}">
        <p14:creationId xmlns:p14="http://schemas.microsoft.com/office/powerpoint/2010/main" val="4076719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 name="Google Shape;12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Clr>
                <a:schemeClr val="dk1"/>
              </a:buClr>
              <a:buSzPts val="1200"/>
              <a:buFont typeface="Calibri"/>
              <a:buChar char="•"/>
            </a:pPr>
            <a:r>
              <a:rPr lang="en-US" sz="1200"/>
              <a:t> on the flip side we mounted upside down </a:t>
            </a:r>
            <a:r>
              <a:rPr lang="en-US" u="sng"/>
              <a:t>the MODERN version of the Corvette</a:t>
            </a:r>
            <a:r>
              <a:rPr lang="en-US" sz="1200"/>
              <a:t>, </a:t>
            </a:r>
            <a:endParaRPr/>
          </a:p>
          <a:p>
            <a:pPr marL="457200" lvl="1" indent="-228600" algn="l" rtl="0">
              <a:spcBef>
                <a:spcPts val="300"/>
              </a:spcBef>
              <a:spcAft>
                <a:spcPts val="0"/>
              </a:spcAft>
              <a:buClr>
                <a:schemeClr val="dk1"/>
              </a:buClr>
              <a:buSzPts val="1200"/>
              <a:buFont typeface="Calibri"/>
              <a:buChar char="•"/>
            </a:pPr>
            <a:r>
              <a:rPr lang="en-US" b="1"/>
              <a:t>rotating on the ceiling</a:t>
            </a:r>
            <a:r>
              <a:rPr lang="en-US" sz="1200"/>
              <a:t> </a:t>
            </a:r>
            <a:r>
              <a:rPr lang="en-US" u="sng"/>
              <a:t>above the reception desk</a:t>
            </a:r>
            <a:endParaRPr/>
          </a:p>
          <a:p>
            <a:pPr marL="457200" lvl="1" indent="-152400" algn="l" rtl="0">
              <a:spcBef>
                <a:spcPts val="300"/>
              </a:spcBef>
              <a:spcAft>
                <a:spcPts val="0"/>
              </a:spcAft>
              <a:buClr>
                <a:schemeClr val="dk1"/>
              </a:buClr>
              <a:buSzPts val="1200"/>
              <a:buFont typeface="Calibri"/>
              <a:buNone/>
            </a:pPr>
            <a:endParaRPr u="sng"/>
          </a:p>
          <a:p>
            <a:pPr marL="228600" lvl="0" indent="-228600" algn="l" rtl="0">
              <a:spcBef>
                <a:spcPts val="300"/>
              </a:spcBef>
              <a:spcAft>
                <a:spcPts val="0"/>
              </a:spcAft>
              <a:buClr>
                <a:schemeClr val="dk1"/>
              </a:buClr>
              <a:buSzPts val="1200"/>
              <a:buFont typeface="Calibri"/>
              <a:buChar char="•"/>
            </a:pPr>
            <a:r>
              <a:rPr lang="en-US" sz="1200"/>
              <a:t>The evolution from one model to the other took </a:t>
            </a:r>
            <a:r>
              <a:rPr lang="en-US" b="1"/>
              <a:t>50 YEARS.</a:t>
            </a:r>
            <a:r>
              <a:rPr lang="en-US" sz="1200"/>
              <a:t> </a:t>
            </a:r>
            <a:endParaRPr/>
          </a:p>
          <a:p>
            <a:pPr marL="228600" lvl="0" indent="-152400" algn="l" rtl="0">
              <a:spcBef>
                <a:spcPts val="300"/>
              </a:spcBef>
              <a:spcAft>
                <a:spcPts val="0"/>
              </a:spcAft>
              <a:buClr>
                <a:schemeClr val="dk1"/>
              </a:buClr>
              <a:buSzPts val="1200"/>
              <a:buFont typeface="Calibri"/>
              <a:buNone/>
            </a:pPr>
            <a:endParaRPr/>
          </a:p>
          <a:p>
            <a:pPr marL="228600" lvl="0" indent="-228600" algn="l" rtl="0">
              <a:spcBef>
                <a:spcPts val="300"/>
              </a:spcBef>
              <a:spcAft>
                <a:spcPts val="0"/>
              </a:spcAft>
              <a:buClr>
                <a:schemeClr val="dk1"/>
              </a:buClr>
              <a:buSzPts val="1200"/>
              <a:buFont typeface="Calibri"/>
              <a:buChar char="•"/>
            </a:pPr>
            <a:r>
              <a:rPr lang="en-US" sz="1200"/>
              <a:t>Today </a:t>
            </a:r>
            <a:r>
              <a:rPr lang="en-US" b="1"/>
              <a:t>I want to share with you </a:t>
            </a:r>
            <a:r>
              <a:rPr lang="en-US" sz="1200"/>
              <a:t>a </a:t>
            </a:r>
            <a:r>
              <a:rPr lang="en-US" u="sng"/>
              <a:t>similar transformation</a:t>
            </a:r>
            <a:r>
              <a:rPr lang="en-US"/>
              <a:t> from Monolith to Microservices Architecture to</a:t>
            </a:r>
            <a:r>
              <a:rPr lang="en-US" b="1"/>
              <a:t> </a:t>
            </a:r>
            <a:r>
              <a:rPr lang="en-US"/>
              <a:t>meet the </a:t>
            </a:r>
            <a:r>
              <a:rPr lang="en-US" u="sng"/>
              <a:t>MODERN demands</a:t>
            </a:r>
            <a:r>
              <a:rPr lang="en-US"/>
              <a:t> of the </a:t>
            </a:r>
            <a:r>
              <a:rPr lang="en-US" u="sng"/>
              <a:t>digital age</a:t>
            </a:r>
            <a:r>
              <a:rPr lang="en-US"/>
              <a:t>.</a:t>
            </a:r>
            <a:endParaRPr/>
          </a:p>
          <a:p>
            <a:pPr marL="457200" lvl="1" indent="-69850" algn="l" rtl="0">
              <a:lnSpc>
                <a:spcPct val="115000"/>
              </a:lnSpc>
              <a:spcBef>
                <a:spcPts val="0"/>
              </a:spcBef>
              <a:spcAft>
                <a:spcPts val="0"/>
              </a:spcAft>
              <a:buClr>
                <a:schemeClr val="dk1"/>
              </a:buClr>
              <a:buSzPts val="1100"/>
              <a:buChar char="•"/>
            </a:pPr>
            <a:r>
              <a:rPr lang="en-US" sz="1100">
                <a:latin typeface="Arial"/>
                <a:ea typeface="Arial"/>
                <a:cs typeface="Arial"/>
                <a:sym typeface="Arial"/>
              </a:rPr>
              <a:t>What are Microservices and Why you need them.</a:t>
            </a:r>
            <a:endParaRPr sz="1100">
              <a:latin typeface="Arial"/>
              <a:ea typeface="Arial"/>
              <a:cs typeface="Arial"/>
              <a:sym typeface="Arial"/>
            </a:endParaRPr>
          </a:p>
          <a:p>
            <a:pPr marL="457200" lvl="1" indent="-69850" algn="l" rtl="0">
              <a:lnSpc>
                <a:spcPct val="115000"/>
              </a:lnSpc>
              <a:spcBef>
                <a:spcPts val="0"/>
              </a:spcBef>
              <a:spcAft>
                <a:spcPts val="0"/>
              </a:spcAft>
              <a:buClr>
                <a:schemeClr val="dk1"/>
              </a:buClr>
              <a:buSzPts val="1100"/>
              <a:buChar char="•"/>
            </a:pPr>
            <a:r>
              <a:rPr lang="en-US" sz="1100">
                <a:latin typeface="Arial"/>
                <a:ea typeface="Arial"/>
                <a:cs typeface="Arial"/>
                <a:sym typeface="Arial"/>
              </a:rPr>
              <a:t>Few guidelines on transitioning from Monolith to Microservices.</a:t>
            </a:r>
            <a:endParaRPr sz="1100">
              <a:latin typeface="Arial"/>
              <a:ea typeface="Arial"/>
              <a:cs typeface="Arial"/>
              <a:sym typeface="Arial"/>
            </a:endParaRPr>
          </a:p>
          <a:p>
            <a:pPr marL="457200" lvl="1" indent="-69850" algn="l" rtl="0">
              <a:lnSpc>
                <a:spcPct val="115000"/>
              </a:lnSpc>
              <a:spcBef>
                <a:spcPts val="0"/>
              </a:spcBef>
              <a:spcAft>
                <a:spcPts val="0"/>
              </a:spcAft>
              <a:buClr>
                <a:schemeClr val="dk1"/>
              </a:buClr>
              <a:buSzPts val="1100"/>
              <a:buChar char="•"/>
            </a:pPr>
            <a:r>
              <a:rPr lang="en-US" sz="1100">
                <a:latin typeface="Arial"/>
                <a:ea typeface="Arial"/>
                <a:cs typeface="Arial"/>
                <a:sym typeface="Arial"/>
              </a:rPr>
              <a:t>The missing Piece</a:t>
            </a:r>
            <a:endParaRPr/>
          </a:p>
          <a:p>
            <a:pPr marL="0" lvl="0" indent="0" algn="l" rtl="0">
              <a:spcBef>
                <a:spcPts val="300"/>
              </a:spcBef>
              <a:spcAft>
                <a:spcPts val="0"/>
              </a:spcAft>
              <a:buNone/>
            </a:pPr>
            <a:endParaRPr/>
          </a:p>
          <a:p>
            <a:pPr marL="0" lvl="0" indent="0" algn="l" rtl="0">
              <a:spcBef>
                <a:spcPts val="300"/>
              </a:spcBef>
              <a:spcAft>
                <a:spcPts val="0"/>
              </a:spcAft>
              <a:buNone/>
            </a:pPr>
            <a:endParaRPr/>
          </a:p>
          <a:p>
            <a:pPr marL="171450" lvl="0" indent="-95250" algn="l" rtl="0">
              <a:spcBef>
                <a:spcPts val="0"/>
              </a:spcBef>
              <a:spcAft>
                <a:spcPts val="0"/>
              </a:spcAft>
              <a:buClr>
                <a:schemeClr val="dk1"/>
              </a:buClr>
              <a:buSzPts val="1200"/>
              <a:buFont typeface="Arial"/>
              <a:buNone/>
            </a:pPr>
            <a:endParaRPr/>
          </a:p>
        </p:txBody>
      </p:sp>
    </p:spTree>
    <p:extLst>
      <p:ext uri="{BB962C8B-B14F-4D97-AF65-F5344CB8AC3E}">
        <p14:creationId xmlns:p14="http://schemas.microsoft.com/office/powerpoint/2010/main" val="40868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4c55bf444_0_504: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g54c55bf444_0_504:notes"/>
          <p:cNvSpPr txBox="1">
            <a:spLocks noGrp="1"/>
          </p:cNvSpPr>
          <p:nvPr>
            <p:ph type="body" idx="1"/>
          </p:nvPr>
        </p:nvSpPr>
        <p:spPr>
          <a:xfrm>
            <a:off x="701040" y="4415790"/>
            <a:ext cx="5608200" cy="4183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Calibri"/>
              <a:buNone/>
            </a:pPr>
            <a:endParaRPr b="1"/>
          </a:p>
          <a:p>
            <a:pPr marL="0" marR="0" lvl="0" indent="0" algn="l" rtl="0">
              <a:lnSpc>
                <a:spcPct val="90000"/>
              </a:lnSpc>
              <a:spcBef>
                <a:spcPts val="0"/>
              </a:spcBef>
              <a:spcAft>
                <a:spcPts val="0"/>
              </a:spcAft>
              <a:buClr>
                <a:schemeClr val="dk1"/>
              </a:buClr>
              <a:buSzPts val="1200"/>
              <a:buFont typeface="Calibri"/>
              <a:buNone/>
            </a:pPr>
            <a:endParaRPr/>
          </a:p>
          <a:p>
            <a:pPr marL="0" marR="0" lvl="0" indent="0" algn="l" rtl="0">
              <a:lnSpc>
                <a:spcPct val="90000"/>
              </a:lnSpc>
              <a:spcBef>
                <a:spcPts val="0"/>
              </a:spcBef>
              <a:spcAft>
                <a:spcPts val="0"/>
              </a:spcAft>
              <a:buClr>
                <a:schemeClr val="dk1"/>
              </a:buClr>
              <a:buSzPts val="1200"/>
              <a:buFont typeface="Calibri"/>
              <a:buNone/>
            </a:pPr>
            <a:r>
              <a:rPr lang="en-US" b="1"/>
              <a:t>What Are Microservices</a:t>
            </a:r>
            <a:endParaRPr b="1"/>
          </a:p>
          <a:p>
            <a:pPr marL="457200" lvl="0" indent="-317500" algn="l" rtl="0">
              <a:spcBef>
                <a:spcPts val="0"/>
              </a:spcBef>
              <a:spcAft>
                <a:spcPts val="0"/>
              </a:spcAft>
              <a:buSzPts val="1400"/>
              <a:buChar char="●"/>
            </a:pPr>
            <a:r>
              <a:rPr lang="en-US"/>
              <a:t>Small, and Focused on Doing </a:t>
            </a:r>
            <a:r>
              <a:rPr lang="en-US" b="1" u="sng"/>
              <a:t>One Thing Well</a:t>
            </a:r>
            <a:endParaRPr b="1" u="sng"/>
          </a:p>
          <a:p>
            <a:pPr marL="457200" lvl="0" indent="-317500" algn="l" rtl="0">
              <a:spcBef>
                <a:spcPts val="0"/>
              </a:spcBef>
              <a:spcAft>
                <a:spcPts val="0"/>
              </a:spcAft>
              <a:buSzPts val="1400"/>
              <a:buChar char="●"/>
            </a:pPr>
            <a:r>
              <a:rPr lang="en-US"/>
              <a:t>something that could be rewritten in </a:t>
            </a:r>
            <a:r>
              <a:rPr lang="en-US" b="1" u="sng"/>
              <a:t>two weeks</a:t>
            </a:r>
            <a:r>
              <a:rPr lang="en-US"/>
              <a:t>.</a:t>
            </a:r>
            <a:endParaRPr/>
          </a:p>
          <a:p>
            <a:pPr marL="457200" lvl="0" indent="-317500" algn="l" rtl="0">
              <a:spcBef>
                <a:spcPts val="0"/>
              </a:spcBef>
              <a:spcAft>
                <a:spcPts val="0"/>
              </a:spcAft>
              <a:buSzPts val="1400"/>
              <a:buChar char="●"/>
            </a:pPr>
            <a:r>
              <a:rPr lang="en-US" b="1" u="sng"/>
              <a:t>Single Responsibility Principle.</a:t>
            </a:r>
            <a:endParaRPr b="1" u="sng"/>
          </a:p>
          <a:p>
            <a:pPr marL="0" marR="0" lvl="0" indent="0" algn="l" rtl="0">
              <a:lnSpc>
                <a:spcPct val="90000"/>
              </a:lnSpc>
              <a:spcBef>
                <a:spcPts val="0"/>
              </a:spcBef>
              <a:spcAft>
                <a:spcPts val="0"/>
              </a:spcAft>
              <a:buClr>
                <a:schemeClr val="dk1"/>
              </a:buClr>
              <a:buSzPts val="1200"/>
              <a:buFont typeface="Calibri"/>
              <a:buNone/>
            </a:pPr>
            <a:endParaRPr/>
          </a:p>
          <a:p>
            <a:pPr marL="0" marR="0" lvl="0" indent="0" algn="l" rtl="0">
              <a:lnSpc>
                <a:spcPct val="90000"/>
              </a:lnSpc>
              <a:spcBef>
                <a:spcPts val="0"/>
              </a:spcBef>
              <a:spcAft>
                <a:spcPts val="0"/>
              </a:spcAft>
              <a:buClr>
                <a:schemeClr val="dk1"/>
              </a:buClr>
              <a:buSzPts val="1200"/>
              <a:buFont typeface="Calibri"/>
              <a:buNone/>
            </a:pPr>
            <a:r>
              <a:rPr lang="en-US"/>
              <a:t>Microservices has emerged from this world of DDD, ____.  </a:t>
            </a:r>
            <a:endParaRPr/>
          </a:p>
          <a:p>
            <a:pPr marL="0" lvl="0" indent="0" algn="l" rtl="0">
              <a:spcBef>
                <a:spcPts val="0"/>
              </a:spcBef>
              <a:spcAft>
                <a:spcPts val="0"/>
              </a:spcAft>
              <a:buClr>
                <a:schemeClr val="dk1"/>
              </a:buClr>
              <a:buSzPts val="1100"/>
              <a:buFont typeface="Arial"/>
              <a:buNone/>
            </a:pPr>
            <a:r>
              <a:rPr lang="en-US" b="1"/>
              <a:t>When Do I build Microservice</a:t>
            </a:r>
            <a:endParaRPr b="1"/>
          </a:p>
          <a:p>
            <a:pPr marL="457200" lvl="0" indent="-317500" algn="l" rtl="0">
              <a:spcBef>
                <a:spcPts val="0"/>
              </a:spcBef>
              <a:spcAft>
                <a:spcPts val="0"/>
              </a:spcAft>
              <a:buClr>
                <a:schemeClr val="dk1"/>
              </a:buClr>
              <a:buSzPts val="1400"/>
              <a:buChar char="-"/>
            </a:pPr>
            <a:r>
              <a:rPr lang="en-US" b="1"/>
              <a:t>When Complexity &amp; Team Sizes Grows.</a:t>
            </a:r>
            <a:endParaRPr b="1"/>
          </a:p>
          <a:p>
            <a:pPr marL="0" lvl="0" indent="0" algn="l" rtl="0">
              <a:spcBef>
                <a:spcPts val="0"/>
              </a:spcBef>
              <a:spcAft>
                <a:spcPts val="0"/>
              </a:spcAft>
              <a:buClr>
                <a:schemeClr val="dk1"/>
              </a:buClr>
              <a:buFont typeface="Arial"/>
              <a:buNone/>
            </a:pPr>
            <a:endParaRPr/>
          </a:p>
          <a:p>
            <a:pPr marL="0" lvl="0" indent="0" algn="l" rtl="0">
              <a:spcBef>
                <a:spcPts val="400"/>
              </a:spcBef>
              <a:spcAft>
                <a:spcPts val="0"/>
              </a:spcAft>
              <a:buNone/>
            </a:pPr>
            <a:endParaRPr b="1"/>
          </a:p>
          <a:p>
            <a:pPr marL="457200" lvl="1" indent="0" algn="l" rtl="0">
              <a:spcBef>
                <a:spcPts val="0"/>
              </a:spcBef>
              <a:spcAft>
                <a:spcPts val="0"/>
              </a:spcAft>
              <a:buClr>
                <a:schemeClr val="dk1"/>
              </a:buClr>
              <a:buFont typeface="Arial"/>
              <a:buNone/>
            </a:pPr>
            <a:endParaRPr/>
          </a:p>
          <a:p>
            <a:pPr marL="457200" lvl="1" indent="0" algn="l" rtl="0">
              <a:spcBef>
                <a:spcPts val="0"/>
              </a:spcBef>
              <a:spcAft>
                <a:spcPts val="0"/>
              </a:spcAft>
              <a:buClr>
                <a:schemeClr val="dk1"/>
              </a:buClr>
              <a:buFont typeface="Arial"/>
              <a:buNone/>
            </a:pPr>
            <a:endParaRPr/>
          </a:p>
        </p:txBody>
      </p:sp>
      <p:sp>
        <p:nvSpPr>
          <p:cNvPr id="136" name="Google Shape;136;g54c55bf444_0_504:notes"/>
          <p:cNvSpPr txBox="1">
            <a:spLocks noGrp="1"/>
          </p:cNvSpPr>
          <p:nvPr>
            <p:ph type="sldNum" idx="12"/>
          </p:nvPr>
        </p:nvSpPr>
        <p:spPr>
          <a:xfrm>
            <a:off x="6040628" y="8829967"/>
            <a:ext cx="968100" cy="464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0916793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18" name="summitpink">
            <a:extLst>
              <a:ext uri="{FF2B5EF4-FFF2-40B4-BE49-F238E27FC236}">
                <a16:creationId xmlns:a16="http://schemas.microsoft.com/office/drawing/2014/main" id="{7B608FB8-BC2F-477B-A115-09BFB1B9BB0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a:off x="0" y="0"/>
            <a:ext cx="14630400" cy="8229600"/>
          </a:xfrm>
          <a:prstGeom prst="rect">
            <a:avLst/>
          </a:prstGeom>
        </p:spPr>
      </p:pic>
      <p:sp>
        <p:nvSpPr>
          <p:cNvPr id="46" name="Freeform: Shape 45">
            <a:extLst>
              <a:ext uri="{FF2B5EF4-FFF2-40B4-BE49-F238E27FC236}">
                <a16:creationId xmlns:a16="http://schemas.microsoft.com/office/drawing/2014/main" id="{49DC84CA-CE72-4309-9EAB-66ED7D370A86}"/>
              </a:ext>
            </a:extLst>
          </p:cNvPr>
          <p:cNvSpPr/>
          <p:nvPr userDrawn="1"/>
        </p:nvSpPr>
        <p:spPr bwMode="black">
          <a:xfrm>
            <a:off x="567307" y="3564340"/>
            <a:ext cx="2127613" cy="127642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normAutofit/>
          </a:bodyPr>
          <a:lstStyle/>
          <a:p>
            <a:endParaRPr lang="en-US" sz="3600" dirty="0"/>
          </a:p>
        </p:txBody>
      </p:sp>
      <p:sp>
        <p:nvSpPr>
          <p:cNvPr id="57" name="TextBox 56">
            <a:extLst>
              <a:ext uri="{FF2B5EF4-FFF2-40B4-BE49-F238E27FC236}">
                <a16:creationId xmlns:a16="http://schemas.microsoft.com/office/drawing/2014/main" id="{E5F7621C-B751-485D-99D9-A8088077E9C6}"/>
              </a:ext>
            </a:extLst>
          </p:cNvPr>
          <p:cNvSpPr txBox="1"/>
          <p:nvPr userDrawn="1"/>
        </p:nvSpPr>
        <p:spPr bwMode="black">
          <a:xfrm>
            <a:off x="3362081" y="3435128"/>
            <a:ext cx="4486519" cy="794178"/>
          </a:xfrm>
          <a:prstGeom prst="rect">
            <a:avLst/>
          </a:prstGeom>
          <a:noFill/>
        </p:spPr>
        <p:txBody>
          <a:bodyPr wrap="square" lIns="0" tIns="0" rIns="0" bIns="0" rtlCol="0" anchor="b" anchorCtr="0">
            <a:normAutofit/>
          </a:bodyPr>
          <a:lstStyle/>
          <a:p>
            <a:pPr>
              <a:lnSpc>
                <a:spcPct val="90000"/>
              </a:lnSpc>
              <a:spcAft>
                <a:spcPts val="1800"/>
              </a:spcAft>
            </a:pPr>
            <a:r>
              <a:rPr lang="en-US" sz="5200" b="0" kern="1200" spc="1200" baseline="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77" name="Text Placeholder 75">
            <a:extLst>
              <a:ext uri="{FF2B5EF4-FFF2-40B4-BE49-F238E27FC236}">
                <a16:creationId xmlns:a16="http://schemas.microsoft.com/office/drawing/2014/main" id="{E023C602-6BE4-47DE-B943-32F0B4DC2F9E}"/>
              </a:ext>
            </a:extLst>
          </p:cNvPr>
          <p:cNvSpPr>
            <a:spLocks noGrp="1"/>
          </p:cNvSpPr>
          <p:nvPr>
            <p:ph type="body" sz="quarter" idx="11" hasCustomPrompt="1"/>
          </p:nvPr>
        </p:nvSpPr>
        <p:spPr>
          <a:xfrm>
            <a:off x="3362081" y="4270635"/>
            <a:ext cx="9869732" cy="553998"/>
          </a:xfrm>
        </p:spPr>
        <p:txBody>
          <a:bodyPr lIns="0" tIns="0" rIns="0" bIns="0"/>
          <a:lstStyle>
            <a:lvl1pPr marL="0" algn="l" defTabSz="1097212" rtl="0" eaLnBrk="1" latinLnBrk="0" hangingPunct="1">
              <a:lnSpc>
                <a:spcPct val="90000"/>
              </a:lnSpc>
              <a:spcAft>
                <a:spcPts val="1800"/>
              </a:spcAft>
              <a:defRPr lang="en-US" sz="4000" b="0" kern="1200" spc="600" baseline="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l" defTabSz="1097212" rtl="0" eaLnBrk="1" fontAlgn="auto" latinLnBrk="0" hangingPunct="1">
              <a:lnSpc>
                <a:spcPct val="90000"/>
              </a:lnSpc>
              <a:spcBef>
                <a:spcPct val="20000"/>
              </a:spcBef>
              <a:spcAft>
                <a:spcPts val="1800"/>
              </a:spcAft>
              <a:buClrTx/>
              <a:buSzPct val="90000"/>
              <a:buFont typeface="Arial" pitchFamily="34" charset="0"/>
              <a:buNone/>
              <a:tabLst/>
            </a:pPr>
            <a:r>
              <a:rPr lang="en-US" dirty="0"/>
              <a:t>CITY NAME</a:t>
            </a:r>
          </a:p>
        </p:txBody>
      </p:sp>
    </p:spTree>
    <p:extLst>
      <p:ext uri="{BB962C8B-B14F-4D97-AF65-F5344CB8AC3E}">
        <p14:creationId xmlns:p14="http://schemas.microsoft.com/office/powerpoint/2010/main" val="2655962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_and_Full_Image">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306324" y="1427011"/>
            <a:ext cx="14017752" cy="5716067"/>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p:nvPr>
        </p:nvSpPr>
        <p:spPr>
          <a:xfrm>
            <a:off x="323088" y="347413"/>
            <a:ext cx="14017752" cy="1079598"/>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7328578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_and_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52479A-5DAD-4873-981C-C65E6B0D3CDB}"/>
              </a:ext>
            </a:extLst>
          </p:cNvPr>
          <p:cNvSpPr/>
          <p:nvPr userDrawn="1"/>
        </p:nvSpPr>
        <p:spPr bwMode="white">
          <a:xfrm>
            <a:off x="5381842" y="7539582"/>
            <a:ext cx="5752323" cy="338094"/>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323088" y="347412"/>
            <a:ext cx="6260590" cy="1618547"/>
          </a:xfrm>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7315200" y="0"/>
            <a:ext cx="7315200" cy="8229600"/>
          </a:xfrm>
          <a:blipFill>
            <a:blip r:embed="rId2" cstate="print">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323089" y="2432855"/>
            <a:ext cx="6260591"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_Bleed_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14630400" cy="8229600"/>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p:nvPr>
        </p:nvSpPr>
        <p:spPr bwMode="white">
          <a:xfrm>
            <a:off x="323088" y="347413"/>
            <a:ext cx="14017752" cy="1079598"/>
          </a:xfrm>
        </p:spPr>
        <p:txBody>
          <a:bodyPr vert="horz" wrap="square" lIns="182880" tIns="146304" rIns="182880" bIns="146304" rtlCol="0" anchor="t">
            <a:noAutofit/>
          </a:bodyPr>
          <a:lstStyle>
            <a:lvl1pPr>
              <a:defRPr lang="en-US" dirty="0">
                <a:solidFill>
                  <a:schemeClr val="tx1"/>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11279766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6088380" y="2887980"/>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800868"/>
            <a:ext cx="14630400" cy="6278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26539475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_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AA8A47-C5F7-4859-8110-C48C0CFB84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4630400" cy="8229600"/>
          </a:xfrm>
          <a:prstGeom prst="rect">
            <a:avLst/>
          </a:prstGeom>
        </p:spPr>
      </p:pic>
      <p:sp>
        <p:nvSpPr>
          <p:cNvPr id="2" name="Title 1"/>
          <p:cNvSpPr>
            <a:spLocks noGrp="1"/>
          </p:cNvSpPr>
          <p:nvPr userDrawn="1">
            <p:ph type="title" hasCustomPrompt="1"/>
          </p:nvPr>
        </p:nvSpPr>
        <p:spPr bwMode="black">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Section</a:t>
            </a:r>
          </a:p>
        </p:txBody>
      </p:sp>
      <p:grpSp>
        <p:nvGrpSpPr>
          <p:cNvPr id="13" name="Group 12">
            <a:extLst>
              <a:ext uri="{FF2B5EF4-FFF2-40B4-BE49-F238E27FC236}">
                <a16:creationId xmlns:a16="http://schemas.microsoft.com/office/drawing/2014/main" id="{3D090277-2AEC-4589-A0BC-2AEE9638B004}"/>
              </a:ext>
            </a:extLst>
          </p:cNvPr>
          <p:cNvGrpSpPr/>
          <p:nvPr userDrawn="1"/>
        </p:nvGrpSpPr>
        <p:grpSpPr bwMode="black">
          <a:xfrm>
            <a:off x="538164" y="7480675"/>
            <a:ext cx="4366203" cy="349837"/>
            <a:chOff x="15462169" y="3620905"/>
            <a:chExt cx="5755114" cy="461123"/>
          </a:xfrm>
          <a:solidFill>
            <a:schemeClr val="tx1"/>
          </a:solidFill>
        </p:grpSpPr>
        <p:sp>
          <p:nvSpPr>
            <p:cNvPr id="14" name="TextBox 13">
              <a:extLst>
                <a:ext uri="{FF2B5EF4-FFF2-40B4-BE49-F238E27FC236}">
                  <a16:creationId xmlns:a16="http://schemas.microsoft.com/office/drawing/2014/main" id="{355BDEDD-1799-4711-AFB7-000C1A5F4B7A}"/>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5" name="Freeform: Shape 14">
              <a:extLst>
                <a:ext uri="{FF2B5EF4-FFF2-40B4-BE49-F238E27FC236}">
                  <a16:creationId xmlns:a16="http://schemas.microsoft.com/office/drawing/2014/main" id="{23FB791A-438B-44C5-9345-E78C95C40297}"/>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dirty="0"/>
            </a:p>
          </p:txBody>
        </p:sp>
      </p:grpSp>
      <p:sp>
        <p:nvSpPr>
          <p:cNvPr id="16" name="TextBox 3">
            <a:extLst>
              <a:ext uri="{FF2B5EF4-FFF2-40B4-BE49-F238E27FC236}">
                <a16:creationId xmlns:a16="http://schemas.microsoft.com/office/drawing/2014/main" id="{411E4A2D-1820-442F-BD3F-461BCDD042B4}"/>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8976025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8" name="summitpink">
            <a:extLst>
              <a:ext uri="{FF2B5EF4-FFF2-40B4-BE49-F238E27FC236}">
                <a16:creationId xmlns:a16="http://schemas.microsoft.com/office/drawing/2014/main" id="{1764E9D7-2C3B-42BC-985C-E45BCBCAF0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a:off x="0" y="0"/>
            <a:ext cx="14630400" cy="8229600"/>
          </a:xfrm>
          <a:prstGeom prst="rect">
            <a:avLst/>
          </a:prstGeom>
        </p:spPr>
      </p:pic>
      <p:sp>
        <p:nvSpPr>
          <p:cNvPr id="6" name="Title 1"/>
          <p:cNvSpPr>
            <a:spLocks noGrp="1"/>
          </p:cNvSpPr>
          <p:nvPr userDrawn="1">
            <p:ph type="title" hasCustomPrompt="1"/>
          </p:nvPr>
        </p:nvSpPr>
        <p:spPr bwMode="black">
          <a:xfrm>
            <a:off x="322675"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Video</a:t>
            </a:r>
          </a:p>
        </p:txBody>
      </p:sp>
      <p:grpSp>
        <p:nvGrpSpPr>
          <p:cNvPr id="11" name="Group 10">
            <a:extLst>
              <a:ext uri="{FF2B5EF4-FFF2-40B4-BE49-F238E27FC236}">
                <a16:creationId xmlns:a16="http://schemas.microsoft.com/office/drawing/2014/main" id="{0C5B5873-CF26-4556-B4B0-239A71268838}"/>
              </a:ext>
            </a:extLst>
          </p:cNvPr>
          <p:cNvGrpSpPr/>
          <p:nvPr userDrawn="1"/>
        </p:nvGrpSpPr>
        <p:grpSpPr bwMode="black">
          <a:xfrm>
            <a:off x="538164" y="7480675"/>
            <a:ext cx="4366203" cy="349837"/>
            <a:chOff x="15462169" y="3620905"/>
            <a:chExt cx="5755114" cy="461123"/>
          </a:xfrm>
          <a:solidFill>
            <a:schemeClr val="tx1"/>
          </a:solidFill>
        </p:grpSpPr>
        <p:sp>
          <p:nvSpPr>
            <p:cNvPr id="13" name="TextBox 12">
              <a:extLst>
                <a:ext uri="{FF2B5EF4-FFF2-40B4-BE49-F238E27FC236}">
                  <a16:creationId xmlns:a16="http://schemas.microsoft.com/office/drawing/2014/main" id="{F118F938-DFAC-4F7B-8B12-B2B44FAF0AA9}"/>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5" name="Freeform: Shape 14">
              <a:extLst>
                <a:ext uri="{FF2B5EF4-FFF2-40B4-BE49-F238E27FC236}">
                  <a16:creationId xmlns:a16="http://schemas.microsoft.com/office/drawing/2014/main" id="{DFD5E327-4A56-42F4-9E19-E4C17D16944D}"/>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dirty="0"/>
            </a:p>
          </p:txBody>
        </p:sp>
      </p:grpSp>
      <p:sp>
        <p:nvSpPr>
          <p:cNvPr id="16" name="TextBox 3">
            <a:extLst>
              <a:ext uri="{FF2B5EF4-FFF2-40B4-BE49-F238E27FC236}">
                <a16:creationId xmlns:a16="http://schemas.microsoft.com/office/drawing/2014/main" id="{9B5B42AC-9770-464D-8E27-7DF76D70C218}"/>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5242182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4868259-8C52-44B1-BACD-8728F621DA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115" t="22116"/>
          <a:stretch/>
        </p:blipFill>
        <p:spPr bwMode="white">
          <a:xfrm flipH="1" flipV="1">
            <a:off x="-3" y="0"/>
            <a:ext cx="14630402" cy="8229600"/>
          </a:xfrm>
          <a:prstGeom prst="rect">
            <a:avLst/>
          </a:prstGeom>
        </p:spPr>
      </p:pic>
      <p:sp>
        <p:nvSpPr>
          <p:cNvPr id="6" name="Title 1"/>
          <p:cNvSpPr>
            <a:spLocks noGrp="1"/>
          </p:cNvSpPr>
          <p:nvPr userDrawn="1">
            <p:ph type="title" hasCustomPrompt="1"/>
          </p:nvPr>
        </p:nvSpPr>
        <p:spPr bwMode="black">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defRPr>
            </a:lvl1pPr>
          </a:lstStyle>
          <a:p>
            <a:r>
              <a:rPr lang="en-US" dirty="0"/>
              <a:t>Demo</a:t>
            </a:r>
          </a:p>
        </p:txBody>
      </p:sp>
      <p:grpSp>
        <p:nvGrpSpPr>
          <p:cNvPr id="12" name="Group 11">
            <a:extLst>
              <a:ext uri="{FF2B5EF4-FFF2-40B4-BE49-F238E27FC236}">
                <a16:creationId xmlns:a16="http://schemas.microsoft.com/office/drawing/2014/main" id="{943A0F77-9119-4B75-9256-CBACF7E00C8B}"/>
              </a:ext>
            </a:extLst>
          </p:cNvPr>
          <p:cNvGrpSpPr/>
          <p:nvPr userDrawn="1"/>
        </p:nvGrpSpPr>
        <p:grpSpPr bwMode="black">
          <a:xfrm>
            <a:off x="538164" y="7480675"/>
            <a:ext cx="4366203" cy="349837"/>
            <a:chOff x="15462169" y="3620905"/>
            <a:chExt cx="5755114" cy="461123"/>
          </a:xfrm>
          <a:solidFill>
            <a:schemeClr val="tx1"/>
          </a:solidFill>
        </p:grpSpPr>
        <p:sp>
          <p:nvSpPr>
            <p:cNvPr id="13" name="TextBox 12">
              <a:extLst>
                <a:ext uri="{FF2B5EF4-FFF2-40B4-BE49-F238E27FC236}">
                  <a16:creationId xmlns:a16="http://schemas.microsoft.com/office/drawing/2014/main" id="{F46B5BFC-4C4A-48E8-9972-01D702D251A2}"/>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4" name="Freeform: Shape 13">
              <a:extLst>
                <a:ext uri="{FF2B5EF4-FFF2-40B4-BE49-F238E27FC236}">
                  <a16:creationId xmlns:a16="http://schemas.microsoft.com/office/drawing/2014/main" id="{957820FD-2DDC-4EE1-B79D-009B3DDF5D98}"/>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dirty="0"/>
            </a:p>
          </p:txBody>
        </p:sp>
      </p:grpSp>
      <p:sp>
        <p:nvSpPr>
          <p:cNvPr id="16" name="TextBox 3">
            <a:extLst>
              <a:ext uri="{FF2B5EF4-FFF2-40B4-BE49-F238E27FC236}">
                <a16:creationId xmlns:a16="http://schemas.microsoft.com/office/drawing/2014/main" id="{2C611321-4375-4774-B64A-DFEBA63198AC}"/>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67435345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323851" y="349250"/>
            <a:ext cx="14306550" cy="1077913"/>
          </a:xfrm>
        </p:spPr>
        <p:txBody>
          <a:bodyPr lIns="182880" tIns="146304" rIns="182880" bIns="146304"/>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13768388"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grpSp>
        <p:nvGrpSpPr>
          <p:cNvPr id="6" name="Group 5">
            <a:extLst>
              <a:ext uri="{FF2B5EF4-FFF2-40B4-BE49-F238E27FC236}">
                <a16:creationId xmlns:a16="http://schemas.microsoft.com/office/drawing/2014/main" id="{02D61396-5886-41B4-BBC0-939B0D1D94CB}"/>
              </a:ext>
            </a:extLst>
          </p:cNvPr>
          <p:cNvGrpSpPr/>
          <p:nvPr userDrawn="1"/>
        </p:nvGrpSpPr>
        <p:grpSpPr bwMode="black">
          <a:xfrm>
            <a:off x="538164" y="7480675"/>
            <a:ext cx="4366203" cy="349837"/>
            <a:chOff x="15462169" y="3620905"/>
            <a:chExt cx="5755114" cy="461123"/>
          </a:xfrm>
          <a:solidFill>
            <a:schemeClr val="tx1"/>
          </a:solidFill>
        </p:grpSpPr>
        <p:sp>
          <p:nvSpPr>
            <p:cNvPr id="7" name="TextBox 6">
              <a:extLst>
                <a:ext uri="{FF2B5EF4-FFF2-40B4-BE49-F238E27FC236}">
                  <a16:creationId xmlns:a16="http://schemas.microsoft.com/office/drawing/2014/main" id="{AD7F915C-3FA2-4A5D-B997-655E978C009F}"/>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9" name="Freeform: Shape 8">
              <a:extLst>
                <a:ext uri="{FF2B5EF4-FFF2-40B4-BE49-F238E27FC236}">
                  <a16:creationId xmlns:a16="http://schemas.microsoft.com/office/drawing/2014/main" id="{1355A543-A464-4D97-96AB-E77598D648CA}"/>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dirty="0"/>
            </a:p>
          </p:txBody>
        </p:sp>
      </p:grpSp>
      <p:sp>
        <p:nvSpPr>
          <p:cNvPr id="12" name="TextBox 3">
            <a:extLst>
              <a:ext uri="{FF2B5EF4-FFF2-40B4-BE49-F238E27FC236}">
                <a16:creationId xmlns:a16="http://schemas.microsoft.com/office/drawing/2014/main" id="{CB043161-9FFF-4CA5-B6D0-F762D953CE7E}"/>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3991698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323851" y="349250"/>
            <a:ext cx="14306550" cy="1077913"/>
          </a:xfrm>
        </p:spPr>
        <p:txBody>
          <a:bodyPr lIns="182880" tIns="146304" rIns="182880" bIns="146304"/>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6453188"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7064787" y="1809750"/>
            <a:ext cx="6453188"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grpSp>
        <p:nvGrpSpPr>
          <p:cNvPr id="12" name="Group 11">
            <a:extLst>
              <a:ext uri="{FF2B5EF4-FFF2-40B4-BE49-F238E27FC236}">
                <a16:creationId xmlns:a16="http://schemas.microsoft.com/office/drawing/2014/main" id="{C095D794-DFFC-4214-AD22-15DC429A8AA3}"/>
              </a:ext>
            </a:extLst>
          </p:cNvPr>
          <p:cNvGrpSpPr/>
          <p:nvPr userDrawn="1"/>
        </p:nvGrpSpPr>
        <p:grpSpPr bwMode="black">
          <a:xfrm>
            <a:off x="538164" y="7480675"/>
            <a:ext cx="4366203" cy="349837"/>
            <a:chOff x="15462169" y="3620905"/>
            <a:chExt cx="5755114" cy="461123"/>
          </a:xfrm>
          <a:solidFill>
            <a:schemeClr val="tx1"/>
          </a:solidFill>
        </p:grpSpPr>
        <p:sp>
          <p:nvSpPr>
            <p:cNvPr id="13" name="TextBox 12">
              <a:extLst>
                <a:ext uri="{FF2B5EF4-FFF2-40B4-BE49-F238E27FC236}">
                  <a16:creationId xmlns:a16="http://schemas.microsoft.com/office/drawing/2014/main" id="{07710EC2-2C89-4051-8B37-B2617CA92769}"/>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4" name="Freeform: Shape 13">
              <a:extLst>
                <a:ext uri="{FF2B5EF4-FFF2-40B4-BE49-F238E27FC236}">
                  <a16:creationId xmlns:a16="http://schemas.microsoft.com/office/drawing/2014/main" id="{BF249913-DAFA-47B0-A6D2-B6285DD43283}"/>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dirty="0"/>
            </a:p>
          </p:txBody>
        </p:sp>
      </p:grpSp>
      <p:sp>
        <p:nvSpPr>
          <p:cNvPr id="15" name="TextBox 3">
            <a:extLst>
              <a:ext uri="{FF2B5EF4-FFF2-40B4-BE49-F238E27FC236}">
                <a16:creationId xmlns:a16="http://schemas.microsoft.com/office/drawing/2014/main" id="{20159795-9550-480F-9E75-192419484406}"/>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32263240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11" name="summitpink">
            <a:extLst>
              <a:ext uri="{FF2B5EF4-FFF2-40B4-BE49-F238E27FC236}">
                <a16:creationId xmlns:a16="http://schemas.microsoft.com/office/drawing/2014/main" id="{E357646A-0D8A-4815-8C4B-4541E6301E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flipH="1" flipV="1">
            <a:off x="0" y="0"/>
            <a:ext cx="14630400" cy="8229600"/>
          </a:xfrm>
          <a:prstGeom prst="rect">
            <a:avLst/>
          </a:prstGeom>
        </p:spPr>
      </p:pic>
      <p:sp>
        <p:nvSpPr>
          <p:cNvPr id="5" name="Title 4"/>
          <p:cNvSpPr>
            <a:spLocks noGrp="1"/>
          </p:cNvSpPr>
          <p:nvPr userDrawn="1">
            <p:ph type="title" hasCustomPrompt="1"/>
          </p:nvPr>
        </p:nvSpPr>
        <p:spPr bwMode="black">
          <a:xfrm>
            <a:off x="323850" y="2225993"/>
            <a:ext cx="12910746" cy="2692450"/>
          </a:xfrm>
        </p:spPr>
        <p:txBody>
          <a:bodyPr lIns="182880" tIns="146304" rIns="182880" bIns="146304"/>
          <a:lstStyle>
            <a:lvl1pPr marL="171450" indent="-171450" algn="l">
              <a:defRPr sz="600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 </a:t>
            </a:r>
          </a:p>
        </p:txBody>
      </p:sp>
      <p:sp>
        <p:nvSpPr>
          <p:cNvPr id="7" name="Text Placeholder 6"/>
          <p:cNvSpPr>
            <a:spLocks noGrp="1"/>
          </p:cNvSpPr>
          <p:nvPr userDrawn="1">
            <p:ph type="body" sz="quarter" idx="10" hasCustomPrompt="1"/>
          </p:nvPr>
        </p:nvSpPr>
        <p:spPr bwMode="black">
          <a:xfrm>
            <a:off x="6233160" y="5454968"/>
            <a:ext cx="7001828" cy="683264"/>
          </a:xfrm>
        </p:spPr>
        <p:txBody>
          <a:bodyPr lIns="182880" tIns="146304" rIns="182880" bIns="146304"/>
          <a:lstStyle>
            <a:lvl1pPr marL="228600" indent="0" algn="r">
              <a:buNone/>
              <a:defRPr sz="2800" b="1">
                <a:solidFill>
                  <a:schemeClr val="tx1"/>
                </a:soli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grpSp>
        <p:nvGrpSpPr>
          <p:cNvPr id="6" name="Group 5">
            <a:extLst>
              <a:ext uri="{FF2B5EF4-FFF2-40B4-BE49-F238E27FC236}">
                <a16:creationId xmlns:a16="http://schemas.microsoft.com/office/drawing/2014/main" id="{450ECFB0-2D69-450A-BA30-9626A3F05DDE}"/>
              </a:ext>
            </a:extLst>
          </p:cNvPr>
          <p:cNvGrpSpPr/>
          <p:nvPr userDrawn="1"/>
        </p:nvGrpSpPr>
        <p:grpSpPr bwMode="black">
          <a:xfrm>
            <a:off x="538164" y="7480675"/>
            <a:ext cx="4366203" cy="349837"/>
            <a:chOff x="15462169" y="3620905"/>
            <a:chExt cx="5755114" cy="461123"/>
          </a:xfrm>
          <a:solidFill>
            <a:schemeClr val="tx1"/>
          </a:solidFill>
        </p:grpSpPr>
        <p:sp>
          <p:nvSpPr>
            <p:cNvPr id="8" name="TextBox 7">
              <a:extLst>
                <a:ext uri="{FF2B5EF4-FFF2-40B4-BE49-F238E27FC236}">
                  <a16:creationId xmlns:a16="http://schemas.microsoft.com/office/drawing/2014/main" id="{99373AEF-ABF4-4F43-973C-6C4716CB2793}"/>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9" name="Freeform: Shape 8">
              <a:extLst>
                <a:ext uri="{FF2B5EF4-FFF2-40B4-BE49-F238E27FC236}">
                  <a16:creationId xmlns:a16="http://schemas.microsoft.com/office/drawing/2014/main" id="{D154EE40-5E4D-46BC-B8B9-B781EA0D34CE}"/>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dirty="0"/>
            </a:p>
          </p:txBody>
        </p:sp>
      </p:grpSp>
      <p:sp>
        <p:nvSpPr>
          <p:cNvPr id="12" name="TextBox 3">
            <a:extLst>
              <a:ext uri="{FF2B5EF4-FFF2-40B4-BE49-F238E27FC236}">
                <a16:creationId xmlns:a16="http://schemas.microsoft.com/office/drawing/2014/main" id="{0589A2F4-68C4-4A8D-BCDA-1ED2F9722023}"/>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6363527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18E54D-A0BE-4CD3-B844-7F60085A6C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4630400" cy="8229600"/>
          </a:xfrm>
          <a:prstGeom prst="rect">
            <a:avLst/>
          </a:prstGeom>
        </p:spPr>
      </p:pic>
      <p:sp>
        <p:nvSpPr>
          <p:cNvPr id="9" name="Title 1"/>
          <p:cNvSpPr>
            <a:spLocks noGrp="1"/>
          </p:cNvSpPr>
          <p:nvPr>
            <p:ph type="title" hasCustomPrompt="1"/>
          </p:nvPr>
        </p:nvSpPr>
        <p:spPr bwMode="black">
          <a:xfrm>
            <a:off x="323088" y="2330011"/>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black">
          <a:xfrm>
            <a:off x="323850" y="4652963"/>
            <a:ext cx="10458448" cy="1665514"/>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black">
          <a:xfrm>
            <a:off x="323087" y="1471315"/>
            <a:ext cx="10462197"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2" name="TextBox 3">
            <a:extLst>
              <a:ext uri="{FF2B5EF4-FFF2-40B4-BE49-F238E27FC236}">
                <a16:creationId xmlns:a16="http://schemas.microsoft.com/office/drawing/2014/main" id="{6F758A9E-D98A-4B48-B7C9-FD59B2A7D711}"/>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3" name="Group 12">
            <a:extLst>
              <a:ext uri="{FF2B5EF4-FFF2-40B4-BE49-F238E27FC236}">
                <a16:creationId xmlns:a16="http://schemas.microsoft.com/office/drawing/2014/main" id="{3E1F1239-A73C-4685-9E35-F5D795BB27B6}"/>
              </a:ext>
            </a:extLst>
          </p:cNvPr>
          <p:cNvGrpSpPr/>
          <p:nvPr userDrawn="1"/>
        </p:nvGrpSpPr>
        <p:grpSpPr bwMode="black">
          <a:xfrm>
            <a:off x="538164" y="7480675"/>
            <a:ext cx="4366203" cy="349837"/>
            <a:chOff x="15462169" y="3620905"/>
            <a:chExt cx="5755114" cy="461123"/>
          </a:xfrm>
          <a:solidFill>
            <a:schemeClr val="tx1"/>
          </a:solidFill>
        </p:grpSpPr>
        <p:sp>
          <p:nvSpPr>
            <p:cNvPr id="15" name="TextBox 14">
              <a:extLst>
                <a:ext uri="{FF2B5EF4-FFF2-40B4-BE49-F238E27FC236}">
                  <a16:creationId xmlns:a16="http://schemas.microsoft.com/office/drawing/2014/main" id="{BC2EF1FC-A325-4A3C-AF24-2F0816040C80}"/>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a:lnSpc>
                  <a:spcPct val="90000"/>
                </a:lnSpc>
                <a:spcAft>
                  <a:spcPts val="1800"/>
                </a:spcAft>
              </a:pPr>
              <a:r>
                <a:rPr lang="en-US" sz="1800" b="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6" name="Freeform: Shape 15">
              <a:extLst>
                <a:ext uri="{FF2B5EF4-FFF2-40B4-BE49-F238E27FC236}">
                  <a16:creationId xmlns:a16="http://schemas.microsoft.com/office/drawing/2014/main" id="{BF37C4F5-F56D-44D5-9ECD-8BF490385D7A}"/>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36816524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9" name="summitpink">
            <a:extLst>
              <a:ext uri="{FF2B5EF4-FFF2-40B4-BE49-F238E27FC236}">
                <a16:creationId xmlns:a16="http://schemas.microsoft.com/office/drawing/2014/main" id="{B18E6A66-F6FC-4C29-B55E-8A0F62DC30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flipH="1">
            <a:off x="0" y="0"/>
            <a:ext cx="14630400" cy="8229600"/>
          </a:xfrm>
          <a:prstGeom prst="rect">
            <a:avLst/>
          </a:prstGeom>
        </p:spPr>
      </p:pic>
      <p:sp>
        <p:nvSpPr>
          <p:cNvPr id="7" name="Text Placeholder 2">
            <a:extLst>
              <a:ext uri="{FF2B5EF4-FFF2-40B4-BE49-F238E27FC236}">
                <a16:creationId xmlns:a16="http://schemas.microsoft.com/office/drawing/2014/main" id="{267E3236-3BFA-49FE-817B-CDA727884803}"/>
              </a:ext>
            </a:extLst>
          </p:cNvPr>
          <p:cNvSpPr>
            <a:spLocks noGrp="1"/>
          </p:cNvSpPr>
          <p:nvPr userDrawn="1">
            <p:ph type="body" sz="quarter" idx="14" hasCustomPrompt="1"/>
          </p:nvPr>
        </p:nvSpPr>
        <p:spPr bwMode="black">
          <a:xfrm>
            <a:off x="323850" y="4235192"/>
            <a:ext cx="6130439" cy="1665514"/>
          </a:xfrm>
        </p:spPr>
        <p:txBody>
          <a:bodyPr lIns="182880" tIns="146304" rIns="182880" bIns="146304">
            <a:noAutofit/>
          </a:bodyPr>
          <a:lstStyle>
            <a:lvl1pPr marL="0" indent="0">
              <a:spcBef>
                <a:spcPts val="0"/>
              </a:spcBef>
              <a:buNone/>
              <a:defRPr lang="en-US" sz="28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2" name="TextBox 11">
            <a:extLst>
              <a:ext uri="{FF2B5EF4-FFF2-40B4-BE49-F238E27FC236}">
                <a16:creationId xmlns:a16="http://schemas.microsoft.com/office/drawing/2014/main" id="{630B8BD6-A711-4A2B-B746-1B6F5FF44CFA}"/>
              </a:ext>
            </a:extLst>
          </p:cNvPr>
          <p:cNvSpPr txBox="1"/>
          <p:nvPr userDrawn="1"/>
        </p:nvSpPr>
        <p:spPr bwMode="black">
          <a:xfrm>
            <a:off x="323086" y="2209619"/>
            <a:ext cx="11975593"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0" dirty="0">
                <a:solidFill>
                  <a:schemeClr val="tx1"/>
                </a:solidFill>
              </a:rPr>
              <a:t>Thank you!</a:t>
            </a:r>
          </a:p>
        </p:txBody>
      </p:sp>
      <p:grpSp>
        <p:nvGrpSpPr>
          <p:cNvPr id="8" name="Group 7">
            <a:extLst>
              <a:ext uri="{FF2B5EF4-FFF2-40B4-BE49-F238E27FC236}">
                <a16:creationId xmlns:a16="http://schemas.microsoft.com/office/drawing/2014/main" id="{08A2F340-0598-4806-899C-D106A0B4FFC8}"/>
              </a:ext>
            </a:extLst>
          </p:cNvPr>
          <p:cNvGrpSpPr/>
          <p:nvPr userDrawn="1"/>
        </p:nvGrpSpPr>
        <p:grpSpPr bwMode="black">
          <a:xfrm>
            <a:off x="538164" y="7480675"/>
            <a:ext cx="4366203" cy="349837"/>
            <a:chOff x="15462169" y="3620905"/>
            <a:chExt cx="5755114" cy="461123"/>
          </a:xfrm>
          <a:solidFill>
            <a:schemeClr val="tx1"/>
          </a:solidFill>
        </p:grpSpPr>
        <p:sp>
          <p:nvSpPr>
            <p:cNvPr id="10" name="TextBox 9">
              <a:extLst>
                <a:ext uri="{FF2B5EF4-FFF2-40B4-BE49-F238E27FC236}">
                  <a16:creationId xmlns:a16="http://schemas.microsoft.com/office/drawing/2014/main" id="{25279CAF-F798-4ED3-9CA6-061163C3287E}"/>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1" name="Freeform: Shape 10">
              <a:extLst>
                <a:ext uri="{FF2B5EF4-FFF2-40B4-BE49-F238E27FC236}">
                  <a16:creationId xmlns:a16="http://schemas.microsoft.com/office/drawing/2014/main" id="{A3BD0D3F-F2A6-4DB9-A080-8F7EA66F7F83}"/>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solidFill>
              <a:schemeClr val="tx1"/>
            </a:solidFill>
            <a:ln w="9525" cap="flat">
              <a:noFill/>
              <a:prstDash val="solid"/>
              <a:miter/>
            </a:ln>
          </p:spPr>
          <p:txBody>
            <a:bodyPr rtlCol="0" anchor="ctr"/>
            <a:lstStyle/>
            <a:p>
              <a:endParaRPr lang="en-US" dirty="0"/>
            </a:p>
          </p:txBody>
        </p:sp>
      </p:grpSp>
      <p:sp>
        <p:nvSpPr>
          <p:cNvPr id="13" name="TextBox 3">
            <a:extLst>
              <a:ext uri="{FF2B5EF4-FFF2-40B4-BE49-F238E27FC236}">
                <a16:creationId xmlns:a16="http://schemas.microsoft.com/office/drawing/2014/main" id="{E72E0899-9E18-4317-B7E5-C3F57DDAF139}"/>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21053401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urvey Reminder Layout">
    <p:spTree>
      <p:nvGrpSpPr>
        <p:cNvPr id="1" name=""/>
        <p:cNvGrpSpPr/>
        <p:nvPr/>
      </p:nvGrpSpPr>
      <p:grpSpPr>
        <a:xfrm>
          <a:off x="0" y="0"/>
          <a:ext cx="0" cy="0"/>
          <a:chOff x="0" y="0"/>
          <a:chExt cx="0" cy="0"/>
        </a:xfrm>
      </p:grpSpPr>
      <p:pic>
        <p:nvPicPr>
          <p:cNvPr id="11" name="summitpink">
            <a:extLst>
              <a:ext uri="{FF2B5EF4-FFF2-40B4-BE49-F238E27FC236}">
                <a16:creationId xmlns:a16="http://schemas.microsoft.com/office/drawing/2014/main" id="{E357646A-0D8A-4815-8C4B-4541E6301E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White">
          <a:xfrm>
            <a:off x="0" y="0"/>
            <a:ext cx="14630400" cy="8229600"/>
          </a:xfrm>
          <a:prstGeom prst="rect">
            <a:avLst/>
          </a:prstGeom>
        </p:spPr>
      </p:pic>
      <p:grpSp>
        <p:nvGrpSpPr>
          <p:cNvPr id="6" name="Group 5">
            <a:extLst>
              <a:ext uri="{FF2B5EF4-FFF2-40B4-BE49-F238E27FC236}">
                <a16:creationId xmlns:a16="http://schemas.microsoft.com/office/drawing/2014/main" id="{450ECFB0-2D69-450A-BA30-9626A3F05DDE}"/>
              </a:ext>
            </a:extLst>
          </p:cNvPr>
          <p:cNvGrpSpPr/>
          <p:nvPr userDrawn="1"/>
        </p:nvGrpSpPr>
        <p:grpSpPr bwMode="black">
          <a:xfrm>
            <a:off x="538164" y="7480675"/>
            <a:ext cx="4366203" cy="349837"/>
            <a:chOff x="15462169" y="3620905"/>
            <a:chExt cx="5755114" cy="461123"/>
          </a:xfrm>
          <a:solidFill>
            <a:schemeClr val="tx1"/>
          </a:solidFill>
        </p:grpSpPr>
        <p:sp>
          <p:nvSpPr>
            <p:cNvPr id="8" name="TextBox 7">
              <a:extLst>
                <a:ext uri="{FF2B5EF4-FFF2-40B4-BE49-F238E27FC236}">
                  <a16:creationId xmlns:a16="http://schemas.microsoft.com/office/drawing/2014/main" id="{99373AEF-ABF4-4F43-973C-6C4716CB2793}"/>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9" name="Freeform: Shape 8">
              <a:extLst>
                <a:ext uri="{FF2B5EF4-FFF2-40B4-BE49-F238E27FC236}">
                  <a16:creationId xmlns:a16="http://schemas.microsoft.com/office/drawing/2014/main" id="{D154EE40-5E4D-46BC-B8B9-B781EA0D34CE}"/>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dirty="0"/>
            </a:p>
          </p:txBody>
        </p:sp>
      </p:grpSp>
      <p:sp>
        <p:nvSpPr>
          <p:cNvPr id="12" name="TextBox 3">
            <a:extLst>
              <a:ext uri="{FF2B5EF4-FFF2-40B4-BE49-F238E27FC236}">
                <a16:creationId xmlns:a16="http://schemas.microsoft.com/office/drawing/2014/main" id="{0589A2F4-68C4-4A8D-BCDA-1ED2F9722023}"/>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
        <p:nvSpPr>
          <p:cNvPr id="14" name="TextBox 13">
            <a:extLst>
              <a:ext uri="{FF2B5EF4-FFF2-40B4-BE49-F238E27FC236}">
                <a16:creationId xmlns:a16="http://schemas.microsoft.com/office/drawing/2014/main" id="{FE4BBFF2-81E8-46B6-AA10-E6E305D2A846}"/>
              </a:ext>
            </a:extLst>
          </p:cNvPr>
          <p:cNvSpPr txBox="1"/>
          <p:nvPr userDrawn="1"/>
        </p:nvSpPr>
        <p:spPr bwMode="white">
          <a:xfrm>
            <a:off x="2814726"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mj-lt"/>
              </a:rPr>
              <a:t>Please complete the </a:t>
            </a:r>
            <a:br>
              <a:rPr lang="en-US" sz="5400" dirty="0">
                <a:gradFill>
                  <a:gsLst>
                    <a:gs pos="2917">
                      <a:schemeClr val="tx1"/>
                    </a:gs>
                    <a:gs pos="30000">
                      <a:schemeClr val="tx1"/>
                    </a:gs>
                  </a:gsLst>
                  <a:lin ang="5400000" scaled="0"/>
                </a:gradFill>
                <a:latin typeface="+mj-lt"/>
              </a:rPr>
            </a:br>
            <a:r>
              <a:rPr lang="en-US" sz="5400" dirty="0">
                <a:gradFill>
                  <a:gsLst>
                    <a:gs pos="2917">
                      <a:schemeClr val="tx1"/>
                    </a:gs>
                    <a:gs pos="30000">
                      <a:schemeClr val="tx1"/>
                    </a:gs>
                  </a:gsLst>
                  <a:lin ang="5400000" scaled="0"/>
                </a:gradFill>
                <a:latin typeface="+mj-lt"/>
              </a:rPr>
              <a:t>session survey.</a:t>
            </a:r>
          </a:p>
        </p:txBody>
      </p:sp>
      <p:sp>
        <p:nvSpPr>
          <p:cNvPr id="15" name="Oval 14">
            <a:extLst>
              <a:ext uri="{FF2B5EF4-FFF2-40B4-BE49-F238E27FC236}">
                <a16:creationId xmlns:a16="http://schemas.microsoft.com/office/drawing/2014/main" id="{024F42A1-B02F-46D5-BFFB-C7EACA48CB5C}"/>
              </a:ext>
            </a:extLst>
          </p:cNvPr>
          <p:cNvSpPr/>
          <p:nvPr userDrawn="1"/>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16415253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Survey_Remin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E7A1BE-6151-4169-BEAD-480D261196E1}"/>
              </a:ext>
            </a:extLst>
          </p:cNvPr>
          <p:cNvPicPr>
            <a:picLocks noChangeAspect="1"/>
          </p:cNvPicPr>
          <p:nvPr userDrawn="1"/>
        </p:nvPicPr>
        <p:blipFill>
          <a:blip r:embed="rId2"/>
          <a:stretch>
            <a:fillRect/>
          </a:stretch>
        </p:blipFill>
        <p:spPr>
          <a:xfrm>
            <a:off x="0" y="3426"/>
            <a:ext cx="14630400" cy="8222747"/>
          </a:xfrm>
          <a:prstGeom prst="rect">
            <a:avLst/>
          </a:prstGeom>
        </p:spPr>
      </p:pic>
      <p:sp>
        <p:nvSpPr>
          <p:cNvPr id="21" name="TextBox 20">
            <a:extLst>
              <a:ext uri="{FF2B5EF4-FFF2-40B4-BE49-F238E27FC236}">
                <a16:creationId xmlns:a16="http://schemas.microsoft.com/office/drawing/2014/main" id="{A914D48E-3390-4A56-8305-7CE447E7ECA2}"/>
              </a:ext>
            </a:extLst>
          </p:cNvPr>
          <p:cNvSpPr txBox="1"/>
          <p:nvPr userDrawn="1"/>
        </p:nvSpPr>
        <p:spPr bwMode="white">
          <a:xfrm>
            <a:off x="2814726"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mj-lt"/>
              </a:rPr>
              <a:t>Please complete the session survey in the mobile app.</a:t>
            </a:r>
          </a:p>
        </p:txBody>
      </p:sp>
      <p:sp>
        <p:nvSpPr>
          <p:cNvPr id="22" name="Oval 21">
            <a:extLst>
              <a:ext uri="{FF2B5EF4-FFF2-40B4-BE49-F238E27FC236}">
                <a16:creationId xmlns:a16="http://schemas.microsoft.com/office/drawing/2014/main" id="{3878A35A-F2E6-4A78-9F3F-92AA8F84B9B9}"/>
              </a:ext>
            </a:extLst>
          </p:cNvPr>
          <p:cNvSpPr/>
          <p:nvPr userDrawn="1"/>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grpSp>
        <p:nvGrpSpPr>
          <p:cNvPr id="11" name="Group 10">
            <a:extLst>
              <a:ext uri="{FF2B5EF4-FFF2-40B4-BE49-F238E27FC236}">
                <a16:creationId xmlns:a16="http://schemas.microsoft.com/office/drawing/2014/main" id="{FB971DF8-4270-4C84-AF76-350B4ED0B6AB}"/>
              </a:ext>
            </a:extLst>
          </p:cNvPr>
          <p:cNvGrpSpPr/>
          <p:nvPr userDrawn="1"/>
        </p:nvGrpSpPr>
        <p:grpSpPr>
          <a:xfrm>
            <a:off x="548569" y="7406123"/>
            <a:ext cx="8747832" cy="261106"/>
            <a:chOff x="548569" y="7406123"/>
            <a:chExt cx="8747832" cy="261106"/>
          </a:xfrm>
        </p:grpSpPr>
        <p:pic>
          <p:nvPicPr>
            <p:cNvPr id="19" name="Graphic 18">
              <a:extLst>
                <a:ext uri="{FF2B5EF4-FFF2-40B4-BE49-F238E27FC236}">
                  <a16:creationId xmlns:a16="http://schemas.microsoft.com/office/drawing/2014/main" id="{4170C957-BF06-41CE-A0DC-1F76346D8EE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06123"/>
              <a:ext cx="1075500" cy="245214"/>
            </a:xfrm>
            <a:prstGeom prst="rect">
              <a:avLst/>
            </a:prstGeom>
          </p:spPr>
        </p:pic>
        <p:sp>
          <p:nvSpPr>
            <p:cNvPr id="20" name="TextBox 3">
              <a:extLst>
                <a:ext uri="{FF2B5EF4-FFF2-40B4-BE49-F238E27FC236}">
                  <a16:creationId xmlns:a16="http://schemas.microsoft.com/office/drawing/2014/main" id="{EE91716F-2F0B-4C2C-B992-A1ED04DC5459}"/>
                </a:ext>
              </a:extLst>
            </p:cNvPr>
            <p:cNvSpPr txBox="1">
              <a:spLocks noChangeArrowheads="1"/>
            </p:cNvSpPr>
            <p:nvPr userDrawn="1"/>
          </p:nvSpPr>
          <p:spPr bwMode="auto">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13" name="Picture 12">
            <a:extLst>
              <a:ext uri="{FF2B5EF4-FFF2-40B4-BE49-F238E27FC236}">
                <a16:creationId xmlns:a16="http://schemas.microsoft.com/office/drawing/2014/main" id="{B482E19C-1EF8-47E5-889E-5AE7A602EA7F}"/>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36261" y="7435780"/>
            <a:ext cx="774273" cy="462898"/>
          </a:xfrm>
          <a:prstGeom prst="rect">
            <a:avLst/>
          </a:prstGeom>
        </p:spPr>
      </p:pic>
    </p:spTree>
    <p:extLst>
      <p:ext uri="{BB962C8B-B14F-4D97-AF65-F5344CB8AC3E}">
        <p14:creationId xmlns:p14="http://schemas.microsoft.com/office/powerpoint/2010/main" val="509128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blue" type="tx">
  <p:cSld name="blue">
    <p:spTree>
      <p:nvGrpSpPr>
        <p:cNvPr id="1" name="Shape 21"/>
        <p:cNvGrpSpPr/>
        <p:nvPr/>
      </p:nvGrpSpPr>
      <p:grpSpPr>
        <a:xfrm>
          <a:off x="0" y="0"/>
          <a:ext cx="0" cy="0"/>
          <a:chOff x="0" y="0"/>
          <a:chExt cx="0" cy="0"/>
        </a:xfrm>
      </p:grpSpPr>
      <p:sp>
        <p:nvSpPr>
          <p:cNvPr id="22" name="Google Shape;22;p3"/>
          <p:cNvSpPr txBox="1">
            <a:spLocks noGrp="1"/>
          </p:cNvSpPr>
          <p:nvPr>
            <p:ph type="body" idx="1"/>
          </p:nvPr>
        </p:nvSpPr>
        <p:spPr>
          <a:xfrm>
            <a:off x="2194560" y="2245996"/>
            <a:ext cx="10842583" cy="597559"/>
          </a:xfrm>
          <a:prstGeom prst="rect">
            <a:avLst/>
          </a:prstGeom>
          <a:noFill/>
          <a:ln>
            <a:noFill/>
          </a:ln>
        </p:spPr>
        <p:txBody>
          <a:bodyPr spcFirstLastPara="1" wrap="square" lIns="91425" tIns="45700" rIns="91425" bIns="45700" anchor="t" anchorCtr="0"/>
          <a:lstStyle>
            <a:lvl1pPr marL="548640" lvl="0" indent="-464820" algn="l">
              <a:lnSpc>
                <a:spcPct val="90000"/>
              </a:lnSpc>
              <a:spcBef>
                <a:spcPts val="720"/>
              </a:spcBef>
              <a:spcAft>
                <a:spcPts val="0"/>
              </a:spcAft>
              <a:buClr>
                <a:schemeClr val="lt1"/>
              </a:buClr>
              <a:buSzPts val="2500"/>
              <a:buChar char="•"/>
              <a:defRPr sz="3000"/>
            </a:lvl1pPr>
            <a:lvl2pPr marL="1097280" lvl="1" indent="-464820" algn="l">
              <a:lnSpc>
                <a:spcPct val="90000"/>
              </a:lnSpc>
              <a:spcBef>
                <a:spcPts val="720"/>
              </a:spcBef>
              <a:spcAft>
                <a:spcPts val="0"/>
              </a:spcAft>
              <a:buClr>
                <a:schemeClr val="lt1"/>
              </a:buClr>
              <a:buSzPts val="2500"/>
              <a:buChar char="•"/>
              <a:defRPr sz="3000"/>
            </a:lvl2pPr>
            <a:lvl3pPr marL="1645920" lvl="2" indent="-464820" algn="l">
              <a:lnSpc>
                <a:spcPct val="90000"/>
              </a:lnSpc>
              <a:spcBef>
                <a:spcPts val="720"/>
              </a:spcBef>
              <a:spcAft>
                <a:spcPts val="0"/>
              </a:spcAft>
              <a:buClr>
                <a:schemeClr val="lt1"/>
              </a:buClr>
              <a:buSzPts val="2500"/>
              <a:buChar char="•"/>
              <a:defRPr sz="3000"/>
            </a:lvl3pPr>
            <a:lvl4pPr marL="2194560" lvl="3" indent="-464820" algn="l">
              <a:lnSpc>
                <a:spcPct val="90000"/>
              </a:lnSpc>
              <a:spcBef>
                <a:spcPts val="720"/>
              </a:spcBef>
              <a:spcAft>
                <a:spcPts val="0"/>
              </a:spcAft>
              <a:buClr>
                <a:schemeClr val="lt1"/>
              </a:buClr>
              <a:buSzPts val="2500"/>
              <a:buChar char="•"/>
              <a:defRPr sz="3000"/>
            </a:lvl4pPr>
            <a:lvl5pPr marL="2743200" lvl="4" indent="-464820" algn="l">
              <a:lnSpc>
                <a:spcPct val="90000"/>
              </a:lnSpc>
              <a:spcBef>
                <a:spcPts val="720"/>
              </a:spcBef>
              <a:spcAft>
                <a:spcPts val="0"/>
              </a:spcAft>
              <a:buClr>
                <a:schemeClr val="lt1"/>
              </a:buClr>
              <a:buSzPts val="2500"/>
              <a:buChar char="•"/>
              <a:defRPr sz="3000"/>
            </a:lvl5pPr>
            <a:lvl6pPr marL="3291840" lvl="5" indent="-411480" algn="l">
              <a:lnSpc>
                <a:spcPct val="90000"/>
              </a:lnSpc>
              <a:spcBef>
                <a:spcPts val="600"/>
              </a:spcBef>
              <a:spcAft>
                <a:spcPts val="0"/>
              </a:spcAft>
              <a:buClr>
                <a:schemeClr val="lt1"/>
              </a:buClr>
              <a:buSzPts val="1800"/>
              <a:buChar char="•"/>
              <a:defRPr/>
            </a:lvl6pPr>
            <a:lvl7pPr marL="3840480" lvl="6" indent="-411480" algn="l">
              <a:lnSpc>
                <a:spcPct val="90000"/>
              </a:lnSpc>
              <a:spcBef>
                <a:spcPts val="600"/>
              </a:spcBef>
              <a:spcAft>
                <a:spcPts val="0"/>
              </a:spcAft>
              <a:buClr>
                <a:schemeClr val="lt1"/>
              </a:buClr>
              <a:buSzPts val="1800"/>
              <a:buChar char="•"/>
              <a:defRPr/>
            </a:lvl7pPr>
            <a:lvl8pPr marL="4389120" lvl="7" indent="-411480" algn="l">
              <a:lnSpc>
                <a:spcPct val="90000"/>
              </a:lnSpc>
              <a:spcBef>
                <a:spcPts val="600"/>
              </a:spcBef>
              <a:spcAft>
                <a:spcPts val="0"/>
              </a:spcAft>
              <a:buClr>
                <a:schemeClr val="lt1"/>
              </a:buClr>
              <a:buSzPts val="1800"/>
              <a:buChar char="•"/>
              <a:defRPr/>
            </a:lvl8pPr>
            <a:lvl9pPr marL="4937760" lvl="8" indent="-411480" algn="l">
              <a:lnSpc>
                <a:spcPct val="90000"/>
              </a:lnSpc>
              <a:spcBef>
                <a:spcPts val="600"/>
              </a:spcBef>
              <a:spcAft>
                <a:spcPts val="0"/>
              </a:spcAft>
              <a:buClr>
                <a:schemeClr val="lt1"/>
              </a:buClr>
              <a:buSzPts val="1800"/>
              <a:buChar char="•"/>
              <a:defRPr/>
            </a:lvl9pPr>
          </a:lstStyle>
          <a:p>
            <a:endParaRPr/>
          </a:p>
        </p:txBody>
      </p:sp>
      <p:sp>
        <p:nvSpPr>
          <p:cNvPr id="23" name="Google Shape;23;p3"/>
          <p:cNvSpPr txBox="1">
            <a:spLocks noGrp="1"/>
          </p:cNvSpPr>
          <p:nvPr>
            <p:ph type="title"/>
          </p:nvPr>
        </p:nvSpPr>
        <p:spPr>
          <a:xfrm>
            <a:off x="538482" y="480059"/>
            <a:ext cx="13566877" cy="1076326"/>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10332720" y="7627621"/>
            <a:ext cx="3291840"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440">
                <a:solidFill>
                  <a:schemeClr val="lt1"/>
                </a:solidFill>
              </a:defRPr>
            </a:lvl1pPr>
            <a:lvl2pPr marL="0" lvl="1" indent="0" algn="r">
              <a:spcBef>
                <a:spcPts val="0"/>
              </a:spcBef>
              <a:buNone/>
              <a:defRPr sz="1440">
                <a:solidFill>
                  <a:schemeClr val="lt1"/>
                </a:solidFill>
              </a:defRPr>
            </a:lvl2pPr>
            <a:lvl3pPr marL="0" lvl="2" indent="0" algn="r">
              <a:spcBef>
                <a:spcPts val="0"/>
              </a:spcBef>
              <a:buNone/>
              <a:defRPr sz="1440">
                <a:solidFill>
                  <a:schemeClr val="lt1"/>
                </a:solidFill>
              </a:defRPr>
            </a:lvl3pPr>
            <a:lvl4pPr marL="0" lvl="3" indent="0" algn="r">
              <a:spcBef>
                <a:spcPts val="0"/>
              </a:spcBef>
              <a:buNone/>
              <a:defRPr sz="1440">
                <a:solidFill>
                  <a:schemeClr val="lt1"/>
                </a:solidFill>
              </a:defRPr>
            </a:lvl4pPr>
            <a:lvl5pPr marL="0" lvl="4" indent="0" algn="r">
              <a:spcBef>
                <a:spcPts val="0"/>
              </a:spcBef>
              <a:buNone/>
              <a:defRPr sz="1440">
                <a:solidFill>
                  <a:schemeClr val="lt1"/>
                </a:solidFill>
              </a:defRPr>
            </a:lvl5pPr>
            <a:lvl6pPr marL="0" lvl="5" indent="0" algn="r">
              <a:spcBef>
                <a:spcPts val="0"/>
              </a:spcBef>
              <a:buNone/>
              <a:defRPr sz="1440">
                <a:solidFill>
                  <a:schemeClr val="lt1"/>
                </a:solidFill>
              </a:defRPr>
            </a:lvl6pPr>
            <a:lvl7pPr marL="0" lvl="6" indent="0" algn="r">
              <a:spcBef>
                <a:spcPts val="0"/>
              </a:spcBef>
              <a:buNone/>
              <a:defRPr sz="1440">
                <a:solidFill>
                  <a:schemeClr val="lt1"/>
                </a:solidFill>
              </a:defRPr>
            </a:lvl7pPr>
            <a:lvl8pPr marL="0" lvl="7" indent="0" algn="r">
              <a:spcBef>
                <a:spcPts val="0"/>
              </a:spcBef>
              <a:buNone/>
              <a:defRPr sz="1440">
                <a:solidFill>
                  <a:schemeClr val="lt1"/>
                </a:solidFill>
              </a:defRPr>
            </a:lvl8pPr>
            <a:lvl9pPr marL="0" lvl="8" indent="0" algn="r">
              <a:spcBef>
                <a:spcPts val="0"/>
              </a:spcBef>
              <a:buNone/>
              <a:defRPr sz="1440">
                <a:solidFill>
                  <a:schemeClr val="lt1"/>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1098473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1_Title_Only">
  <p:cSld name="1_Title_Only">
    <p:spTree>
      <p:nvGrpSpPr>
        <p:cNvPr id="1" name="Shape 25"/>
        <p:cNvGrpSpPr/>
        <p:nvPr/>
      </p:nvGrpSpPr>
      <p:grpSpPr>
        <a:xfrm>
          <a:off x="0" y="0"/>
          <a:ext cx="0" cy="0"/>
          <a:chOff x="0" y="0"/>
          <a:chExt cx="0" cy="0"/>
        </a:xfrm>
      </p:grpSpPr>
    </p:spTree>
    <p:extLst>
      <p:ext uri="{BB962C8B-B14F-4D97-AF65-F5344CB8AC3E}">
        <p14:creationId xmlns:p14="http://schemas.microsoft.com/office/powerpoint/2010/main" val="185062650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Title_Only">
  <p:cSld name="2_Title_Only">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1005840" y="438150"/>
            <a:ext cx="12618720" cy="1590676"/>
          </a:xfrm>
          <a:prstGeom prst="rect">
            <a:avLst/>
          </a:prstGeom>
          <a:noFill/>
          <a:ln>
            <a:noFill/>
          </a:ln>
        </p:spPr>
        <p:txBody>
          <a:bodyPr spcFirstLastPara="1" wrap="square" lIns="182875" tIns="146300" rIns="182875" bIns="146300" anchor="ctr" anchorCtr="0"/>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2211744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C311A8-0048-4C08-BEC1-58CB402B45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4630400" cy="8229600"/>
          </a:xfrm>
          <a:prstGeom prst="rect">
            <a:avLst/>
          </a:prstGeom>
        </p:spPr>
      </p:pic>
      <p:sp>
        <p:nvSpPr>
          <p:cNvPr id="9" name="Title 1"/>
          <p:cNvSpPr>
            <a:spLocks noGrp="1"/>
          </p:cNvSpPr>
          <p:nvPr>
            <p:ph type="title" hasCustomPrompt="1"/>
          </p:nvPr>
        </p:nvSpPr>
        <p:spPr bwMode="black">
          <a:xfrm>
            <a:off x="323088" y="2330011"/>
            <a:ext cx="10459209"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black">
          <a:xfrm>
            <a:off x="323851" y="4652963"/>
            <a:ext cx="5238749"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black">
          <a:xfrm>
            <a:off x="323088" y="1471315"/>
            <a:ext cx="10459210"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9" name="Text Placeholder 2">
            <a:extLst>
              <a:ext uri="{FF2B5EF4-FFF2-40B4-BE49-F238E27FC236}">
                <a16:creationId xmlns:a16="http://schemas.microsoft.com/office/drawing/2014/main" id="{F2225D5F-0ED5-4581-A2C0-55B5A05E2F64}"/>
              </a:ext>
            </a:extLst>
          </p:cNvPr>
          <p:cNvSpPr>
            <a:spLocks noGrp="1"/>
          </p:cNvSpPr>
          <p:nvPr>
            <p:ph type="body" sz="quarter" idx="18" hasCustomPrompt="1"/>
          </p:nvPr>
        </p:nvSpPr>
        <p:spPr bwMode="black">
          <a:xfrm>
            <a:off x="5562600" y="4652963"/>
            <a:ext cx="5219697"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2" name="TextBox 3">
            <a:extLst>
              <a:ext uri="{FF2B5EF4-FFF2-40B4-BE49-F238E27FC236}">
                <a16:creationId xmlns:a16="http://schemas.microsoft.com/office/drawing/2014/main" id="{05E284F4-9467-43F4-B445-7D9D9A904B46}"/>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3" name="Group 12">
            <a:extLst>
              <a:ext uri="{FF2B5EF4-FFF2-40B4-BE49-F238E27FC236}">
                <a16:creationId xmlns:a16="http://schemas.microsoft.com/office/drawing/2014/main" id="{DABFE1CE-8D4E-4420-B8D0-A2596221A7DE}"/>
              </a:ext>
            </a:extLst>
          </p:cNvPr>
          <p:cNvGrpSpPr/>
          <p:nvPr userDrawn="1"/>
        </p:nvGrpSpPr>
        <p:grpSpPr bwMode="black">
          <a:xfrm>
            <a:off x="538164" y="7480675"/>
            <a:ext cx="4366203" cy="349837"/>
            <a:chOff x="15462169" y="3620905"/>
            <a:chExt cx="5755114" cy="461123"/>
          </a:xfrm>
          <a:solidFill>
            <a:schemeClr val="tx1"/>
          </a:solidFill>
        </p:grpSpPr>
        <p:sp>
          <p:nvSpPr>
            <p:cNvPr id="15" name="TextBox 14">
              <a:extLst>
                <a:ext uri="{FF2B5EF4-FFF2-40B4-BE49-F238E27FC236}">
                  <a16:creationId xmlns:a16="http://schemas.microsoft.com/office/drawing/2014/main" id="{C4DF6E23-C45F-40B4-AEAB-3444F41D3585}"/>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6" name="Freeform: Shape 15">
              <a:extLst>
                <a:ext uri="{FF2B5EF4-FFF2-40B4-BE49-F238E27FC236}">
                  <a16:creationId xmlns:a16="http://schemas.microsoft.com/office/drawing/2014/main" id="{7CCB0038-A61B-483A-903F-8FF38E4BB38E}"/>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917654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6DF17B9-7910-4F1D-A2E6-3BE5013A39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0" y="0"/>
            <a:ext cx="14630400" cy="8229600"/>
          </a:xfrm>
          <a:prstGeom prst="rect">
            <a:avLst/>
          </a:prstGeom>
        </p:spPr>
      </p:pic>
      <p:sp>
        <p:nvSpPr>
          <p:cNvPr id="9" name="Title 1"/>
          <p:cNvSpPr>
            <a:spLocks noGrp="1"/>
          </p:cNvSpPr>
          <p:nvPr>
            <p:ph type="title" hasCustomPrompt="1"/>
          </p:nvPr>
        </p:nvSpPr>
        <p:spPr bwMode="auto">
          <a:xfrm>
            <a:off x="323088" y="2330011"/>
            <a:ext cx="10459211"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auto">
          <a:xfrm>
            <a:off x="323851" y="4652963"/>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a:xfrm>
            <a:off x="323088" y="1471315"/>
            <a:ext cx="10459210" cy="572464"/>
          </a:xfrm>
        </p:spPr>
        <p:txBody>
          <a:bodyPr vert="horz" wrap="square" lIns="182880" tIns="146304" rIns="182880" bIns="146304" rtlCol="0">
            <a:spAutoFit/>
          </a:bodyPr>
          <a:lstStyle>
            <a:lvl1pPr>
              <a:defRPr lang="en-US" sz="2000" spc="600" baseline="0" dirty="0">
                <a:solidFill>
                  <a:schemeClr val="tx1"/>
                </a:solidFill>
              </a:defRPr>
            </a:lvl1pPr>
          </a:lstStyle>
          <a:p>
            <a:pPr marL="0" lvl="0" indent="0">
              <a:buNone/>
            </a:pPr>
            <a:r>
              <a:rPr lang="en-US" dirty="0" err="1"/>
              <a:t>SessionID</a:t>
            </a:r>
            <a:endParaRPr lang="en-US" dirty="0"/>
          </a:p>
        </p:txBody>
      </p:sp>
      <p:sp>
        <p:nvSpPr>
          <p:cNvPr id="15" name="Text Placeholder 2">
            <a:extLst>
              <a:ext uri="{FF2B5EF4-FFF2-40B4-BE49-F238E27FC236}">
                <a16:creationId xmlns:a16="http://schemas.microsoft.com/office/drawing/2014/main" id="{C3C66111-A5DF-40D5-A01B-0A66C984B0BA}"/>
              </a:ext>
            </a:extLst>
          </p:cNvPr>
          <p:cNvSpPr>
            <a:spLocks noGrp="1"/>
          </p:cNvSpPr>
          <p:nvPr>
            <p:ph type="body" sz="quarter" idx="16" hasCustomPrompt="1"/>
          </p:nvPr>
        </p:nvSpPr>
        <p:spPr bwMode="auto">
          <a:xfrm>
            <a:off x="4914593" y="4652963"/>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6" name="Text Placeholder 2">
            <a:extLst>
              <a:ext uri="{FF2B5EF4-FFF2-40B4-BE49-F238E27FC236}">
                <a16:creationId xmlns:a16="http://schemas.microsoft.com/office/drawing/2014/main" id="{9673D9BF-43B5-4C63-9CF5-575796F7042C}"/>
              </a:ext>
            </a:extLst>
          </p:cNvPr>
          <p:cNvSpPr>
            <a:spLocks noGrp="1"/>
          </p:cNvSpPr>
          <p:nvPr>
            <p:ph type="body" sz="quarter" idx="17" hasCustomPrompt="1"/>
          </p:nvPr>
        </p:nvSpPr>
        <p:spPr bwMode="auto">
          <a:xfrm>
            <a:off x="9505335" y="4652963"/>
            <a:ext cx="3467100" cy="1380399"/>
          </a:xfrm>
        </p:spPr>
        <p:txBody>
          <a:bodyPr lIns="182880" tIns="146304" rIns="182880" bIns="146304">
            <a:noAutofit/>
          </a:bodyPr>
          <a:lstStyle>
            <a:lvl1pPr marL="0" indent="0">
              <a:spcBef>
                <a:spcPts val="0"/>
              </a:spcBef>
              <a:buNone/>
              <a:defRPr lang="en-US" sz="24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3" name="TextBox 3">
            <a:extLst>
              <a:ext uri="{FF2B5EF4-FFF2-40B4-BE49-F238E27FC236}">
                <a16:creationId xmlns:a16="http://schemas.microsoft.com/office/drawing/2014/main" id="{8EB09985-DDBD-43D9-A4A3-6F4555DFC34A}"/>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4" name="Group 13">
            <a:extLst>
              <a:ext uri="{FF2B5EF4-FFF2-40B4-BE49-F238E27FC236}">
                <a16:creationId xmlns:a16="http://schemas.microsoft.com/office/drawing/2014/main" id="{D7CCE726-6DCE-459D-B04B-F2CF5F187C01}"/>
              </a:ext>
            </a:extLst>
          </p:cNvPr>
          <p:cNvGrpSpPr/>
          <p:nvPr userDrawn="1"/>
        </p:nvGrpSpPr>
        <p:grpSpPr bwMode="black">
          <a:xfrm>
            <a:off x="538164" y="7480675"/>
            <a:ext cx="4366203" cy="349837"/>
            <a:chOff x="15462169" y="3620905"/>
            <a:chExt cx="5755114" cy="461123"/>
          </a:xfrm>
          <a:solidFill>
            <a:schemeClr val="tx1"/>
          </a:solidFill>
        </p:grpSpPr>
        <p:sp>
          <p:nvSpPr>
            <p:cNvPr id="18" name="TextBox 17">
              <a:extLst>
                <a:ext uri="{FF2B5EF4-FFF2-40B4-BE49-F238E27FC236}">
                  <a16:creationId xmlns:a16="http://schemas.microsoft.com/office/drawing/2014/main" id="{3415657A-8F69-49A2-9B56-68920352E527}"/>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9" name="Freeform: Shape 18">
              <a:extLst>
                <a:ext uri="{FF2B5EF4-FFF2-40B4-BE49-F238E27FC236}">
                  <a16:creationId xmlns:a16="http://schemas.microsoft.com/office/drawing/2014/main" id="{33FD77D4-3A14-4331-AA04-9DFC5AAA4CD5}"/>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7804059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40E2DE-7A8C-474F-97CB-2B1802A922C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47775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6140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lvl1pPr marL="457200" indent="-457200">
              <a:buFont typeface="Arial" panose="020B0604020202020204" pitchFamily="34" charset="0"/>
              <a:buChar char="•"/>
              <a:defRPr/>
            </a:lvl1pPr>
            <a:lvl2pPr marL="746288" indent="-342900">
              <a:buFont typeface="Arial" panose="020B0604020202020204" pitchFamily="34" charset="0"/>
              <a:buChar char="•"/>
              <a:defRPr/>
            </a:lvl2pPr>
            <a:lvl3pPr marL="1015213" indent="-342900">
              <a:buFont typeface="Arial" panose="020B0604020202020204" pitchFamily="34" charset="0"/>
              <a:buChar char="•"/>
              <a:defRPr/>
            </a:lvl3pPr>
            <a:lvl4pPr marL="1284138" indent="-342900">
              <a:buFont typeface="Arial" panose="020B0604020202020204" pitchFamily="34" charset="0"/>
              <a:buChar char="•"/>
              <a:defRPr/>
            </a:lvl4pPr>
            <a:lvl5pPr marL="1553063" indent="-3429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35230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323088" y="1427011"/>
            <a:ext cx="6305572"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1"/>
            <a:ext cx="6305572" cy="226523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2629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323088"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4110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323089" y="1427015"/>
            <a:ext cx="13984225" cy="220983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3">
            <a:extLst>
              <a:ext uri="{FF2B5EF4-FFF2-40B4-BE49-F238E27FC236}">
                <a16:creationId xmlns:a16="http://schemas.microsoft.com/office/drawing/2014/main" id="{7844DB65-7BC5-46FD-90A0-CE01B3D0D3C6}"/>
              </a:ext>
            </a:extLst>
          </p:cNvPr>
          <p:cNvSpPr txBox="1">
            <a:spLocks noChangeArrowheads="1"/>
          </p:cNvSpPr>
          <p:nvPr userDrawn="1"/>
        </p:nvSpPr>
        <p:spPr bwMode="black">
          <a:xfrm>
            <a:off x="5334001" y="7528730"/>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grpSp>
        <p:nvGrpSpPr>
          <p:cNvPr id="11" name="Group 10">
            <a:extLst>
              <a:ext uri="{FF2B5EF4-FFF2-40B4-BE49-F238E27FC236}">
                <a16:creationId xmlns:a16="http://schemas.microsoft.com/office/drawing/2014/main" id="{C9202AE6-866E-4EC4-89B3-4AD1E9281E55}"/>
              </a:ext>
            </a:extLst>
          </p:cNvPr>
          <p:cNvGrpSpPr/>
          <p:nvPr userDrawn="1"/>
        </p:nvGrpSpPr>
        <p:grpSpPr bwMode="black">
          <a:xfrm>
            <a:off x="538164" y="7480675"/>
            <a:ext cx="4366203" cy="349837"/>
            <a:chOff x="15462169" y="3620905"/>
            <a:chExt cx="5755114" cy="461123"/>
          </a:xfrm>
          <a:solidFill>
            <a:schemeClr val="tx1"/>
          </a:solidFill>
        </p:grpSpPr>
        <p:sp>
          <p:nvSpPr>
            <p:cNvPr id="12" name="TextBox 11">
              <a:extLst>
                <a:ext uri="{FF2B5EF4-FFF2-40B4-BE49-F238E27FC236}">
                  <a16:creationId xmlns:a16="http://schemas.microsoft.com/office/drawing/2014/main" id="{FDDE2086-1A6A-442F-A5C7-E5F96AAF6B61}"/>
                </a:ext>
              </a:extLst>
            </p:cNvPr>
            <p:cNvSpPr txBox="1"/>
            <p:nvPr userDrawn="1"/>
          </p:nvSpPr>
          <p:spPr bwMode="black">
            <a:xfrm>
              <a:off x="16349615" y="3620905"/>
              <a:ext cx="4867668" cy="328602"/>
            </a:xfrm>
            <a:prstGeom prst="rect">
              <a:avLst/>
            </a:prstGeom>
            <a:noFill/>
          </p:spPr>
          <p:txBody>
            <a:bodyPr wrap="square" lIns="0" tIns="0" rIns="0" bIns="0" rtlCol="0" anchor="b" anchorCtr="0">
              <a:spAutoFit/>
            </a:bodyPr>
            <a:lstStyle/>
            <a:p>
              <a:pPr marL="0" algn="l" defTabSz="1097212" rtl="0" eaLnBrk="1" latinLnBrk="0" hangingPunct="1">
                <a:lnSpc>
                  <a:spcPct val="90000"/>
                </a:lnSpc>
                <a:spcAft>
                  <a:spcPts val="1800"/>
                </a:spcAft>
              </a:pPr>
              <a:r>
                <a:rPr lang="en-US" sz="1800" b="0" kern="1200" spc="300" dirty="0">
                  <a:solidFill>
                    <a:schemeClr val="tx1"/>
                  </a:solidFill>
                  <a:latin typeface="Amazon Ember Medium" panose="020B0603020204030204" pitchFamily="34" charset="0"/>
                  <a:ea typeface="Amazon Ember Medium" panose="020B0603020204030204" pitchFamily="34" charset="0"/>
                  <a:cs typeface="Amazon Ember Medium" panose="020B0603020204030204" pitchFamily="34" charset="0"/>
                </a:rPr>
                <a:t>SUMMIT</a:t>
              </a:r>
            </a:p>
          </p:txBody>
        </p:sp>
        <p:sp>
          <p:nvSpPr>
            <p:cNvPr id="13" name="Freeform: Shape 12">
              <a:extLst>
                <a:ext uri="{FF2B5EF4-FFF2-40B4-BE49-F238E27FC236}">
                  <a16:creationId xmlns:a16="http://schemas.microsoft.com/office/drawing/2014/main" id="{1D4D031B-E88B-493D-B8EB-D3D99981E5BB}"/>
                </a:ext>
              </a:extLst>
            </p:cNvPr>
            <p:cNvSpPr/>
            <p:nvPr userDrawn="1"/>
          </p:nvSpPr>
          <p:spPr bwMode="black">
            <a:xfrm>
              <a:off x="15462169" y="3658583"/>
              <a:ext cx="705823" cy="423445"/>
            </a:xfrm>
            <a:custGeom>
              <a:avLst/>
              <a:gdLst>
                <a:gd name="connsiteX0" fmla="*/ 16294 w 1038916"/>
                <a:gd name="connsiteY0" fmla="*/ 412214 h 623280"/>
                <a:gd name="connsiteX1" fmla="*/ 530500 w 1038916"/>
                <a:gd name="connsiteY1" fmla="*/ 548204 h 623280"/>
                <a:gd name="connsiteX2" fmla="*/ 922882 w 1038916"/>
                <a:gd name="connsiteY2" fmla="*/ 467460 h 623280"/>
                <a:gd name="connsiteX3" fmla="*/ 939881 w 1038916"/>
                <a:gd name="connsiteY3" fmla="*/ 494374 h 623280"/>
                <a:gd name="connsiteX4" fmla="*/ 519167 w 1038916"/>
                <a:gd name="connsiteY4" fmla="*/ 623280 h 623280"/>
                <a:gd name="connsiteX5" fmla="*/ 4961 w 1038916"/>
                <a:gd name="connsiteY5" fmla="*/ 427796 h 623280"/>
                <a:gd name="connsiteX6" fmla="*/ 16294 w 1038916"/>
                <a:gd name="connsiteY6" fmla="*/ 412214 h 623280"/>
                <a:gd name="connsiteX7" fmla="*/ 962369 w 1038916"/>
                <a:gd name="connsiteY7" fmla="*/ 389372 h 623280"/>
                <a:gd name="connsiteX8" fmla="*/ 1034790 w 1038916"/>
                <a:gd name="connsiteY8" fmla="*/ 403715 h 623280"/>
                <a:gd name="connsiteX9" fmla="*/ 971045 w 1038916"/>
                <a:gd name="connsiteY9" fmla="*/ 576534 h 623280"/>
                <a:gd name="connsiteX10" fmla="*/ 956880 w 1038916"/>
                <a:gd name="connsiteY10" fmla="*/ 569451 h 623280"/>
                <a:gd name="connsiteX11" fmla="*/ 986627 w 1038916"/>
                <a:gd name="connsiteY11" fmla="*/ 440545 h 623280"/>
                <a:gd name="connsiteX12" fmla="*/ 853471 w 1038916"/>
                <a:gd name="connsiteY12" fmla="*/ 436295 h 623280"/>
                <a:gd name="connsiteX13" fmla="*/ 850638 w 1038916"/>
                <a:gd name="connsiteY13" fmla="*/ 420713 h 623280"/>
                <a:gd name="connsiteX14" fmla="*/ 962369 w 1038916"/>
                <a:gd name="connsiteY14" fmla="*/ 389372 h 623280"/>
                <a:gd name="connsiteX15" fmla="*/ 172113 w 1038916"/>
                <a:gd name="connsiteY15" fmla="*/ 175652 h 623280"/>
                <a:gd name="connsiteX16" fmla="*/ 121118 w 1038916"/>
                <a:gd name="connsiteY16" fmla="*/ 189817 h 623280"/>
                <a:gd name="connsiteX17" fmla="*/ 104119 w 1038916"/>
                <a:gd name="connsiteY17" fmla="*/ 229480 h 623280"/>
                <a:gd name="connsiteX18" fmla="*/ 116868 w 1038916"/>
                <a:gd name="connsiteY18" fmla="*/ 266310 h 623280"/>
                <a:gd name="connsiteX19" fmla="*/ 153698 w 1038916"/>
                <a:gd name="connsiteY19" fmla="*/ 277643 h 623280"/>
                <a:gd name="connsiteX20" fmla="*/ 189112 w 1038916"/>
                <a:gd name="connsiteY20" fmla="*/ 271976 h 623280"/>
                <a:gd name="connsiteX21" fmla="*/ 221692 w 1038916"/>
                <a:gd name="connsiteY21" fmla="*/ 249312 h 623280"/>
                <a:gd name="connsiteX22" fmla="*/ 233025 w 1038916"/>
                <a:gd name="connsiteY22" fmla="*/ 226647 h 623280"/>
                <a:gd name="connsiteX23" fmla="*/ 235858 w 1038916"/>
                <a:gd name="connsiteY23" fmla="*/ 196900 h 623280"/>
                <a:gd name="connsiteX24" fmla="*/ 235858 w 1038916"/>
                <a:gd name="connsiteY24" fmla="*/ 182734 h 623280"/>
                <a:gd name="connsiteX25" fmla="*/ 204694 w 1038916"/>
                <a:gd name="connsiteY25" fmla="*/ 177068 h 623280"/>
                <a:gd name="connsiteX26" fmla="*/ 172113 w 1038916"/>
                <a:gd name="connsiteY26" fmla="*/ 175652 h 623280"/>
                <a:gd name="connsiteX27" fmla="*/ 335016 w 1038916"/>
                <a:gd name="connsiteY27" fmla="*/ 8499 h 623280"/>
                <a:gd name="connsiteX28" fmla="*/ 369013 w 1038916"/>
                <a:gd name="connsiteY28" fmla="*/ 8499 h 623280"/>
                <a:gd name="connsiteX29" fmla="*/ 383178 w 1038916"/>
                <a:gd name="connsiteY29" fmla="*/ 11332 h 623280"/>
                <a:gd name="connsiteX30" fmla="*/ 390261 w 1038916"/>
                <a:gd name="connsiteY30" fmla="*/ 25498 h 623280"/>
                <a:gd name="connsiteX31" fmla="*/ 448339 w 1038916"/>
                <a:gd name="connsiteY31" fmla="*/ 253561 h 623280"/>
                <a:gd name="connsiteX32" fmla="*/ 502169 w 1038916"/>
                <a:gd name="connsiteY32" fmla="*/ 25498 h 623280"/>
                <a:gd name="connsiteX33" fmla="*/ 509251 w 1038916"/>
                <a:gd name="connsiteY33" fmla="*/ 11332 h 623280"/>
                <a:gd name="connsiteX34" fmla="*/ 523417 w 1038916"/>
                <a:gd name="connsiteY34" fmla="*/ 8499 h 623280"/>
                <a:gd name="connsiteX35" fmla="*/ 551748 w 1038916"/>
                <a:gd name="connsiteY35" fmla="*/ 8499 h 623280"/>
                <a:gd name="connsiteX36" fmla="*/ 565914 w 1038916"/>
                <a:gd name="connsiteY36" fmla="*/ 11332 h 623280"/>
                <a:gd name="connsiteX37" fmla="*/ 572996 w 1038916"/>
                <a:gd name="connsiteY37" fmla="*/ 25498 h 623280"/>
                <a:gd name="connsiteX38" fmla="*/ 623992 w 1038916"/>
                <a:gd name="connsiteY38" fmla="*/ 257811 h 623280"/>
                <a:gd name="connsiteX39" fmla="*/ 683487 w 1038916"/>
                <a:gd name="connsiteY39" fmla="*/ 26914 h 623280"/>
                <a:gd name="connsiteX40" fmla="*/ 690569 w 1038916"/>
                <a:gd name="connsiteY40" fmla="*/ 12749 h 623280"/>
                <a:gd name="connsiteX41" fmla="*/ 704735 w 1038916"/>
                <a:gd name="connsiteY41" fmla="*/ 9916 h 623280"/>
                <a:gd name="connsiteX42" fmla="*/ 737315 w 1038916"/>
                <a:gd name="connsiteY42" fmla="*/ 9916 h 623280"/>
                <a:gd name="connsiteX43" fmla="*/ 745815 w 1038916"/>
                <a:gd name="connsiteY43" fmla="*/ 18415 h 623280"/>
                <a:gd name="connsiteX44" fmla="*/ 745815 w 1038916"/>
                <a:gd name="connsiteY44" fmla="*/ 24081 h 623280"/>
                <a:gd name="connsiteX45" fmla="*/ 742982 w 1038916"/>
                <a:gd name="connsiteY45" fmla="*/ 32581 h 623280"/>
                <a:gd name="connsiteX46" fmla="*/ 659405 w 1038916"/>
                <a:gd name="connsiteY46" fmla="*/ 300307 h 623280"/>
                <a:gd name="connsiteX47" fmla="*/ 652323 w 1038916"/>
                <a:gd name="connsiteY47" fmla="*/ 314473 h 623280"/>
                <a:gd name="connsiteX48" fmla="*/ 639574 w 1038916"/>
                <a:gd name="connsiteY48" fmla="*/ 317306 h 623280"/>
                <a:gd name="connsiteX49" fmla="*/ 609826 w 1038916"/>
                <a:gd name="connsiteY49" fmla="*/ 317306 h 623280"/>
                <a:gd name="connsiteX50" fmla="*/ 595661 w 1038916"/>
                <a:gd name="connsiteY50" fmla="*/ 313056 h 623280"/>
                <a:gd name="connsiteX51" fmla="*/ 588578 w 1038916"/>
                <a:gd name="connsiteY51" fmla="*/ 298891 h 623280"/>
                <a:gd name="connsiteX52" fmla="*/ 534750 w 1038916"/>
                <a:gd name="connsiteY52" fmla="*/ 76493 h 623280"/>
                <a:gd name="connsiteX53" fmla="*/ 480920 w 1038916"/>
                <a:gd name="connsiteY53" fmla="*/ 298891 h 623280"/>
                <a:gd name="connsiteX54" fmla="*/ 473837 w 1038916"/>
                <a:gd name="connsiteY54" fmla="*/ 313056 h 623280"/>
                <a:gd name="connsiteX55" fmla="*/ 459672 w 1038916"/>
                <a:gd name="connsiteY55" fmla="*/ 317306 h 623280"/>
                <a:gd name="connsiteX56" fmla="*/ 431341 w 1038916"/>
                <a:gd name="connsiteY56" fmla="*/ 317306 h 623280"/>
                <a:gd name="connsiteX57" fmla="*/ 431341 w 1038916"/>
                <a:gd name="connsiteY57" fmla="*/ 315889 h 623280"/>
                <a:gd name="connsiteX58" fmla="*/ 418592 w 1038916"/>
                <a:gd name="connsiteY58" fmla="*/ 313056 h 623280"/>
                <a:gd name="connsiteX59" fmla="*/ 411509 w 1038916"/>
                <a:gd name="connsiteY59" fmla="*/ 298891 h 623280"/>
                <a:gd name="connsiteX60" fmla="*/ 330766 w 1038916"/>
                <a:gd name="connsiteY60" fmla="*/ 31164 h 623280"/>
                <a:gd name="connsiteX61" fmla="*/ 326517 w 1038916"/>
                <a:gd name="connsiteY61" fmla="*/ 16999 h 623280"/>
                <a:gd name="connsiteX62" fmla="*/ 335016 w 1038916"/>
                <a:gd name="connsiteY62" fmla="*/ 8499 h 623280"/>
                <a:gd name="connsiteX63" fmla="*/ 887469 w 1038916"/>
                <a:gd name="connsiteY63" fmla="*/ 1417 h 623280"/>
                <a:gd name="connsiteX64" fmla="*/ 910134 w 1038916"/>
                <a:gd name="connsiteY64" fmla="*/ 2833 h 623280"/>
                <a:gd name="connsiteX65" fmla="*/ 932798 w 1038916"/>
                <a:gd name="connsiteY65" fmla="*/ 7083 h 623280"/>
                <a:gd name="connsiteX66" fmla="*/ 952630 w 1038916"/>
                <a:gd name="connsiteY66" fmla="*/ 12749 h 623280"/>
                <a:gd name="connsiteX67" fmla="*/ 966795 w 1038916"/>
                <a:gd name="connsiteY67" fmla="*/ 18415 h 623280"/>
                <a:gd name="connsiteX68" fmla="*/ 976711 w 1038916"/>
                <a:gd name="connsiteY68" fmla="*/ 26914 h 623280"/>
                <a:gd name="connsiteX69" fmla="*/ 979544 w 1038916"/>
                <a:gd name="connsiteY69" fmla="*/ 38247 h 623280"/>
                <a:gd name="connsiteX70" fmla="*/ 979544 w 1038916"/>
                <a:gd name="connsiteY70" fmla="*/ 55245 h 623280"/>
                <a:gd name="connsiteX71" fmla="*/ 971045 w 1038916"/>
                <a:gd name="connsiteY71" fmla="*/ 66578 h 623280"/>
                <a:gd name="connsiteX72" fmla="*/ 958296 w 1038916"/>
                <a:gd name="connsiteY72" fmla="*/ 62328 h 623280"/>
                <a:gd name="connsiteX73" fmla="*/ 891719 w 1038916"/>
                <a:gd name="connsiteY73" fmla="*/ 49579 h 623280"/>
                <a:gd name="connsiteX74" fmla="*/ 846389 w 1038916"/>
                <a:gd name="connsiteY74" fmla="*/ 59495 h 623280"/>
                <a:gd name="connsiteX75" fmla="*/ 829391 w 1038916"/>
                <a:gd name="connsiteY75" fmla="*/ 90659 h 623280"/>
                <a:gd name="connsiteX76" fmla="*/ 839307 w 1038916"/>
                <a:gd name="connsiteY76" fmla="*/ 114740 h 623280"/>
                <a:gd name="connsiteX77" fmla="*/ 877553 w 1038916"/>
                <a:gd name="connsiteY77" fmla="*/ 133155 h 623280"/>
                <a:gd name="connsiteX78" fmla="*/ 927132 w 1038916"/>
                <a:gd name="connsiteY78" fmla="*/ 148737 h 623280"/>
                <a:gd name="connsiteX79" fmla="*/ 980961 w 1038916"/>
                <a:gd name="connsiteY79" fmla="*/ 181318 h 623280"/>
                <a:gd name="connsiteX80" fmla="*/ 996543 w 1038916"/>
                <a:gd name="connsiteY80" fmla="*/ 229480 h 623280"/>
                <a:gd name="connsiteX81" fmla="*/ 988044 w 1038916"/>
                <a:gd name="connsiteY81" fmla="*/ 269143 h 623280"/>
                <a:gd name="connsiteX82" fmla="*/ 962546 w 1038916"/>
                <a:gd name="connsiteY82" fmla="*/ 300307 h 623280"/>
                <a:gd name="connsiteX83" fmla="*/ 924299 w 1038916"/>
                <a:gd name="connsiteY83" fmla="*/ 320139 h 623280"/>
                <a:gd name="connsiteX84" fmla="*/ 874720 w 1038916"/>
                <a:gd name="connsiteY84" fmla="*/ 324389 h 623280"/>
                <a:gd name="connsiteX85" fmla="*/ 820891 w 1038916"/>
                <a:gd name="connsiteY85" fmla="*/ 318722 h 623280"/>
                <a:gd name="connsiteX86" fmla="*/ 781228 w 1038916"/>
                <a:gd name="connsiteY86" fmla="*/ 304557 h 623280"/>
                <a:gd name="connsiteX87" fmla="*/ 771312 w 1038916"/>
                <a:gd name="connsiteY87" fmla="*/ 294641 h 623280"/>
                <a:gd name="connsiteX88" fmla="*/ 769896 w 1038916"/>
                <a:gd name="connsiteY88" fmla="*/ 284725 h 623280"/>
                <a:gd name="connsiteX89" fmla="*/ 769896 w 1038916"/>
                <a:gd name="connsiteY89" fmla="*/ 267727 h 623280"/>
                <a:gd name="connsiteX90" fmla="*/ 778395 w 1038916"/>
                <a:gd name="connsiteY90" fmla="*/ 256395 h 623280"/>
                <a:gd name="connsiteX91" fmla="*/ 784061 w 1038916"/>
                <a:gd name="connsiteY91" fmla="*/ 257811 h 623280"/>
                <a:gd name="connsiteX92" fmla="*/ 792561 w 1038916"/>
                <a:gd name="connsiteY92" fmla="*/ 262061 h 623280"/>
                <a:gd name="connsiteX93" fmla="*/ 830807 w 1038916"/>
                <a:gd name="connsiteY93" fmla="*/ 274810 h 623280"/>
                <a:gd name="connsiteX94" fmla="*/ 871887 w 1038916"/>
                <a:gd name="connsiteY94" fmla="*/ 279059 h 623280"/>
                <a:gd name="connsiteX95" fmla="*/ 922883 w 1038916"/>
                <a:gd name="connsiteY95" fmla="*/ 267727 h 623280"/>
                <a:gd name="connsiteX96" fmla="*/ 941298 w 1038916"/>
                <a:gd name="connsiteY96" fmla="*/ 235146 h 623280"/>
                <a:gd name="connsiteX97" fmla="*/ 931382 w 1038916"/>
                <a:gd name="connsiteY97" fmla="*/ 211065 h 623280"/>
                <a:gd name="connsiteX98" fmla="*/ 895968 w 1038916"/>
                <a:gd name="connsiteY98" fmla="*/ 192650 h 623280"/>
                <a:gd name="connsiteX99" fmla="*/ 846389 w 1038916"/>
                <a:gd name="connsiteY99" fmla="*/ 177068 h 623280"/>
                <a:gd name="connsiteX100" fmla="*/ 791144 w 1038916"/>
                <a:gd name="connsiteY100" fmla="*/ 141654 h 623280"/>
                <a:gd name="connsiteX101" fmla="*/ 774145 w 1038916"/>
                <a:gd name="connsiteY101" fmla="*/ 92075 h 623280"/>
                <a:gd name="connsiteX102" fmla="*/ 784061 w 1038916"/>
                <a:gd name="connsiteY102" fmla="*/ 53829 h 623280"/>
                <a:gd name="connsiteX103" fmla="*/ 808143 w 1038916"/>
                <a:gd name="connsiteY103" fmla="*/ 25498 h 623280"/>
                <a:gd name="connsiteX104" fmla="*/ 843556 w 1038916"/>
                <a:gd name="connsiteY104" fmla="*/ 7083 h 623280"/>
                <a:gd name="connsiteX105" fmla="*/ 887469 w 1038916"/>
                <a:gd name="connsiteY105" fmla="*/ 1417 h 623280"/>
                <a:gd name="connsiteX106" fmla="*/ 176363 w 1038916"/>
                <a:gd name="connsiteY106" fmla="*/ 0 h 623280"/>
                <a:gd name="connsiteX107" fmla="*/ 267022 w 1038916"/>
                <a:gd name="connsiteY107" fmla="*/ 28331 h 623280"/>
                <a:gd name="connsiteX108" fmla="*/ 295353 w 1038916"/>
                <a:gd name="connsiteY108" fmla="*/ 113324 h 623280"/>
                <a:gd name="connsiteX109" fmla="*/ 295353 w 1038916"/>
                <a:gd name="connsiteY109" fmla="*/ 225231 h 623280"/>
                <a:gd name="connsiteX110" fmla="*/ 293936 w 1038916"/>
                <a:gd name="connsiteY110" fmla="*/ 225231 h 623280"/>
                <a:gd name="connsiteX111" fmla="*/ 298186 w 1038916"/>
                <a:gd name="connsiteY111" fmla="*/ 256395 h 623280"/>
                <a:gd name="connsiteX112" fmla="*/ 309518 w 1038916"/>
                <a:gd name="connsiteY112" fmla="*/ 280476 h 623280"/>
                <a:gd name="connsiteX113" fmla="*/ 312351 w 1038916"/>
                <a:gd name="connsiteY113" fmla="*/ 288975 h 623280"/>
                <a:gd name="connsiteX114" fmla="*/ 305269 w 1038916"/>
                <a:gd name="connsiteY114" fmla="*/ 298891 h 623280"/>
                <a:gd name="connsiteX115" fmla="*/ 284020 w 1038916"/>
                <a:gd name="connsiteY115" fmla="*/ 313056 h 623280"/>
                <a:gd name="connsiteX116" fmla="*/ 275521 w 1038916"/>
                <a:gd name="connsiteY116" fmla="*/ 315889 h 623280"/>
                <a:gd name="connsiteX117" fmla="*/ 265605 w 1038916"/>
                <a:gd name="connsiteY117" fmla="*/ 311640 h 623280"/>
                <a:gd name="connsiteX118" fmla="*/ 252856 w 1038916"/>
                <a:gd name="connsiteY118" fmla="*/ 296058 h 623280"/>
                <a:gd name="connsiteX119" fmla="*/ 242941 w 1038916"/>
                <a:gd name="connsiteY119" fmla="*/ 276226 h 623280"/>
                <a:gd name="connsiteX120" fmla="*/ 140949 w 1038916"/>
                <a:gd name="connsiteY120" fmla="*/ 324389 h 623280"/>
                <a:gd name="connsiteX121" fmla="*/ 71539 w 1038916"/>
                <a:gd name="connsiteY121" fmla="*/ 300307 h 623280"/>
                <a:gd name="connsiteX122" fmla="*/ 46041 w 1038916"/>
                <a:gd name="connsiteY122" fmla="*/ 233730 h 623280"/>
                <a:gd name="connsiteX123" fmla="*/ 77205 w 1038916"/>
                <a:gd name="connsiteY123" fmla="*/ 162903 h 623280"/>
                <a:gd name="connsiteX124" fmla="*/ 162198 w 1038916"/>
                <a:gd name="connsiteY124" fmla="*/ 135988 h 623280"/>
                <a:gd name="connsiteX125" fmla="*/ 199028 w 1038916"/>
                <a:gd name="connsiteY125" fmla="*/ 138821 h 623280"/>
                <a:gd name="connsiteX126" fmla="*/ 238691 w 1038916"/>
                <a:gd name="connsiteY126" fmla="*/ 145904 h 623280"/>
                <a:gd name="connsiteX127" fmla="*/ 238691 w 1038916"/>
                <a:gd name="connsiteY127" fmla="*/ 120406 h 623280"/>
                <a:gd name="connsiteX128" fmla="*/ 221692 w 1038916"/>
                <a:gd name="connsiteY128" fmla="*/ 65161 h 623280"/>
                <a:gd name="connsiteX129" fmla="*/ 165031 w 1038916"/>
                <a:gd name="connsiteY129" fmla="*/ 49579 h 623280"/>
                <a:gd name="connsiteX130" fmla="*/ 128201 w 1038916"/>
                <a:gd name="connsiteY130" fmla="*/ 53829 h 623280"/>
                <a:gd name="connsiteX131" fmla="*/ 91370 w 1038916"/>
                <a:gd name="connsiteY131" fmla="*/ 65161 h 623280"/>
                <a:gd name="connsiteX132" fmla="*/ 78622 w 1038916"/>
                <a:gd name="connsiteY132" fmla="*/ 69411 h 623280"/>
                <a:gd name="connsiteX133" fmla="*/ 72955 w 1038916"/>
                <a:gd name="connsiteY133" fmla="*/ 70827 h 623280"/>
                <a:gd name="connsiteX134" fmla="*/ 65873 w 1038916"/>
                <a:gd name="connsiteY134" fmla="*/ 59495 h 623280"/>
                <a:gd name="connsiteX135" fmla="*/ 65873 w 1038916"/>
                <a:gd name="connsiteY135" fmla="*/ 42496 h 623280"/>
                <a:gd name="connsiteX136" fmla="*/ 68706 w 1038916"/>
                <a:gd name="connsiteY136" fmla="*/ 29747 h 623280"/>
                <a:gd name="connsiteX137" fmla="*/ 78622 w 1038916"/>
                <a:gd name="connsiteY137" fmla="*/ 22665 h 623280"/>
                <a:gd name="connsiteX138" fmla="*/ 122534 w 1038916"/>
                <a:gd name="connsiteY138" fmla="*/ 7083 h 623280"/>
                <a:gd name="connsiteX139" fmla="*/ 176363 w 1038916"/>
                <a:gd name="connsiteY139" fmla="*/ 0 h 62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038916" h="623280">
                  <a:moveTo>
                    <a:pt x="16294" y="412214"/>
                  </a:moveTo>
                  <a:cubicBezTo>
                    <a:pt x="162198" y="497207"/>
                    <a:pt x="343515" y="548204"/>
                    <a:pt x="530500" y="548204"/>
                  </a:cubicBezTo>
                  <a:cubicBezTo>
                    <a:pt x="656572" y="548204"/>
                    <a:pt x="795393" y="522706"/>
                    <a:pt x="922882" y="467460"/>
                  </a:cubicBezTo>
                  <a:cubicBezTo>
                    <a:pt x="942714" y="460377"/>
                    <a:pt x="958296" y="480208"/>
                    <a:pt x="939881" y="494374"/>
                  </a:cubicBezTo>
                  <a:cubicBezTo>
                    <a:pt x="826557" y="577951"/>
                    <a:pt x="660822" y="623280"/>
                    <a:pt x="519167" y="623280"/>
                  </a:cubicBezTo>
                  <a:cubicBezTo>
                    <a:pt x="320850" y="623280"/>
                    <a:pt x="140949" y="549620"/>
                    <a:pt x="4961" y="427796"/>
                  </a:cubicBezTo>
                  <a:cubicBezTo>
                    <a:pt x="-6371" y="417881"/>
                    <a:pt x="3545" y="405132"/>
                    <a:pt x="16294" y="412214"/>
                  </a:cubicBezTo>
                  <a:close/>
                  <a:moveTo>
                    <a:pt x="962369" y="389372"/>
                  </a:moveTo>
                  <a:cubicBezTo>
                    <a:pt x="998668" y="388841"/>
                    <a:pt x="1028416" y="395924"/>
                    <a:pt x="1034790" y="403715"/>
                  </a:cubicBezTo>
                  <a:cubicBezTo>
                    <a:pt x="1047539" y="419297"/>
                    <a:pt x="1031957" y="525538"/>
                    <a:pt x="971045" y="576534"/>
                  </a:cubicBezTo>
                  <a:cubicBezTo>
                    <a:pt x="961130" y="585033"/>
                    <a:pt x="952630" y="580784"/>
                    <a:pt x="956880" y="569451"/>
                  </a:cubicBezTo>
                  <a:cubicBezTo>
                    <a:pt x="971045" y="535454"/>
                    <a:pt x="1002209" y="458960"/>
                    <a:pt x="986627" y="440545"/>
                  </a:cubicBezTo>
                  <a:cubicBezTo>
                    <a:pt x="972462" y="422130"/>
                    <a:pt x="890301" y="432046"/>
                    <a:pt x="853471" y="436295"/>
                  </a:cubicBezTo>
                  <a:cubicBezTo>
                    <a:pt x="842139" y="437712"/>
                    <a:pt x="840722" y="427796"/>
                    <a:pt x="850638" y="420713"/>
                  </a:cubicBezTo>
                  <a:cubicBezTo>
                    <a:pt x="883218" y="398049"/>
                    <a:pt x="926069" y="389904"/>
                    <a:pt x="962369" y="389372"/>
                  </a:cubicBezTo>
                  <a:close/>
                  <a:moveTo>
                    <a:pt x="172113" y="175652"/>
                  </a:moveTo>
                  <a:cubicBezTo>
                    <a:pt x="149449" y="175652"/>
                    <a:pt x="132450" y="179901"/>
                    <a:pt x="121118" y="189817"/>
                  </a:cubicBezTo>
                  <a:cubicBezTo>
                    <a:pt x="109786" y="199733"/>
                    <a:pt x="104119" y="212482"/>
                    <a:pt x="104119" y="229480"/>
                  </a:cubicBezTo>
                  <a:cubicBezTo>
                    <a:pt x="104119" y="245062"/>
                    <a:pt x="108369" y="257811"/>
                    <a:pt x="116868" y="266310"/>
                  </a:cubicBezTo>
                  <a:cubicBezTo>
                    <a:pt x="125368" y="273393"/>
                    <a:pt x="138116" y="277643"/>
                    <a:pt x="153698" y="277643"/>
                  </a:cubicBezTo>
                  <a:cubicBezTo>
                    <a:pt x="165031" y="277643"/>
                    <a:pt x="176363" y="276226"/>
                    <a:pt x="189112" y="271976"/>
                  </a:cubicBezTo>
                  <a:cubicBezTo>
                    <a:pt x="201861" y="267727"/>
                    <a:pt x="211777" y="260644"/>
                    <a:pt x="221692" y="249312"/>
                  </a:cubicBezTo>
                  <a:cubicBezTo>
                    <a:pt x="227359" y="242229"/>
                    <a:pt x="231608" y="235146"/>
                    <a:pt x="233025" y="226647"/>
                  </a:cubicBezTo>
                  <a:cubicBezTo>
                    <a:pt x="235858" y="218148"/>
                    <a:pt x="235858" y="208232"/>
                    <a:pt x="235858" y="196900"/>
                  </a:cubicBezTo>
                  <a:lnTo>
                    <a:pt x="235858" y="182734"/>
                  </a:lnTo>
                  <a:cubicBezTo>
                    <a:pt x="225942" y="179901"/>
                    <a:pt x="214610" y="178485"/>
                    <a:pt x="204694" y="177068"/>
                  </a:cubicBezTo>
                  <a:cubicBezTo>
                    <a:pt x="193362" y="175652"/>
                    <a:pt x="183446" y="175652"/>
                    <a:pt x="172113" y="175652"/>
                  </a:cubicBezTo>
                  <a:close/>
                  <a:moveTo>
                    <a:pt x="335016" y="8499"/>
                  </a:moveTo>
                  <a:lnTo>
                    <a:pt x="369013" y="8499"/>
                  </a:lnTo>
                  <a:cubicBezTo>
                    <a:pt x="376096" y="8499"/>
                    <a:pt x="380345" y="9916"/>
                    <a:pt x="383178" y="11332"/>
                  </a:cubicBezTo>
                  <a:cubicBezTo>
                    <a:pt x="386012" y="14166"/>
                    <a:pt x="387428" y="18415"/>
                    <a:pt x="390261" y="25498"/>
                  </a:cubicBezTo>
                  <a:lnTo>
                    <a:pt x="448339" y="253561"/>
                  </a:lnTo>
                  <a:lnTo>
                    <a:pt x="502169" y="25498"/>
                  </a:lnTo>
                  <a:cubicBezTo>
                    <a:pt x="503585" y="18415"/>
                    <a:pt x="506419" y="14166"/>
                    <a:pt x="509251" y="11332"/>
                  </a:cubicBezTo>
                  <a:cubicBezTo>
                    <a:pt x="512085" y="8499"/>
                    <a:pt x="516335" y="8499"/>
                    <a:pt x="523417" y="8499"/>
                  </a:cubicBezTo>
                  <a:lnTo>
                    <a:pt x="551748" y="8499"/>
                  </a:lnTo>
                  <a:cubicBezTo>
                    <a:pt x="558831" y="8499"/>
                    <a:pt x="563081" y="9916"/>
                    <a:pt x="565914" y="11332"/>
                  </a:cubicBezTo>
                  <a:cubicBezTo>
                    <a:pt x="568747" y="14166"/>
                    <a:pt x="571580" y="18415"/>
                    <a:pt x="572996" y="25498"/>
                  </a:cubicBezTo>
                  <a:lnTo>
                    <a:pt x="623992" y="257811"/>
                  </a:lnTo>
                  <a:lnTo>
                    <a:pt x="683487" y="26914"/>
                  </a:lnTo>
                  <a:cubicBezTo>
                    <a:pt x="684903" y="19832"/>
                    <a:pt x="687736" y="15582"/>
                    <a:pt x="690569" y="12749"/>
                  </a:cubicBezTo>
                  <a:cubicBezTo>
                    <a:pt x="693403" y="9916"/>
                    <a:pt x="697652" y="9916"/>
                    <a:pt x="704735" y="9916"/>
                  </a:cubicBezTo>
                  <a:lnTo>
                    <a:pt x="737315" y="9916"/>
                  </a:lnTo>
                  <a:cubicBezTo>
                    <a:pt x="742982" y="9916"/>
                    <a:pt x="745815" y="12749"/>
                    <a:pt x="745815" y="18415"/>
                  </a:cubicBezTo>
                  <a:cubicBezTo>
                    <a:pt x="745815" y="19832"/>
                    <a:pt x="745815" y="21248"/>
                    <a:pt x="745815" y="24081"/>
                  </a:cubicBezTo>
                  <a:cubicBezTo>
                    <a:pt x="745815" y="25498"/>
                    <a:pt x="744398" y="28331"/>
                    <a:pt x="742982" y="32581"/>
                  </a:cubicBezTo>
                  <a:lnTo>
                    <a:pt x="659405" y="300307"/>
                  </a:lnTo>
                  <a:cubicBezTo>
                    <a:pt x="657989" y="307390"/>
                    <a:pt x="655156" y="311640"/>
                    <a:pt x="652323" y="314473"/>
                  </a:cubicBezTo>
                  <a:cubicBezTo>
                    <a:pt x="649490" y="317306"/>
                    <a:pt x="645240" y="317306"/>
                    <a:pt x="639574" y="317306"/>
                  </a:cubicBezTo>
                  <a:lnTo>
                    <a:pt x="609826" y="317306"/>
                  </a:lnTo>
                  <a:cubicBezTo>
                    <a:pt x="602744" y="317306"/>
                    <a:pt x="598494" y="315889"/>
                    <a:pt x="595661" y="313056"/>
                  </a:cubicBezTo>
                  <a:cubicBezTo>
                    <a:pt x="592828" y="310223"/>
                    <a:pt x="589995" y="305974"/>
                    <a:pt x="588578" y="298891"/>
                  </a:cubicBezTo>
                  <a:lnTo>
                    <a:pt x="534750" y="76493"/>
                  </a:lnTo>
                  <a:lnTo>
                    <a:pt x="480920" y="298891"/>
                  </a:lnTo>
                  <a:cubicBezTo>
                    <a:pt x="479503" y="305974"/>
                    <a:pt x="476670" y="310223"/>
                    <a:pt x="473837" y="313056"/>
                  </a:cubicBezTo>
                  <a:cubicBezTo>
                    <a:pt x="471004" y="315889"/>
                    <a:pt x="466755" y="317306"/>
                    <a:pt x="459672" y="317306"/>
                  </a:cubicBezTo>
                  <a:lnTo>
                    <a:pt x="431341" y="317306"/>
                  </a:lnTo>
                  <a:lnTo>
                    <a:pt x="431341" y="315889"/>
                  </a:lnTo>
                  <a:cubicBezTo>
                    <a:pt x="425675" y="315889"/>
                    <a:pt x="421425" y="314473"/>
                    <a:pt x="418592" y="313056"/>
                  </a:cubicBezTo>
                  <a:cubicBezTo>
                    <a:pt x="415759" y="310223"/>
                    <a:pt x="412926" y="305974"/>
                    <a:pt x="411509" y="298891"/>
                  </a:cubicBezTo>
                  <a:lnTo>
                    <a:pt x="330766" y="31164"/>
                  </a:lnTo>
                  <a:cubicBezTo>
                    <a:pt x="326517" y="24081"/>
                    <a:pt x="326517" y="19832"/>
                    <a:pt x="326517" y="16999"/>
                  </a:cubicBezTo>
                  <a:cubicBezTo>
                    <a:pt x="326517" y="11332"/>
                    <a:pt x="329350" y="8499"/>
                    <a:pt x="335016" y="8499"/>
                  </a:cubicBezTo>
                  <a:close/>
                  <a:moveTo>
                    <a:pt x="887469" y="1417"/>
                  </a:moveTo>
                  <a:cubicBezTo>
                    <a:pt x="894552" y="1417"/>
                    <a:pt x="903051" y="1417"/>
                    <a:pt x="910134" y="2833"/>
                  </a:cubicBezTo>
                  <a:cubicBezTo>
                    <a:pt x="918633" y="4250"/>
                    <a:pt x="925716" y="5666"/>
                    <a:pt x="932798" y="7083"/>
                  </a:cubicBezTo>
                  <a:cubicBezTo>
                    <a:pt x="939881" y="8499"/>
                    <a:pt x="946964" y="9916"/>
                    <a:pt x="952630" y="12749"/>
                  </a:cubicBezTo>
                  <a:cubicBezTo>
                    <a:pt x="958296" y="14166"/>
                    <a:pt x="963962" y="16999"/>
                    <a:pt x="966795" y="18415"/>
                  </a:cubicBezTo>
                  <a:cubicBezTo>
                    <a:pt x="971045" y="21248"/>
                    <a:pt x="975295" y="24081"/>
                    <a:pt x="976711" y="26914"/>
                  </a:cubicBezTo>
                  <a:cubicBezTo>
                    <a:pt x="978128" y="29747"/>
                    <a:pt x="979544" y="33997"/>
                    <a:pt x="979544" y="38247"/>
                  </a:cubicBezTo>
                  <a:lnTo>
                    <a:pt x="979544" y="55245"/>
                  </a:lnTo>
                  <a:cubicBezTo>
                    <a:pt x="979544" y="62328"/>
                    <a:pt x="976711" y="66578"/>
                    <a:pt x="971045" y="66578"/>
                  </a:cubicBezTo>
                  <a:cubicBezTo>
                    <a:pt x="968212" y="66578"/>
                    <a:pt x="963962" y="65161"/>
                    <a:pt x="958296" y="62328"/>
                  </a:cubicBezTo>
                  <a:cubicBezTo>
                    <a:pt x="938465" y="53829"/>
                    <a:pt x="915800" y="49579"/>
                    <a:pt x="891719" y="49579"/>
                  </a:cubicBezTo>
                  <a:cubicBezTo>
                    <a:pt x="871887" y="49579"/>
                    <a:pt x="856305" y="52412"/>
                    <a:pt x="846389" y="59495"/>
                  </a:cubicBezTo>
                  <a:cubicBezTo>
                    <a:pt x="835057" y="66578"/>
                    <a:pt x="829391" y="76493"/>
                    <a:pt x="829391" y="90659"/>
                  </a:cubicBezTo>
                  <a:cubicBezTo>
                    <a:pt x="829391" y="100575"/>
                    <a:pt x="832224" y="109074"/>
                    <a:pt x="839307" y="114740"/>
                  </a:cubicBezTo>
                  <a:cubicBezTo>
                    <a:pt x="846389" y="121823"/>
                    <a:pt x="859138" y="127489"/>
                    <a:pt x="877553" y="133155"/>
                  </a:cubicBezTo>
                  <a:lnTo>
                    <a:pt x="927132" y="148737"/>
                  </a:lnTo>
                  <a:cubicBezTo>
                    <a:pt x="952630" y="157236"/>
                    <a:pt x="969629" y="168569"/>
                    <a:pt x="980961" y="181318"/>
                  </a:cubicBezTo>
                  <a:cubicBezTo>
                    <a:pt x="992293" y="195483"/>
                    <a:pt x="996543" y="211065"/>
                    <a:pt x="996543" y="229480"/>
                  </a:cubicBezTo>
                  <a:cubicBezTo>
                    <a:pt x="996543" y="245062"/>
                    <a:pt x="993710" y="257811"/>
                    <a:pt x="988044" y="269143"/>
                  </a:cubicBezTo>
                  <a:cubicBezTo>
                    <a:pt x="982377" y="280476"/>
                    <a:pt x="973878" y="291808"/>
                    <a:pt x="962546" y="300307"/>
                  </a:cubicBezTo>
                  <a:cubicBezTo>
                    <a:pt x="951213" y="308807"/>
                    <a:pt x="938465" y="315889"/>
                    <a:pt x="924299" y="320139"/>
                  </a:cubicBezTo>
                  <a:cubicBezTo>
                    <a:pt x="908717" y="322972"/>
                    <a:pt x="891719" y="324389"/>
                    <a:pt x="874720" y="324389"/>
                  </a:cubicBezTo>
                  <a:cubicBezTo>
                    <a:pt x="856305" y="324389"/>
                    <a:pt x="839307" y="322972"/>
                    <a:pt x="820891" y="318722"/>
                  </a:cubicBezTo>
                  <a:cubicBezTo>
                    <a:pt x="803893" y="314473"/>
                    <a:pt x="789727" y="310223"/>
                    <a:pt x="781228" y="304557"/>
                  </a:cubicBezTo>
                  <a:cubicBezTo>
                    <a:pt x="775562" y="301724"/>
                    <a:pt x="772729" y="297474"/>
                    <a:pt x="771312" y="294641"/>
                  </a:cubicBezTo>
                  <a:cubicBezTo>
                    <a:pt x="769896" y="291808"/>
                    <a:pt x="769896" y="287558"/>
                    <a:pt x="769896" y="284725"/>
                  </a:cubicBezTo>
                  <a:lnTo>
                    <a:pt x="769896" y="267727"/>
                  </a:lnTo>
                  <a:cubicBezTo>
                    <a:pt x="769896" y="260644"/>
                    <a:pt x="772729" y="256395"/>
                    <a:pt x="778395" y="256395"/>
                  </a:cubicBezTo>
                  <a:cubicBezTo>
                    <a:pt x="779812" y="256395"/>
                    <a:pt x="782645" y="256395"/>
                    <a:pt x="784061" y="257811"/>
                  </a:cubicBezTo>
                  <a:cubicBezTo>
                    <a:pt x="786894" y="259228"/>
                    <a:pt x="789727" y="259228"/>
                    <a:pt x="792561" y="262061"/>
                  </a:cubicBezTo>
                  <a:cubicBezTo>
                    <a:pt x="803893" y="267727"/>
                    <a:pt x="816642" y="271976"/>
                    <a:pt x="830807" y="274810"/>
                  </a:cubicBezTo>
                  <a:cubicBezTo>
                    <a:pt x="844973" y="277643"/>
                    <a:pt x="857722" y="279059"/>
                    <a:pt x="871887" y="279059"/>
                  </a:cubicBezTo>
                  <a:cubicBezTo>
                    <a:pt x="893135" y="279059"/>
                    <a:pt x="910134" y="274810"/>
                    <a:pt x="922883" y="267727"/>
                  </a:cubicBezTo>
                  <a:cubicBezTo>
                    <a:pt x="934215" y="260644"/>
                    <a:pt x="941298" y="249312"/>
                    <a:pt x="941298" y="235146"/>
                  </a:cubicBezTo>
                  <a:cubicBezTo>
                    <a:pt x="941298" y="225231"/>
                    <a:pt x="938465" y="216731"/>
                    <a:pt x="931382" y="211065"/>
                  </a:cubicBezTo>
                  <a:cubicBezTo>
                    <a:pt x="925716" y="203982"/>
                    <a:pt x="912967" y="198316"/>
                    <a:pt x="895968" y="192650"/>
                  </a:cubicBezTo>
                  <a:lnTo>
                    <a:pt x="846389" y="177068"/>
                  </a:lnTo>
                  <a:cubicBezTo>
                    <a:pt x="820891" y="168569"/>
                    <a:pt x="802476" y="157236"/>
                    <a:pt x="791144" y="141654"/>
                  </a:cubicBezTo>
                  <a:cubicBezTo>
                    <a:pt x="779812" y="126072"/>
                    <a:pt x="774145" y="109074"/>
                    <a:pt x="774145" y="92075"/>
                  </a:cubicBezTo>
                  <a:cubicBezTo>
                    <a:pt x="774145" y="77910"/>
                    <a:pt x="776979" y="65161"/>
                    <a:pt x="784061" y="53829"/>
                  </a:cubicBezTo>
                  <a:cubicBezTo>
                    <a:pt x="789727" y="42496"/>
                    <a:pt x="798227" y="32581"/>
                    <a:pt x="808143" y="25498"/>
                  </a:cubicBezTo>
                  <a:cubicBezTo>
                    <a:pt x="818058" y="16999"/>
                    <a:pt x="830807" y="11332"/>
                    <a:pt x="843556" y="7083"/>
                  </a:cubicBezTo>
                  <a:cubicBezTo>
                    <a:pt x="857722" y="2833"/>
                    <a:pt x="871887" y="1417"/>
                    <a:pt x="887469" y="1417"/>
                  </a:cubicBezTo>
                  <a:close/>
                  <a:moveTo>
                    <a:pt x="176363" y="0"/>
                  </a:moveTo>
                  <a:cubicBezTo>
                    <a:pt x="217443" y="0"/>
                    <a:pt x="247190" y="9916"/>
                    <a:pt x="267022" y="28331"/>
                  </a:cubicBezTo>
                  <a:cubicBezTo>
                    <a:pt x="286854" y="46746"/>
                    <a:pt x="295353" y="75077"/>
                    <a:pt x="295353" y="113324"/>
                  </a:cubicBezTo>
                  <a:lnTo>
                    <a:pt x="295353" y="225231"/>
                  </a:lnTo>
                  <a:lnTo>
                    <a:pt x="293936" y="225231"/>
                  </a:lnTo>
                  <a:cubicBezTo>
                    <a:pt x="293936" y="237979"/>
                    <a:pt x="295353" y="247895"/>
                    <a:pt x="298186" y="256395"/>
                  </a:cubicBezTo>
                  <a:cubicBezTo>
                    <a:pt x="301019" y="263477"/>
                    <a:pt x="303852" y="271976"/>
                    <a:pt x="309518" y="280476"/>
                  </a:cubicBezTo>
                  <a:cubicBezTo>
                    <a:pt x="310935" y="283309"/>
                    <a:pt x="312351" y="286142"/>
                    <a:pt x="312351" y="288975"/>
                  </a:cubicBezTo>
                  <a:cubicBezTo>
                    <a:pt x="312351" y="293225"/>
                    <a:pt x="309518" y="296058"/>
                    <a:pt x="305269" y="298891"/>
                  </a:cubicBezTo>
                  <a:lnTo>
                    <a:pt x="284020" y="313056"/>
                  </a:lnTo>
                  <a:cubicBezTo>
                    <a:pt x="281187" y="314473"/>
                    <a:pt x="278354" y="315889"/>
                    <a:pt x="275521" y="315889"/>
                  </a:cubicBezTo>
                  <a:cubicBezTo>
                    <a:pt x="271272" y="315889"/>
                    <a:pt x="268438" y="314473"/>
                    <a:pt x="265605" y="311640"/>
                  </a:cubicBezTo>
                  <a:cubicBezTo>
                    <a:pt x="261356" y="307390"/>
                    <a:pt x="257106" y="301724"/>
                    <a:pt x="252856" y="296058"/>
                  </a:cubicBezTo>
                  <a:cubicBezTo>
                    <a:pt x="250023" y="290392"/>
                    <a:pt x="245774" y="283309"/>
                    <a:pt x="242941" y="276226"/>
                  </a:cubicBezTo>
                  <a:cubicBezTo>
                    <a:pt x="216026" y="307390"/>
                    <a:pt x="182029" y="324389"/>
                    <a:pt x="140949" y="324389"/>
                  </a:cubicBezTo>
                  <a:cubicBezTo>
                    <a:pt x="112619" y="324389"/>
                    <a:pt x="88537" y="315889"/>
                    <a:pt x="71539" y="300307"/>
                  </a:cubicBezTo>
                  <a:cubicBezTo>
                    <a:pt x="54540" y="283309"/>
                    <a:pt x="46041" y="262061"/>
                    <a:pt x="46041" y="233730"/>
                  </a:cubicBezTo>
                  <a:cubicBezTo>
                    <a:pt x="46041" y="203982"/>
                    <a:pt x="55957" y="181318"/>
                    <a:pt x="77205" y="162903"/>
                  </a:cubicBezTo>
                  <a:cubicBezTo>
                    <a:pt x="98453" y="144488"/>
                    <a:pt x="126784" y="135988"/>
                    <a:pt x="162198" y="135988"/>
                  </a:cubicBezTo>
                  <a:cubicBezTo>
                    <a:pt x="173530" y="135988"/>
                    <a:pt x="186279" y="137405"/>
                    <a:pt x="199028" y="138821"/>
                  </a:cubicBezTo>
                  <a:cubicBezTo>
                    <a:pt x="211777" y="140238"/>
                    <a:pt x="224526" y="143071"/>
                    <a:pt x="238691" y="145904"/>
                  </a:cubicBezTo>
                  <a:lnTo>
                    <a:pt x="238691" y="120406"/>
                  </a:lnTo>
                  <a:cubicBezTo>
                    <a:pt x="238691" y="94909"/>
                    <a:pt x="233025" y="75077"/>
                    <a:pt x="221692" y="65161"/>
                  </a:cubicBezTo>
                  <a:cubicBezTo>
                    <a:pt x="210360" y="53829"/>
                    <a:pt x="191945" y="49579"/>
                    <a:pt x="165031" y="49579"/>
                  </a:cubicBezTo>
                  <a:cubicBezTo>
                    <a:pt x="152282" y="49579"/>
                    <a:pt x="140949" y="50996"/>
                    <a:pt x="128201" y="53829"/>
                  </a:cubicBezTo>
                  <a:cubicBezTo>
                    <a:pt x="115452" y="56662"/>
                    <a:pt x="102703" y="60911"/>
                    <a:pt x="91370" y="65161"/>
                  </a:cubicBezTo>
                  <a:cubicBezTo>
                    <a:pt x="85704" y="67994"/>
                    <a:pt x="81455" y="69411"/>
                    <a:pt x="78622" y="69411"/>
                  </a:cubicBezTo>
                  <a:cubicBezTo>
                    <a:pt x="75788" y="69411"/>
                    <a:pt x="74372" y="70827"/>
                    <a:pt x="72955" y="70827"/>
                  </a:cubicBezTo>
                  <a:cubicBezTo>
                    <a:pt x="68706" y="70827"/>
                    <a:pt x="65873" y="66578"/>
                    <a:pt x="65873" y="59495"/>
                  </a:cubicBezTo>
                  <a:lnTo>
                    <a:pt x="65873" y="42496"/>
                  </a:lnTo>
                  <a:cubicBezTo>
                    <a:pt x="65873" y="36830"/>
                    <a:pt x="67289" y="32581"/>
                    <a:pt x="68706" y="29747"/>
                  </a:cubicBezTo>
                  <a:cubicBezTo>
                    <a:pt x="70122" y="26914"/>
                    <a:pt x="72955" y="25498"/>
                    <a:pt x="78622" y="22665"/>
                  </a:cubicBezTo>
                  <a:cubicBezTo>
                    <a:pt x="91370" y="16999"/>
                    <a:pt x="105536" y="11332"/>
                    <a:pt x="122534" y="7083"/>
                  </a:cubicBezTo>
                  <a:cubicBezTo>
                    <a:pt x="139533" y="2833"/>
                    <a:pt x="157948" y="0"/>
                    <a:pt x="176363" y="0"/>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66" r:id="rId2"/>
    <p:sldLayoutId id="2147484360" r:id="rId3"/>
    <p:sldLayoutId id="2147484361" r:id="rId4"/>
    <p:sldLayoutId id="2147484337" r:id="rId5"/>
    <p:sldLayoutId id="2147484372" r:id="rId6"/>
    <p:sldLayoutId id="2147484440" r:id="rId7"/>
    <p:sldLayoutId id="2147484359" r:id="rId8"/>
    <p:sldLayoutId id="2147484441" r:id="rId9"/>
    <p:sldLayoutId id="2147484369" r:id="rId10"/>
    <p:sldLayoutId id="2147484295" r:id="rId11"/>
    <p:sldLayoutId id="2147484370" r:id="rId12"/>
    <p:sldLayoutId id="2147484371" r:id="rId13"/>
    <p:sldLayoutId id="2147484249" r:id="rId14"/>
    <p:sldLayoutId id="2147484347" r:id="rId15"/>
    <p:sldLayoutId id="2147484364" r:id="rId16"/>
    <p:sldLayoutId id="2147484338" r:id="rId17"/>
    <p:sldLayoutId id="2147484437" r:id="rId18"/>
    <p:sldLayoutId id="2147484309" r:id="rId19"/>
    <p:sldLayoutId id="2147484373" r:id="rId20"/>
    <p:sldLayoutId id="2147484442" r:id="rId21"/>
    <p:sldLayoutId id="2147484256" r:id="rId22"/>
    <p:sldLayoutId id="2147484445" r:id="rId23"/>
    <p:sldLayoutId id="2147484446" r:id="rId24"/>
    <p:sldLayoutId id="2147484447" r:id="rId25"/>
    <p:sldLayoutId id="2147484448" r:id="rId26"/>
  </p:sldLayoutIdLst>
  <p:transition>
    <p:fade/>
  </p:transition>
  <p:hf sldNum="0" hdr="0" ftr="0" dt="0"/>
  <p:txStyles>
    <p:titleStyle>
      <a:lvl1pPr algn="l" defTabSz="1097278" rtl="0" eaLnBrk="1" latinLnBrk="0" hangingPunct="1">
        <a:lnSpc>
          <a:spcPct val="90000"/>
        </a:lnSpc>
        <a:spcBef>
          <a:spcPct val="0"/>
        </a:spcBef>
        <a:buNone/>
        <a:defRPr lang="en-US" sz="4800" b="0" kern="1200" cap="none" spc="-120"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21.sv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21.sv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21.sv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21.sv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comments" Target="../comments/comment1.xml"/><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7.png"/><Relationship Id="rId3" Type="http://schemas.openxmlformats.org/officeDocument/2006/relationships/image" Target="../media/image2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21.svg"/><Relationship Id="rId9" Type="http://schemas.openxmlformats.org/officeDocument/2006/relationships/image" Target="../media/image16.png"/><Relationship Id="rId14" Type="http://schemas.openxmlformats.org/officeDocument/2006/relationships/image" Target="../media/image38.sv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40.svg"/></Relationships>
</file>

<file path=ppt/slides/_rels/slide4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5.png"/><Relationship Id="rId7"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4.png"/><Relationship Id="rId9"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image" Target="../media/image55.tiff"/><Relationship Id="rId3" Type="http://schemas.openxmlformats.org/officeDocument/2006/relationships/image" Target="../media/image45.tiff"/><Relationship Id="rId7" Type="http://schemas.openxmlformats.org/officeDocument/2006/relationships/image" Target="../media/image49.tiff"/><Relationship Id="rId12" Type="http://schemas.openxmlformats.org/officeDocument/2006/relationships/image" Target="../media/image54.tiff"/><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48.tiff"/><Relationship Id="rId11" Type="http://schemas.openxmlformats.org/officeDocument/2006/relationships/image" Target="../media/image53.tiff"/><Relationship Id="rId5" Type="http://schemas.openxmlformats.org/officeDocument/2006/relationships/image" Target="../media/image47.tiff"/><Relationship Id="rId10" Type="http://schemas.openxmlformats.org/officeDocument/2006/relationships/image" Target="../media/image52.tiff"/><Relationship Id="rId4" Type="http://schemas.openxmlformats.org/officeDocument/2006/relationships/image" Target="../media/image46.tiff"/><Relationship Id="rId9" Type="http://schemas.openxmlformats.org/officeDocument/2006/relationships/image" Target="../media/image51.emf"/><Relationship Id="rId14" Type="http://schemas.openxmlformats.org/officeDocument/2006/relationships/image" Target="../media/image56.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hyperlink" Target="https://docs.aws.amazon.com/app-mesh/index.html#lang/en_us" TargetMode="External"/><Relationship Id="rId7" Type="http://schemas.openxmlformats.org/officeDocument/2006/relationships/image" Target="../media/image20.png"/><Relationship Id="rId2" Type="http://schemas.openxmlformats.org/officeDocument/2006/relationships/hyperlink" Target="https://aws.amazon.com/app-mesh" TargetMode="Externa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hyperlink" Target="https://github.com/aws/appmesh-roadmap" TargetMode="External"/><Relationship Id="rId4" Type="http://schemas.openxmlformats.org/officeDocument/2006/relationships/hyperlink" Target="https://github.com/awslabs/aws-app-mesh-example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2C9E5F-4F15-4A76-88AD-D128A360036A}"/>
              </a:ext>
            </a:extLst>
          </p:cNvPr>
          <p:cNvSpPr>
            <a:spLocks noGrp="1"/>
          </p:cNvSpPr>
          <p:nvPr>
            <p:ph type="body" sz="quarter" idx="11"/>
          </p:nvPr>
        </p:nvSpPr>
        <p:spPr/>
        <p:txBody>
          <a:bodyPr/>
          <a:lstStyle/>
          <a:p>
            <a:r>
              <a:rPr lang="en-US" dirty="0"/>
              <a:t>SANTA CLARA</a:t>
            </a:r>
          </a:p>
        </p:txBody>
      </p:sp>
    </p:spTree>
    <p:extLst>
      <p:ext uri="{BB962C8B-B14F-4D97-AF65-F5344CB8AC3E}">
        <p14:creationId xmlns:p14="http://schemas.microsoft.com/office/powerpoint/2010/main" val="292493324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37"/>
        <p:cNvGrpSpPr/>
        <p:nvPr/>
      </p:nvGrpSpPr>
      <p:grpSpPr>
        <a:xfrm>
          <a:off x="0" y="0"/>
          <a:ext cx="0" cy="0"/>
          <a:chOff x="0" y="0"/>
          <a:chExt cx="0" cy="0"/>
        </a:xfrm>
      </p:grpSpPr>
      <p:pic>
        <p:nvPicPr>
          <p:cNvPr id="138" name="Google Shape;138;p19"/>
          <p:cNvPicPr preferRelativeResize="0"/>
          <p:nvPr/>
        </p:nvPicPr>
        <p:blipFill>
          <a:blip r:embed="rId3">
            <a:alphaModFix/>
          </a:blip>
          <a:stretch>
            <a:fillRect/>
          </a:stretch>
        </p:blipFill>
        <p:spPr>
          <a:xfrm>
            <a:off x="1763401" y="162561"/>
            <a:ext cx="10225399" cy="7274559"/>
          </a:xfrm>
          <a:prstGeom prst="rect">
            <a:avLst/>
          </a:prstGeom>
          <a:noFill/>
          <a:ln>
            <a:noFill/>
          </a:ln>
        </p:spPr>
      </p:pic>
    </p:spTree>
    <p:extLst>
      <p:ext uri="{BB962C8B-B14F-4D97-AF65-F5344CB8AC3E}">
        <p14:creationId xmlns:p14="http://schemas.microsoft.com/office/powerpoint/2010/main" val="3408612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43"/>
        <p:cNvGrpSpPr/>
        <p:nvPr/>
      </p:nvGrpSpPr>
      <p:grpSpPr>
        <a:xfrm>
          <a:off x="0" y="0"/>
          <a:ext cx="0" cy="0"/>
          <a:chOff x="0" y="0"/>
          <a:chExt cx="0" cy="0"/>
        </a:xfrm>
      </p:grpSpPr>
      <p:sp>
        <p:nvSpPr>
          <p:cNvPr id="144" name="Google Shape;144;p20"/>
          <p:cNvSpPr txBox="1">
            <a:spLocks noGrp="1"/>
          </p:cNvSpPr>
          <p:nvPr>
            <p:ph type="body" idx="1"/>
          </p:nvPr>
        </p:nvSpPr>
        <p:spPr>
          <a:xfrm>
            <a:off x="2194560" y="2245996"/>
            <a:ext cx="10842480" cy="3326040"/>
          </a:xfrm>
          <a:prstGeom prst="rect">
            <a:avLst/>
          </a:prstGeom>
        </p:spPr>
        <p:txBody>
          <a:bodyPr spcFirstLastPara="1" vert="horz" wrap="square" lIns="109710" tIns="54840" rIns="109710" bIns="54840" rtlCol="0" anchor="t" anchorCtr="0">
            <a:noAutofit/>
          </a:bodyPr>
          <a:lstStyle/>
          <a:p>
            <a:pPr marL="0" indent="0">
              <a:buNone/>
            </a:pPr>
            <a:endParaRPr/>
          </a:p>
        </p:txBody>
      </p:sp>
      <p:sp>
        <p:nvSpPr>
          <p:cNvPr id="145" name="Google Shape;145;p20"/>
          <p:cNvSpPr txBox="1">
            <a:spLocks noGrp="1"/>
          </p:cNvSpPr>
          <p:nvPr>
            <p:ph type="title"/>
          </p:nvPr>
        </p:nvSpPr>
        <p:spPr>
          <a:xfrm>
            <a:off x="538481" y="480059"/>
            <a:ext cx="13566960" cy="1076400"/>
          </a:xfrm>
          <a:prstGeom prst="rect">
            <a:avLst/>
          </a:prstGeom>
        </p:spPr>
        <p:txBody>
          <a:bodyPr spcFirstLastPara="1" vert="horz" wrap="square" lIns="109710" tIns="54840" rIns="109710" bIns="54840" rtlCol="0" anchor="ctr" anchorCtr="0">
            <a:noAutofit/>
          </a:bodyPr>
          <a:lstStyle/>
          <a:p>
            <a:endParaRPr/>
          </a:p>
        </p:txBody>
      </p:sp>
      <p:pic>
        <p:nvPicPr>
          <p:cNvPr id="146" name="Google Shape;146;p20"/>
          <p:cNvPicPr preferRelativeResize="0"/>
          <p:nvPr/>
        </p:nvPicPr>
        <p:blipFill>
          <a:blip r:embed="rId3">
            <a:alphaModFix/>
          </a:blip>
          <a:stretch>
            <a:fillRect/>
          </a:stretch>
        </p:blipFill>
        <p:spPr>
          <a:xfrm>
            <a:off x="-18000" y="0"/>
            <a:ext cx="14630405" cy="8229602"/>
          </a:xfrm>
          <a:prstGeom prst="rect">
            <a:avLst/>
          </a:prstGeom>
          <a:noFill/>
          <a:ln>
            <a:noFill/>
          </a:ln>
        </p:spPr>
      </p:pic>
      <p:sp>
        <p:nvSpPr>
          <p:cNvPr id="147" name="Google Shape;147;p20"/>
          <p:cNvSpPr txBox="1"/>
          <p:nvPr/>
        </p:nvSpPr>
        <p:spPr>
          <a:xfrm>
            <a:off x="182880" y="457200"/>
            <a:ext cx="10050480" cy="1886400"/>
          </a:xfrm>
          <a:prstGeom prst="rect">
            <a:avLst/>
          </a:prstGeom>
          <a:noFill/>
          <a:ln>
            <a:noFill/>
          </a:ln>
        </p:spPr>
        <p:txBody>
          <a:bodyPr spcFirstLastPara="1" wrap="square" lIns="109710" tIns="109710" rIns="109710" bIns="109710" anchor="t" anchorCtr="0">
            <a:noAutofit/>
          </a:bodyPr>
          <a:lstStyle/>
          <a:p>
            <a:r>
              <a:rPr lang="en-US" sz="2160">
                <a:solidFill>
                  <a:srgbClr val="181818"/>
                </a:solidFill>
                <a:highlight>
                  <a:srgbClr val="FFFFFF"/>
                </a:highlight>
                <a:latin typeface="Merriweather"/>
                <a:ea typeface="Merriweather"/>
                <a:cs typeface="Merriweather"/>
                <a:sym typeface="Merriweather"/>
              </a:rPr>
              <a:t>“Being challenged in life is inevitable, being defeated is optional.” </a:t>
            </a:r>
            <a:endParaRPr sz="2160">
              <a:solidFill>
                <a:srgbClr val="181818"/>
              </a:solidFill>
              <a:highlight>
                <a:srgbClr val="FFFFFF"/>
              </a:highlight>
              <a:latin typeface="Merriweather"/>
              <a:ea typeface="Merriweather"/>
              <a:cs typeface="Merriweather"/>
              <a:sym typeface="Merriweather"/>
            </a:endParaRPr>
          </a:p>
          <a:p>
            <a:endParaRPr sz="2160">
              <a:solidFill>
                <a:srgbClr val="181818"/>
              </a:solidFill>
              <a:highlight>
                <a:srgbClr val="FFFFFF"/>
              </a:highlight>
              <a:latin typeface="Merriweather"/>
              <a:ea typeface="Merriweather"/>
              <a:cs typeface="Merriweather"/>
              <a:sym typeface="Merriweather"/>
            </a:endParaRPr>
          </a:p>
          <a:p>
            <a:r>
              <a:rPr lang="en-US" sz="2160" b="1">
                <a:solidFill>
                  <a:srgbClr val="333333"/>
                </a:solidFill>
                <a:highlight>
                  <a:srgbClr val="FFFFFF"/>
                </a:highlight>
                <a:latin typeface="Helvetica Neue"/>
                <a:ea typeface="Helvetica Neue"/>
                <a:cs typeface="Helvetica Neue"/>
                <a:sym typeface="Helvetica Neue"/>
              </a:rPr>
              <a:t>Roger Crawford</a:t>
            </a:r>
            <a:endParaRPr sz="2160">
              <a:solidFill>
                <a:srgbClr val="181818"/>
              </a:solidFill>
              <a:highlight>
                <a:srgbClr val="FFFFFF"/>
              </a:highlight>
              <a:latin typeface="Merriweather"/>
              <a:ea typeface="Merriweather"/>
              <a:cs typeface="Merriweather"/>
              <a:sym typeface="Merriweather"/>
            </a:endParaRPr>
          </a:p>
        </p:txBody>
      </p:sp>
    </p:spTree>
    <p:extLst>
      <p:ext uri="{BB962C8B-B14F-4D97-AF65-F5344CB8AC3E}">
        <p14:creationId xmlns:p14="http://schemas.microsoft.com/office/powerpoint/2010/main" val="1620863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14745F-8CE0-7E46-B78E-F67644BF7B89}"/>
              </a:ext>
            </a:extLst>
          </p:cNvPr>
          <p:cNvPicPr>
            <a:picLocks noChangeAspect="1"/>
          </p:cNvPicPr>
          <p:nvPr/>
        </p:nvPicPr>
        <p:blipFill>
          <a:blip r:embed="rId2"/>
          <a:stretch>
            <a:fillRect/>
          </a:stretch>
        </p:blipFill>
        <p:spPr>
          <a:xfrm>
            <a:off x="2312670" y="1605280"/>
            <a:ext cx="9029700" cy="4978400"/>
          </a:xfrm>
          <a:prstGeom prst="rect">
            <a:avLst/>
          </a:prstGeom>
        </p:spPr>
      </p:pic>
    </p:spTree>
    <p:extLst>
      <p:ext uri="{BB962C8B-B14F-4D97-AF65-F5344CB8AC3E}">
        <p14:creationId xmlns:p14="http://schemas.microsoft.com/office/powerpoint/2010/main" val="940034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97"/>
        <p:cNvGrpSpPr/>
        <p:nvPr/>
      </p:nvGrpSpPr>
      <p:grpSpPr>
        <a:xfrm>
          <a:off x="0" y="0"/>
          <a:ext cx="0" cy="0"/>
          <a:chOff x="0" y="0"/>
          <a:chExt cx="0" cy="0"/>
        </a:xfrm>
      </p:grpSpPr>
      <p:sp>
        <p:nvSpPr>
          <p:cNvPr id="198" name="Google Shape;198;p22"/>
          <p:cNvSpPr/>
          <p:nvPr/>
        </p:nvSpPr>
        <p:spPr>
          <a:xfrm>
            <a:off x="3456448" y="1476750"/>
            <a:ext cx="7211160" cy="4911480"/>
          </a:xfrm>
          <a:prstGeom prst="triangle">
            <a:avLst>
              <a:gd name="adj" fmla="val 50000"/>
            </a:avLst>
          </a:prstGeom>
          <a:solidFill>
            <a:srgbClr val="65F0AD"/>
          </a:solidFill>
          <a:ln>
            <a:noFill/>
          </a:ln>
        </p:spPr>
        <p:txBody>
          <a:bodyPr spcFirstLastPara="1" wrap="square" lIns="146280" tIns="146280" rIns="146280" bIns="146280" anchor="ctr" anchorCtr="0">
            <a:noAutofit/>
          </a:bodyPr>
          <a:lstStyle/>
          <a:p>
            <a:endParaRPr sz="2542"/>
          </a:p>
        </p:txBody>
      </p:sp>
      <p:sp>
        <p:nvSpPr>
          <p:cNvPr id="199" name="Google Shape;199;p22"/>
          <p:cNvSpPr txBox="1"/>
          <p:nvPr/>
        </p:nvSpPr>
        <p:spPr>
          <a:xfrm>
            <a:off x="5060568" y="4099392"/>
            <a:ext cx="4005360" cy="1976760"/>
          </a:xfrm>
          <a:prstGeom prst="rect">
            <a:avLst/>
          </a:prstGeom>
          <a:noFill/>
          <a:ln>
            <a:noFill/>
          </a:ln>
        </p:spPr>
        <p:txBody>
          <a:bodyPr spcFirstLastPara="1" wrap="square" lIns="146280" tIns="146280" rIns="146280" bIns="146280" anchor="t" anchorCtr="0">
            <a:noAutofit/>
          </a:bodyPr>
          <a:lstStyle/>
          <a:p>
            <a:pPr algn="ctr">
              <a:lnSpc>
                <a:spcPct val="115000"/>
              </a:lnSpc>
            </a:pPr>
            <a:r>
              <a:rPr lang="en-US" sz="1920" b="1">
                <a:solidFill>
                  <a:srgbClr val="0B7140"/>
                </a:solidFill>
              </a:rPr>
              <a:t>MODERN SOFTWARE DEVELOPMENT</a:t>
            </a:r>
            <a:endParaRPr sz="1920" b="1">
              <a:solidFill>
                <a:srgbClr val="0B7140"/>
              </a:solidFill>
            </a:endParaRPr>
          </a:p>
        </p:txBody>
      </p:sp>
      <p:grpSp>
        <p:nvGrpSpPr>
          <p:cNvPr id="200" name="Google Shape;200;p22"/>
          <p:cNvGrpSpPr/>
          <p:nvPr/>
        </p:nvGrpSpPr>
        <p:grpSpPr>
          <a:xfrm flipH="1">
            <a:off x="4640774" y="6667511"/>
            <a:ext cx="4830162" cy="916967"/>
            <a:chOff x="3698064" y="3575617"/>
            <a:chExt cx="1740900" cy="373151"/>
          </a:xfrm>
        </p:grpSpPr>
        <p:sp>
          <p:nvSpPr>
            <p:cNvPr id="201" name="Google Shape;201;p22"/>
            <p:cNvSpPr/>
            <p:nvPr/>
          </p:nvSpPr>
          <p:spPr>
            <a:xfrm rot="10800000">
              <a:off x="3698064" y="3575617"/>
              <a:ext cx="1740900" cy="125400"/>
            </a:xfrm>
            <a:prstGeom prst="rightArrow">
              <a:avLst>
                <a:gd name="adj1" fmla="val 25514"/>
                <a:gd name="adj2" fmla="val 64322"/>
              </a:avLst>
            </a:prstGeom>
            <a:solidFill>
              <a:srgbClr val="0B7743"/>
            </a:solidFill>
            <a:ln>
              <a:noFill/>
            </a:ln>
          </p:spPr>
          <p:txBody>
            <a:bodyPr spcFirstLastPara="1" wrap="square" lIns="146280" tIns="146280" rIns="146280" bIns="146280" anchor="ctr" anchorCtr="0">
              <a:noAutofit/>
            </a:bodyPr>
            <a:lstStyle/>
            <a:p>
              <a:endParaRPr sz="2542"/>
            </a:p>
          </p:txBody>
        </p:sp>
        <p:sp>
          <p:nvSpPr>
            <p:cNvPr id="202" name="Google Shape;202;p22"/>
            <p:cNvSpPr txBox="1"/>
            <p:nvPr/>
          </p:nvSpPr>
          <p:spPr>
            <a:xfrm rot="620">
              <a:off x="3771608" y="3655818"/>
              <a:ext cx="1662900" cy="292800"/>
            </a:xfrm>
            <a:prstGeom prst="rect">
              <a:avLst/>
            </a:prstGeom>
            <a:noFill/>
            <a:ln>
              <a:noFill/>
            </a:ln>
          </p:spPr>
          <p:txBody>
            <a:bodyPr spcFirstLastPara="1" wrap="square" lIns="146280" tIns="146280" rIns="146280" bIns="146280" anchor="t" anchorCtr="0">
              <a:noAutofit/>
            </a:bodyPr>
            <a:lstStyle/>
            <a:p>
              <a:pPr algn="ctr">
                <a:lnSpc>
                  <a:spcPct val="115000"/>
                </a:lnSpc>
              </a:pPr>
              <a:endParaRPr sz="1320">
                <a:solidFill>
                  <a:srgbClr val="0B7743"/>
                </a:solidFill>
              </a:endParaRPr>
            </a:p>
          </p:txBody>
        </p:sp>
      </p:grpSp>
      <p:grpSp>
        <p:nvGrpSpPr>
          <p:cNvPr id="203" name="Google Shape;203;p22"/>
          <p:cNvGrpSpPr/>
          <p:nvPr/>
        </p:nvGrpSpPr>
        <p:grpSpPr>
          <a:xfrm rot="10800000">
            <a:off x="3344549" y="1813032"/>
            <a:ext cx="3467018" cy="3795884"/>
            <a:chOff x="3033133" y="1525710"/>
            <a:chExt cx="1249592" cy="1544700"/>
          </a:xfrm>
        </p:grpSpPr>
        <p:sp>
          <p:nvSpPr>
            <p:cNvPr id="204" name="Google Shape;204;p22"/>
            <p:cNvSpPr/>
            <p:nvPr/>
          </p:nvSpPr>
          <p:spPr>
            <a:xfrm rot="-3360517">
              <a:off x="2960437" y="2297046"/>
              <a:ext cx="1629676" cy="125310"/>
            </a:xfrm>
            <a:prstGeom prst="rightArrow">
              <a:avLst>
                <a:gd name="adj1" fmla="val 25514"/>
                <a:gd name="adj2" fmla="val 64322"/>
              </a:avLst>
            </a:prstGeom>
            <a:solidFill>
              <a:srgbClr val="0E9453"/>
            </a:solidFill>
            <a:ln>
              <a:noFill/>
            </a:ln>
          </p:spPr>
          <p:txBody>
            <a:bodyPr spcFirstLastPara="1" wrap="square" lIns="146280" tIns="146280" rIns="146280" bIns="146280" anchor="ctr" anchorCtr="0">
              <a:noAutofit/>
            </a:bodyPr>
            <a:lstStyle/>
            <a:p>
              <a:endParaRPr sz="2542"/>
            </a:p>
          </p:txBody>
        </p:sp>
        <p:sp>
          <p:nvSpPr>
            <p:cNvPr id="205" name="Google Shape;205;p22"/>
            <p:cNvSpPr txBox="1"/>
            <p:nvPr/>
          </p:nvSpPr>
          <p:spPr>
            <a:xfrm rot="-3365016">
              <a:off x="2786718" y="2151658"/>
              <a:ext cx="1664030" cy="292803"/>
            </a:xfrm>
            <a:prstGeom prst="rect">
              <a:avLst/>
            </a:prstGeom>
            <a:noFill/>
            <a:ln>
              <a:noFill/>
            </a:ln>
          </p:spPr>
          <p:txBody>
            <a:bodyPr spcFirstLastPara="1" wrap="square" lIns="146280" tIns="146280" rIns="146280" bIns="146280" anchor="t" anchorCtr="0">
              <a:noAutofit/>
            </a:bodyPr>
            <a:lstStyle/>
            <a:p>
              <a:pPr algn="ctr">
                <a:lnSpc>
                  <a:spcPct val="115000"/>
                </a:lnSpc>
              </a:pPr>
              <a:endParaRPr sz="1320">
                <a:solidFill>
                  <a:srgbClr val="0E9453"/>
                </a:solidFill>
              </a:endParaRPr>
            </a:p>
          </p:txBody>
        </p:sp>
      </p:grpSp>
      <p:grpSp>
        <p:nvGrpSpPr>
          <p:cNvPr id="206" name="Google Shape;206;p22"/>
          <p:cNvGrpSpPr/>
          <p:nvPr/>
        </p:nvGrpSpPr>
        <p:grpSpPr>
          <a:xfrm>
            <a:off x="7927451" y="1484709"/>
            <a:ext cx="3255856" cy="3915986"/>
            <a:chOff x="4882657" y="1466523"/>
            <a:chExt cx="1173484" cy="1593574"/>
          </a:xfrm>
        </p:grpSpPr>
        <p:sp>
          <p:nvSpPr>
            <p:cNvPr id="207" name="Google Shape;207;p22"/>
            <p:cNvSpPr/>
            <p:nvPr/>
          </p:nvSpPr>
          <p:spPr>
            <a:xfrm rot="3420919">
              <a:off x="4575050" y="2300047"/>
              <a:ext cx="1581515" cy="125402"/>
            </a:xfrm>
            <a:prstGeom prst="rightArrow">
              <a:avLst>
                <a:gd name="adj1" fmla="val 25514"/>
                <a:gd name="adj2" fmla="val 64322"/>
              </a:avLst>
            </a:prstGeom>
            <a:solidFill>
              <a:srgbClr val="38761D"/>
            </a:solidFill>
            <a:ln>
              <a:noFill/>
            </a:ln>
          </p:spPr>
          <p:txBody>
            <a:bodyPr spcFirstLastPara="1" wrap="square" lIns="146280" tIns="146280" rIns="146280" bIns="146280" anchor="ctr" anchorCtr="0">
              <a:noAutofit/>
            </a:bodyPr>
            <a:lstStyle/>
            <a:p>
              <a:endParaRPr sz="2542"/>
            </a:p>
          </p:txBody>
        </p:sp>
        <p:sp>
          <p:nvSpPr>
            <p:cNvPr id="208" name="Google Shape;208;p22"/>
            <p:cNvSpPr txBox="1"/>
            <p:nvPr/>
          </p:nvSpPr>
          <p:spPr>
            <a:xfrm rot="3420634">
              <a:off x="4640653" y="2101762"/>
              <a:ext cx="1673878" cy="292822"/>
            </a:xfrm>
            <a:prstGeom prst="rect">
              <a:avLst/>
            </a:prstGeom>
            <a:noFill/>
            <a:ln>
              <a:noFill/>
            </a:ln>
          </p:spPr>
          <p:txBody>
            <a:bodyPr spcFirstLastPara="1" wrap="square" lIns="146280" tIns="146280" rIns="146280" bIns="146280" anchor="t" anchorCtr="0">
              <a:noAutofit/>
            </a:bodyPr>
            <a:lstStyle/>
            <a:p>
              <a:pPr algn="ctr">
                <a:lnSpc>
                  <a:spcPct val="115000"/>
                </a:lnSpc>
              </a:pPr>
              <a:endParaRPr sz="1320">
                <a:solidFill>
                  <a:srgbClr val="085631"/>
                </a:solidFill>
              </a:endParaRPr>
            </a:p>
          </p:txBody>
        </p:sp>
      </p:grpSp>
      <p:sp>
        <p:nvSpPr>
          <p:cNvPr id="209" name="Google Shape;209;p22"/>
          <p:cNvSpPr txBox="1"/>
          <p:nvPr/>
        </p:nvSpPr>
        <p:spPr>
          <a:xfrm>
            <a:off x="5164920" y="612990"/>
            <a:ext cx="4267080" cy="767520"/>
          </a:xfrm>
          <a:prstGeom prst="rect">
            <a:avLst/>
          </a:prstGeom>
          <a:noFill/>
          <a:ln>
            <a:noFill/>
          </a:ln>
        </p:spPr>
        <p:txBody>
          <a:bodyPr spcFirstLastPara="1" wrap="square" lIns="109710" tIns="109710" rIns="109710" bIns="109710" anchor="t" anchorCtr="0">
            <a:noAutofit/>
          </a:bodyPr>
          <a:lstStyle/>
          <a:p>
            <a:r>
              <a:rPr lang="en-US" sz="2160" b="1">
                <a:solidFill>
                  <a:srgbClr val="FFFFFF"/>
                </a:solidFill>
                <a:latin typeface="Calibri"/>
                <a:ea typeface="Calibri"/>
                <a:cs typeface="Calibri"/>
                <a:sym typeface="Calibri"/>
              </a:rPr>
              <a:t>ARCHITECTURE : MICROSERVICES</a:t>
            </a:r>
            <a:endParaRPr sz="2160" b="1">
              <a:solidFill>
                <a:srgbClr val="FFFFFF"/>
              </a:solidFill>
              <a:latin typeface="Calibri"/>
              <a:ea typeface="Calibri"/>
              <a:cs typeface="Calibri"/>
              <a:sym typeface="Calibri"/>
            </a:endParaRPr>
          </a:p>
        </p:txBody>
      </p:sp>
      <p:sp>
        <p:nvSpPr>
          <p:cNvPr id="210" name="Google Shape;210;p22"/>
          <p:cNvSpPr txBox="1"/>
          <p:nvPr/>
        </p:nvSpPr>
        <p:spPr>
          <a:xfrm>
            <a:off x="373680" y="6742230"/>
            <a:ext cx="4267080" cy="767520"/>
          </a:xfrm>
          <a:prstGeom prst="rect">
            <a:avLst/>
          </a:prstGeom>
          <a:noFill/>
          <a:ln>
            <a:noFill/>
          </a:ln>
        </p:spPr>
        <p:txBody>
          <a:bodyPr spcFirstLastPara="1" wrap="square" lIns="109710" tIns="109710" rIns="109710" bIns="109710" anchor="t" anchorCtr="0">
            <a:noAutofit/>
          </a:bodyPr>
          <a:lstStyle/>
          <a:p>
            <a:r>
              <a:rPr lang="en-US" sz="2160" b="1">
                <a:solidFill>
                  <a:srgbClr val="FFFFFF"/>
                </a:solidFill>
                <a:latin typeface="Calibri"/>
                <a:ea typeface="Calibri"/>
                <a:cs typeface="Calibri"/>
                <a:sym typeface="Calibri"/>
              </a:rPr>
              <a:t>SMALL CROSS FUNCTIONAL TEAMS</a:t>
            </a:r>
            <a:endParaRPr sz="2160" b="1">
              <a:solidFill>
                <a:srgbClr val="FFFFFF"/>
              </a:solidFill>
              <a:latin typeface="Calibri"/>
              <a:ea typeface="Calibri"/>
              <a:cs typeface="Calibri"/>
              <a:sym typeface="Calibri"/>
            </a:endParaRPr>
          </a:p>
        </p:txBody>
      </p:sp>
      <p:sp>
        <p:nvSpPr>
          <p:cNvPr id="211" name="Google Shape;211;p22"/>
          <p:cNvSpPr txBox="1"/>
          <p:nvPr/>
        </p:nvSpPr>
        <p:spPr>
          <a:xfrm>
            <a:off x="10019160" y="6742230"/>
            <a:ext cx="4267080" cy="767520"/>
          </a:xfrm>
          <a:prstGeom prst="rect">
            <a:avLst/>
          </a:prstGeom>
          <a:noFill/>
          <a:ln>
            <a:noFill/>
          </a:ln>
        </p:spPr>
        <p:txBody>
          <a:bodyPr spcFirstLastPara="1" wrap="square" lIns="109710" tIns="109710" rIns="109710" bIns="109710" anchor="t" anchorCtr="0">
            <a:noAutofit/>
          </a:bodyPr>
          <a:lstStyle/>
          <a:p>
            <a:r>
              <a:rPr lang="en-US" sz="2160" b="1">
                <a:solidFill>
                  <a:srgbClr val="FFFFFF"/>
                </a:solidFill>
                <a:latin typeface="Calibri"/>
                <a:ea typeface="Calibri"/>
                <a:cs typeface="Calibri"/>
                <a:sym typeface="Calibri"/>
              </a:rPr>
              <a:t>CONTINUOUS DEPLOYMENT</a:t>
            </a:r>
            <a:endParaRPr sz="2160" b="1">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064510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53"/>
        <p:cNvGrpSpPr/>
        <p:nvPr/>
      </p:nvGrpSpPr>
      <p:grpSpPr>
        <a:xfrm>
          <a:off x="0" y="0"/>
          <a:ext cx="0" cy="0"/>
          <a:chOff x="0" y="0"/>
          <a:chExt cx="0" cy="0"/>
        </a:xfrm>
      </p:grpSpPr>
      <p:pic>
        <p:nvPicPr>
          <p:cNvPr id="254" name="Google Shape;254;p25"/>
          <p:cNvPicPr preferRelativeResize="0"/>
          <p:nvPr/>
        </p:nvPicPr>
        <p:blipFill>
          <a:blip r:embed="rId3">
            <a:alphaModFix/>
          </a:blip>
          <a:stretch>
            <a:fillRect/>
          </a:stretch>
        </p:blipFill>
        <p:spPr>
          <a:xfrm>
            <a:off x="0" y="1"/>
            <a:ext cx="14630398" cy="8229599"/>
          </a:xfrm>
          <a:prstGeom prst="rect">
            <a:avLst/>
          </a:prstGeom>
          <a:noFill/>
          <a:ln>
            <a:noFill/>
          </a:ln>
        </p:spPr>
      </p:pic>
      <p:sp>
        <p:nvSpPr>
          <p:cNvPr id="255" name="Google Shape;255;p25"/>
          <p:cNvSpPr txBox="1"/>
          <p:nvPr/>
        </p:nvSpPr>
        <p:spPr>
          <a:xfrm>
            <a:off x="1084290" y="5207160"/>
            <a:ext cx="4795920" cy="1139760"/>
          </a:xfrm>
          <a:prstGeom prst="rect">
            <a:avLst/>
          </a:prstGeom>
          <a:noFill/>
          <a:ln>
            <a:noFill/>
          </a:ln>
        </p:spPr>
        <p:txBody>
          <a:bodyPr spcFirstLastPara="1" wrap="square" lIns="109710" tIns="109710" rIns="109710" bIns="109710" anchor="t" anchorCtr="0">
            <a:noAutofit/>
          </a:bodyPr>
          <a:lstStyle/>
          <a:p>
            <a:r>
              <a:rPr lang="en-US" sz="4320" b="1">
                <a:latin typeface="Calibri"/>
                <a:ea typeface="Calibri"/>
                <a:cs typeface="Calibri"/>
                <a:sym typeface="Calibri"/>
              </a:rPr>
              <a:t>Business Capability</a:t>
            </a:r>
            <a:endParaRPr sz="4320" b="1">
              <a:latin typeface="Calibri"/>
              <a:ea typeface="Calibri"/>
              <a:cs typeface="Calibri"/>
              <a:sym typeface="Calibri"/>
            </a:endParaRPr>
          </a:p>
        </p:txBody>
      </p:sp>
      <p:sp>
        <p:nvSpPr>
          <p:cNvPr id="256" name="Google Shape;256;p25"/>
          <p:cNvSpPr txBox="1"/>
          <p:nvPr/>
        </p:nvSpPr>
        <p:spPr>
          <a:xfrm>
            <a:off x="2712900" y="6668970"/>
            <a:ext cx="4795920" cy="1139760"/>
          </a:xfrm>
          <a:prstGeom prst="rect">
            <a:avLst/>
          </a:prstGeom>
          <a:noFill/>
          <a:ln>
            <a:noFill/>
          </a:ln>
        </p:spPr>
        <p:txBody>
          <a:bodyPr spcFirstLastPara="1" wrap="square" lIns="109710" tIns="109710" rIns="109710" bIns="109710" anchor="t" anchorCtr="0">
            <a:noAutofit/>
          </a:bodyPr>
          <a:lstStyle/>
          <a:p>
            <a:r>
              <a:rPr lang="en-US" sz="4320" b="1">
                <a:latin typeface="Calibri"/>
                <a:ea typeface="Calibri"/>
                <a:cs typeface="Calibri"/>
                <a:sym typeface="Calibri"/>
              </a:rPr>
              <a:t>Subdomain</a:t>
            </a:r>
            <a:endParaRPr sz="4320" b="1">
              <a:latin typeface="Calibri"/>
              <a:ea typeface="Calibri"/>
              <a:cs typeface="Calibri"/>
              <a:sym typeface="Calibri"/>
            </a:endParaRPr>
          </a:p>
        </p:txBody>
      </p:sp>
    </p:spTree>
    <p:extLst>
      <p:ext uri="{BB962C8B-B14F-4D97-AF65-F5344CB8AC3E}">
        <p14:creationId xmlns:p14="http://schemas.microsoft.com/office/powerpoint/2010/main" val="3106180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64"/>
        <p:cNvGrpSpPr/>
        <p:nvPr/>
      </p:nvGrpSpPr>
      <p:grpSpPr>
        <a:xfrm>
          <a:off x="0" y="0"/>
          <a:ext cx="0" cy="0"/>
          <a:chOff x="0" y="0"/>
          <a:chExt cx="0" cy="0"/>
        </a:xfrm>
      </p:grpSpPr>
      <p:sp>
        <p:nvSpPr>
          <p:cNvPr id="265" name="Google Shape;265;p26"/>
          <p:cNvSpPr/>
          <p:nvPr/>
        </p:nvSpPr>
        <p:spPr>
          <a:xfrm flipH="1">
            <a:off x="6382520" y="1121903"/>
            <a:ext cx="1971360" cy="1971360"/>
          </a:xfrm>
          <a:prstGeom prst="ellipse">
            <a:avLst/>
          </a:prstGeom>
          <a:solidFill>
            <a:schemeClr val="dk2"/>
          </a:solidFill>
          <a:ln w="19050" cap="flat" cmpd="sng">
            <a:solidFill>
              <a:schemeClr val="accent6"/>
            </a:solidFill>
            <a:prstDash val="solid"/>
            <a:round/>
            <a:headEnd type="none" w="sm" len="sm"/>
            <a:tailEnd type="none" w="sm" len="sm"/>
          </a:ln>
        </p:spPr>
        <p:txBody>
          <a:bodyPr spcFirstLastPara="1" wrap="square" lIns="0" tIns="0" rIns="0" bIns="0" anchor="ctr" anchorCtr="0">
            <a:noAutofit/>
          </a:bodyPr>
          <a:lstStyle/>
          <a:p>
            <a:pPr algn="ctr"/>
            <a:r>
              <a:rPr lang="en-US" sz="2400">
                <a:solidFill>
                  <a:schemeClr val="lt1"/>
                </a:solidFill>
                <a:ea typeface="Calibri"/>
                <a:cs typeface="Calibri"/>
                <a:sym typeface="Calibri"/>
              </a:rPr>
              <a:t>Node.js</a:t>
            </a:r>
            <a:endParaRPr sz="2542"/>
          </a:p>
        </p:txBody>
      </p:sp>
      <p:sp>
        <p:nvSpPr>
          <p:cNvPr id="266" name="Google Shape;266;p26"/>
          <p:cNvSpPr/>
          <p:nvPr/>
        </p:nvSpPr>
        <p:spPr>
          <a:xfrm flipH="1">
            <a:off x="12515580" y="5739210"/>
            <a:ext cx="1368000" cy="13680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0" tIns="0" rIns="0" bIns="0" anchor="ctr" anchorCtr="0">
            <a:noAutofit/>
          </a:bodyPr>
          <a:lstStyle/>
          <a:p>
            <a:pPr algn="ctr"/>
            <a:r>
              <a:rPr lang="en-US" sz="1800" dirty="0">
                <a:solidFill>
                  <a:schemeClr val="lt1"/>
                </a:solidFill>
                <a:ea typeface="Calibri"/>
                <a:cs typeface="Calibri"/>
                <a:sym typeface="Calibri"/>
              </a:rPr>
              <a:t>Database</a:t>
            </a:r>
            <a:endParaRPr sz="2400" dirty="0"/>
          </a:p>
        </p:txBody>
      </p:sp>
      <p:sp>
        <p:nvSpPr>
          <p:cNvPr id="267" name="Google Shape;267;p26"/>
          <p:cNvSpPr/>
          <p:nvPr/>
        </p:nvSpPr>
        <p:spPr>
          <a:xfrm flipH="1">
            <a:off x="4309740" y="3678450"/>
            <a:ext cx="1100520" cy="9414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0" tIns="0" rIns="0" bIns="0" anchor="ctr" anchorCtr="0">
            <a:noAutofit/>
          </a:bodyPr>
          <a:lstStyle/>
          <a:p>
            <a:pPr algn="ctr"/>
            <a:r>
              <a:rPr lang="en-US" sz="2542">
                <a:solidFill>
                  <a:schemeClr val="lt1"/>
                </a:solidFill>
                <a:ea typeface="Calibri"/>
                <a:cs typeface="Calibri"/>
                <a:sym typeface="Calibri"/>
              </a:rPr>
              <a:t>Java</a:t>
            </a:r>
            <a:endParaRPr sz="2542"/>
          </a:p>
        </p:txBody>
      </p:sp>
      <p:sp>
        <p:nvSpPr>
          <p:cNvPr id="268" name="Google Shape;268;p26"/>
          <p:cNvSpPr/>
          <p:nvPr/>
        </p:nvSpPr>
        <p:spPr>
          <a:xfrm flipH="1">
            <a:off x="922512" y="3430821"/>
            <a:ext cx="1367960" cy="1367960"/>
          </a:xfrm>
          <a:prstGeom prst="ellipse">
            <a:avLst/>
          </a:prstGeom>
          <a:solidFill>
            <a:schemeClr val="dk2"/>
          </a:solidFill>
          <a:ln w="19050" cap="flat" cmpd="sng">
            <a:solidFill>
              <a:schemeClr val="accent5"/>
            </a:solidFill>
            <a:prstDash val="solid"/>
            <a:round/>
            <a:headEnd type="none" w="sm" len="sm"/>
            <a:tailEnd type="none" w="sm" len="sm"/>
          </a:ln>
        </p:spPr>
        <p:txBody>
          <a:bodyPr spcFirstLastPara="1" wrap="square" lIns="0" tIns="0" rIns="0" bIns="0" anchor="ctr" anchorCtr="0">
            <a:noAutofit/>
          </a:bodyPr>
          <a:lstStyle/>
          <a:p>
            <a:pPr algn="ctr"/>
            <a:r>
              <a:rPr lang="en-US" sz="1600">
                <a:solidFill>
                  <a:schemeClr val="lt1"/>
                </a:solidFill>
                <a:ea typeface="Calibri"/>
                <a:cs typeface="Calibri"/>
                <a:sym typeface="Calibri"/>
              </a:rPr>
              <a:t>Node.is</a:t>
            </a:r>
            <a:endParaRPr sz="2542"/>
          </a:p>
        </p:txBody>
      </p:sp>
      <p:sp>
        <p:nvSpPr>
          <p:cNvPr id="269" name="Google Shape;269;p26"/>
          <p:cNvSpPr/>
          <p:nvPr/>
        </p:nvSpPr>
        <p:spPr>
          <a:xfrm flipH="1">
            <a:off x="9729359" y="693776"/>
            <a:ext cx="1368000" cy="1368000"/>
          </a:xfrm>
          <a:prstGeom prst="ellipse">
            <a:avLst/>
          </a:prstGeom>
          <a:solidFill>
            <a:schemeClr val="dk2"/>
          </a:solidFill>
          <a:ln w="1905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US" sz="2400">
                <a:solidFill>
                  <a:schemeClr val="lt1"/>
                </a:solidFill>
                <a:ea typeface="Calibri"/>
                <a:cs typeface="Calibri"/>
                <a:sym typeface="Calibri"/>
              </a:rPr>
              <a:t>Java</a:t>
            </a:r>
            <a:endParaRPr sz="2542"/>
          </a:p>
        </p:txBody>
      </p:sp>
      <p:cxnSp>
        <p:nvCxnSpPr>
          <p:cNvPr id="270" name="Google Shape;270;p26"/>
          <p:cNvCxnSpPr/>
          <p:nvPr/>
        </p:nvCxnSpPr>
        <p:spPr>
          <a:xfrm>
            <a:off x="2383314" y="4112977"/>
            <a:ext cx="1882080" cy="16920"/>
          </a:xfrm>
          <a:prstGeom prst="curvedConnector3">
            <a:avLst>
              <a:gd name="adj1" fmla="val 50000"/>
            </a:avLst>
          </a:prstGeom>
          <a:noFill/>
          <a:ln w="28575" cap="rnd" cmpd="sng">
            <a:solidFill>
              <a:schemeClr val="lt1"/>
            </a:solidFill>
            <a:prstDash val="dot"/>
            <a:round/>
            <a:headEnd type="none" w="sm" len="sm"/>
            <a:tailEnd type="stealth" w="med" len="med"/>
          </a:ln>
        </p:spPr>
      </p:cxnSp>
      <p:sp>
        <p:nvSpPr>
          <p:cNvPr id="271" name="Google Shape;271;p26"/>
          <p:cNvSpPr/>
          <p:nvPr/>
        </p:nvSpPr>
        <p:spPr>
          <a:xfrm>
            <a:off x="4798830" y="4702411"/>
            <a:ext cx="1551946" cy="1220276"/>
          </a:xfrm>
          <a:custGeom>
            <a:avLst/>
            <a:gdLst/>
            <a:ahLst/>
            <a:cxnLst/>
            <a:rect l="l" t="t" r="r" b="b"/>
            <a:pathLst>
              <a:path w="3154362" h="886185" extrusionOk="0">
                <a:moveTo>
                  <a:pt x="0" y="0"/>
                </a:moveTo>
                <a:cubicBezTo>
                  <a:pt x="0" y="0"/>
                  <a:pt x="1384300" y="973313"/>
                  <a:pt x="3154362" y="879862"/>
                </a:cubicBezTo>
              </a:path>
            </a:pathLst>
          </a:custGeom>
          <a:noFill/>
          <a:ln w="28575" cap="rnd" cmpd="sng">
            <a:solidFill>
              <a:schemeClr val="lt1"/>
            </a:solidFill>
            <a:prstDash val="dot"/>
            <a:round/>
            <a:headEnd type="none" w="sm" len="sm"/>
            <a:tailEnd type="none" w="sm" len="sm"/>
          </a:ln>
        </p:spPr>
        <p:txBody>
          <a:bodyPr spcFirstLastPara="1" wrap="square" lIns="109710" tIns="54840" rIns="109710" bIns="54840" anchor="ctr" anchorCtr="0">
            <a:noAutofit/>
          </a:bodyPr>
          <a:lstStyle/>
          <a:p>
            <a:endParaRPr sz="1800" baseline="-25000">
              <a:solidFill>
                <a:schemeClr val="lt1"/>
              </a:solidFill>
              <a:ea typeface="Calibri"/>
              <a:cs typeface="Calibri"/>
              <a:sym typeface="Calibri"/>
            </a:endParaRPr>
          </a:p>
        </p:txBody>
      </p:sp>
      <p:sp>
        <p:nvSpPr>
          <p:cNvPr id="272" name="Google Shape;272;p26"/>
          <p:cNvSpPr/>
          <p:nvPr/>
        </p:nvSpPr>
        <p:spPr>
          <a:xfrm>
            <a:off x="4720741" y="2153880"/>
            <a:ext cx="1632510" cy="1463440"/>
          </a:xfrm>
          <a:custGeom>
            <a:avLst/>
            <a:gdLst/>
            <a:ahLst/>
            <a:cxnLst/>
            <a:rect l="l" t="t" r="r" b="b"/>
            <a:pathLst>
              <a:path w="1993297" h="2391241" extrusionOk="0">
                <a:moveTo>
                  <a:pt x="0" y="2391241"/>
                </a:moveTo>
                <a:cubicBezTo>
                  <a:pt x="0" y="2391241"/>
                  <a:pt x="90138" y="461207"/>
                  <a:pt x="1993297" y="0"/>
                </a:cubicBezTo>
              </a:path>
            </a:pathLst>
          </a:custGeom>
          <a:noFill/>
          <a:ln w="28575" cap="rnd" cmpd="sng">
            <a:solidFill>
              <a:schemeClr val="lt1"/>
            </a:solidFill>
            <a:prstDash val="dot"/>
            <a:round/>
            <a:headEnd type="none" w="sm" len="sm"/>
            <a:tailEnd type="none" w="sm" len="sm"/>
          </a:ln>
        </p:spPr>
        <p:txBody>
          <a:bodyPr spcFirstLastPara="1" wrap="square" lIns="109710" tIns="54840" rIns="109710" bIns="54840" anchor="ctr" anchorCtr="0">
            <a:noAutofit/>
          </a:bodyPr>
          <a:lstStyle/>
          <a:p>
            <a:endParaRPr sz="1800" baseline="-25000">
              <a:solidFill>
                <a:schemeClr val="lt1"/>
              </a:solidFill>
              <a:ea typeface="Calibri"/>
              <a:cs typeface="Calibri"/>
              <a:sym typeface="Calibri"/>
            </a:endParaRPr>
          </a:p>
        </p:txBody>
      </p:sp>
      <p:sp>
        <p:nvSpPr>
          <p:cNvPr id="273" name="Google Shape;273;p26"/>
          <p:cNvSpPr/>
          <p:nvPr/>
        </p:nvSpPr>
        <p:spPr>
          <a:xfrm>
            <a:off x="8360399" y="1121910"/>
            <a:ext cx="1368962" cy="613576"/>
          </a:xfrm>
          <a:custGeom>
            <a:avLst/>
            <a:gdLst/>
            <a:ahLst/>
            <a:cxnLst/>
            <a:rect l="l" t="t" r="r" b="b"/>
            <a:pathLst>
              <a:path w="1167061" h="623553" extrusionOk="0">
                <a:moveTo>
                  <a:pt x="0" y="623553"/>
                </a:moveTo>
                <a:cubicBezTo>
                  <a:pt x="0" y="623553"/>
                  <a:pt x="204102" y="-62959"/>
                  <a:pt x="1167061" y="4690"/>
                </a:cubicBezTo>
              </a:path>
            </a:pathLst>
          </a:custGeom>
          <a:noFill/>
          <a:ln w="28575" cap="rnd" cmpd="sng">
            <a:solidFill>
              <a:schemeClr val="lt1"/>
            </a:solidFill>
            <a:prstDash val="dot"/>
            <a:round/>
            <a:headEnd type="none" w="sm" len="sm"/>
            <a:tailEnd type="none" w="sm" len="sm"/>
          </a:ln>
        </p:spPr>
        <p:txBody>
          <a:bodyPr spcFirstLastPara="1" wrap="square" lIns="109710" tIns="54840" rIns="109710" bIns="54840" anchor="ctr" anchorCtr="0">
            <a:noAutofit/>
          </a:bodyPr>
          <a:lstStyle/>
          <a:p>
            <a:endParaRPr sz="1800" baseline="-25000">
              <a:solidFill>
                <a:schemeClr val="lt1"/>
              </a:solidFill>
              <a:ea typeface="Calibri"/>
              <a:cs typeface="Calibri"/>
              <a:sym typeface="Calibri"/>
            </a:endParaRPr>
          </a:p>
        </p:txBody>
      </p:sp>
      <p:grpSp>
        <p:nvGrpSpPr>
          <p:cNvPr id="274" name="Google Shape;274;p26"/>
          <p:cNvGrpSpPr/>
          <p:nvPr/>
        </p:nvGrpSpPr>
        <p:grpSpPr>
          <a:xfrm>
            <a:off x="523618" y="2985506"/>
            <a:ext cx="751829" cy="555298"/>
            <a:chOff x="9111994" y="386912"/>
            <a:chExt cx="499349" cy="352618"/>
          </a:xfrm>
        </p:grpSpPr>
        <p:sp>
          <p:nvSpPr>
            <p:cNvPr id="275" name="Google Shape;275;p26"/>
            <p:cNvSpPr/>
            <p:nvPr/>
          </p:nvSpPr>
          <p:spPr>
            <a:xfrm>
              <a:off x="9160904" y="386912"/>
              <a:ext cx="138800" cy="138800"/>
            </a:xfrm>
            <a:custGeom>
              <a:avLst/>
              <a:gdLst/>
              <a:ahLst/>
              <a:cxnLst/>
              <a:rect l="l" t="t" r="r" b="b"/>
              <a:pathLst>
                <a:path w="138799" h="138799" extrusionOk="0">
                  <a:moveTo>
                    <a:pt x="4957" y="69730"/>
                  </a:moveTo>
                  <a:cubicBezTo>
                    <a:pt x="4957" y="34039"/>
                    <a:pt x="34039" y="4957"/>
                    <a:pt x="69730" y="4957"/>
                  </a:cubicBezTo>
                  <a:cubicBezTo>
                    <a:pt x="105422" y="4957"/>
                    <a:pt x="134504" y="34039"/>
                    <a:pt x="134504" y="69730"/>
                  </a:cubicBezTo>
                  <a:cubicBezTo>
                    <a:pt x="134504" y="105422"/>
                    <a:pt x="105422" y="134504"/>
                    <a:pt x="69730" y="134504"/>
                  </a:cubicBezTo>
                  <a:cubicBezTo>
                    <a:pt x="34039" y="134504"/>
                    <a:pt x="4957" y="105422"/>
                    <a:pt x="4957" y="69730"/>
                  </a:cubicBezTo>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a:solidFill>
                  <a:schemeClr val="lt1"/>
                </a:solidFill>
                <a:ea typeface="Calibri"/>
                <a:cs typeface="Calibri"/>
                <a:sym typeface="Calibri"/>
              </a:endParaRPr>
            </a:p>
          </p:txBody>
        </p:sp>
        <p:sp>
          <p:nvSpPr>
            <p:cNvPr id="276" name="Google Shape;276;p26"/>
            <p:cNvSpPr/>
            <p:nvPr/>
          </p:nvSpPr>
          <p:spPr>
            <a:xfrm>
              <a:off x="9111994" y="520375"/>
              <a:ext cx="185067" cy="125581"/>
            </a:xfrm>
            <a:custGeom>
              <a:avLst/>
              <a:gdLst/>
              <a:ahLst/>
              <a:cxnLst/>
              <a:rect l="l" t="t" r="r" b="b"/>
              <a:pathLst>
                <a:path w="185066" h="125580" extrusionOk="0">
                  <a:moveTo>
                    <a:pt x="179779" y="122656"/>
                  </a:moveTo>
                  <a:lnTo>
                    <a:pt x="4957" y="123317"/>
                  </a:lnTo>
                  <a:cubicBezTo>
                    <a:pt x="12228" y="3354"/>
                    <a:pt x="120954" y="5007"/>
                    <a:pt x="120954" y="5007"/>
                  </a:cubicBezTo>
                  <a:cubicBezTo>
                    <a:pt x="120954" y="5007"/>
                    <a:pt x="151688" y="3024"/>
                    <a:pt x="181431" y="24174"/>
                  </a:cubicBezTo>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a:solidFill>
                  <a:schemeClr val="lt1"/>
                </a:solidFill>
                <a:ea typeface="Calibri"/>
                <a:cs typeface="Calibri"/>
                <a:sym typeface="Calibri"/>
              </a:endParaRPr>
            </a:p>
          </p:txBody>
        </p:sp>
        <p:sp>
          <p:nvSpPr>
            <p:cNvPr id="277" name="Google Shape;277;p26"/>
            <p:cNvSpPr/>
            <p:nvPr/>
          </p:nvSpPr>
          <p:spPr>
            <a:xfrm>
              <a:off x="9284172" y="709787"/>
              <a:ext cx="327171" cy="29743"/>
            </a:xfrm>
            <a:custGeom>
              <a:avLst/>
              <a:gdLst/>
              <a:ahLst/>
              <a:cxnLst/>
              <a:rect l="l" t="t" r="r" b="b"/>
              <a:pathLst>
                <a:path w="327171" h="29742" extrusionOk="0">
                  <a:moveTo>
                    <a:pt x="4957" y="5288"/>
                  </a:moveTo>
                  <a:lnTo>
                    <a:pt x="4957" y="21150"/>
                  </a:lnTo>
                  <a:lnTo>
                    <a:pt x="5949" y="21811"/>
                  </a:lnTo>
                  <a:cubicBezTo>
                    <a:pt x="10906" y="25777"/>
                    <a:pt x="17185" y="27760"/>
                    <a:pt x="23794" y="27760"/>
                  </a:cubicBezTo>
                  <a:lnTo>
                    <a:pt x="306351" y="27760"/>
                  </a:lnTo>
                  <a:cubicBezTo>
                    <a:pt x="311639" y="27760"/>
                    <a:pt x="316927" y="26108"/>
                    <a:pt x="320892" y="22472"/>
                  </a:cubicBezTo>
                  <a:lnTo>
                    <a:pt x="322875" y="20820"/>
                  </a:lnTo>
                  <a:lnTo>
                    <a:pt x="322875" y="4957"/>
                  </a:lnTo>
                  <a:lnTo>
                    <a:pt x="4957" y="5288"/>
                  </a:lnTo>
                  <a:close/>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a:solidFill>
                  <a:schemeClr val="lt1"/>
                </a:solidFill>
                <a:ea typeface="Calibri"/>
                <a:cs typeface="Calibri"/>
                <a:sym typeface="Calibri"/>
              </a:endParaRPr>
            </a:p>
          </p:txBody>
        </p:sp>
        <p:sp>
          <p:nvSpPr>
            <p:cNvPr id="278" name="Google Shape;278;p26"/>
            <p:cNvSpPr/>
            <p:nvPr/>
          </p:nvSpPr>
          <p:spPr>
            <a:xfrm>
              <a:off x="9337048" y="544218"/>
              <a:ext cx="224724" cy="155324"/>
            </a:xfrm>
            <a:custGeom>
              <a:avLst/>
              <a:gdLst/>
              <a:ahLst/>
              <a:cxnLst/>
              <a:rect l="l" t="t" r="r" b="b"/>
              <a:pathLst>
                <a:path w="224723" h="155323" extrusionOk="0">
                  <a:moveTo>
                    <a:pt x="222410" y="145409"/>
                  </a:moveTo>
                  <a:cubicBezTo>
                    <a:pt x="222410" y="148714"/>
                    <a:pt x="219767" y="151358"/>
                    <a:pt x="216462" y="151358"/>
                  </a:cubicBezTo>
                  <a:lnTo>
                    <a:pt x="10906" y="151358"/>
                  </a:lnTo>
                  <a:cubicBezTo>
                    <a:pt x="7601" y="151358"/>
                    <a:pt x="4957" y="148714"/>
                    <a:pt x="4957" y="145409"/>
                  </a:cubicBezTo>
                  <a:lnTo>
                    <a:pt x="4957" y="10906"/>
                  </a:lnTo>
                  <a:cubicBezTo>
                    <a:pt x="4957" y="7601"/>
                    <a:pt x="7601" y="4957"/>
                    <a:pt x="10906" y="4957"/>
                  </a:cubicBezTo>
                  <a:lnTo>
                    <a:pt x="215470" y="4957"/>
                  </a:lnTo>
                  <a:cubicBezTo>
                    <a:pt x="218775" y="4957"/>
                    <a:pt x="221419" y="7601"/>
                    <a:pt x="221419" y="10906"/>
                  </a:cubicBezTo>
                  <a:lnTo>
                    <a:pt x="222410" y="145409"/>
                  </a:lnTo>
                  <a:close/>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a:solidFill>
                  <a:schemeClr val="lt1"/>
                </a:solidFill>
                <a:ea typeface="Calibri"/>
                <a:cs typeface="Calibri"/>
                <a:sym typeface="Calibri"/>
              </a:endParaRPr>
            </a:p>
          </p:txBody>
        </p:sp>
        <p:sp>
          <p:nvSpPr>
            <p:cNvPr id="279" name="Google Shape;279;p26"/>
            <p:cNvSpPr/>
            <p:nvPr/>
          </p:nvSpPr>
          <p:spPr>
            <a:xfrm>
              <a:off x="9311932" y="521416"/>
              <a:ext cx="270990" cy="194981"/>
            </a:xfrm>
            <a:custGeom>
              <a:avLst/>
              <a:gdLst/>
              <a:ahLst/>
              <a:cxnLst/>
              <a:rect l="l" t="t" r="r" b="b"/>
              <a:pathLst>
                <a:path w="270990" h="194980" extrusionOk="0">
                  <a:moveTo>
                    <a:pt x="4957" y="191346"/>
                  </a:moveTo>
                  <a:lnTo>
                    <a:pt x="4957" y="11236"/>
                  </a:lnTo>
                  <a:cubicBezTo>
                    <a:pt x="4957" y="7601"/>
                    <a:pt x="7931" y="4957"/>
                    <a:pt x="11236" y="4957"/>
                  </a:cubicBezTo>
                  <a:lnTo>
                    <a:pt x="262067" y="4957"/>
                  </a:lnTo>
                  <a:cubicBezTo>
                    <a:pt x="265703" y="4957"/>
                    <a:pt x="268347" y="7931"/>
                    <a:pt x="268347" y="11236"/>
                  </a:cubicBezTo>
                  <a:lnTo>
                    <a:pt x="268347" y="191346"/>
                  </a:lnTo>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a:solidFill>
                  <a:schemeClr val="lt1"/>
                </a:solidFill>
                <a:ea typeface="Calibri"/>
                <a:cs typeface="Calibri"/>
                <a:sym typeface="Calibri"/>
              </a:endParaRPr>
            </a:p>
          </p:txBody>
        </p:sp>
      </p:grpSp>
      <p:grpSp>
        <p:nvGrpSpPr>
          <p:cNvPr id="280" name="Google Shape;280;p26"/>
          <p:cNvGrpSpPr/>
          <p:nvPr/>
        </p:nvGrpSpPr>
        <p:grpSpPr>
          <a:xfrm>
            <a:off x="9422320" y="91429"/>
            <a:ext cx="782580" cy="539675"/>
            <a:chOff x="9111994" y="386912"/>
            <a:chExt cx="499349" cy="352618"/>
          </a:xfrm>
        </p:grpSpPr>
        <p:sp>
          <p:nvSpPr>
            <p:cNvPr id="281" name="Google Shape;281;p26"/>
            <p:cNvSpPr/>
            <p:nvPr/>
          </p:nvSpPr>
          <p:spPr>
            <a:xfrm>
              <a:off x="9160904" y="386912"/>
              <a:ext cx="138800" cy="138800"/>
            </a:xfrm>
            <a:custGeom>
              <a:avLst/>
              <a:gdLst/>
              <a:ahLst/>
              <a:cxnLst/>
              <a:rect l="l" t="t" r="r" b="b"/>
              <a:pathLst>
                <a:path w="138799" h="138799" extrusionOk="0">
                  <a:moveTo>
                    <a:pt x="4957" y="69730"/>
                  </a:moveTo>
                  <a:cubicBezTo>
                    <a:pt x="4957" y="34039"/>
                    <a:pt x="34039" y="4957"/>
                    <a:pt x="69730" y="4957"/>
                  </a:cubicBezTo>
                  <a:cubicBezTo>
                    <a:pt x="105422" y="4957"/>
                    <a:pt x="134504" y="34039"/>
                    <a:pt x="134504" y="69730"/>
                  </a:cubicBezTo>
                  <a:cubicBezTo>
                    <a:pt x="134504" y="105422"/>
                    <a:pt x="105422" y="134504"/>
                    <a:pt x="69730" y="134504"/>
                  </a:cubicBezTo>
                  <a:cubicBezTo>
                    <a:pt x="34039" y="134504"/>
                    <a:pt x="4957" y="105422"/>
                    <a:pt x="4957" y="69730"/>
                  </a:cubicBezTo>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a:solidFill>
                  <a:schemeClr val="lt1"/>
                </a:solidFill>
                <a:ea typeface="Calibri"/>
                <a:cs typeface="Calibri"/>
                <a:sym typeface="Calibri"/>
              </a:endParaRPr>
            </a:p>
          </p:txBody>
        </p:sp>
        <p:sp>
          <p:nvSpPr>
            <p:cNvPr id="282" name="Google Shape;282;p26"/>
            <p:cNvSpPr/>
            <p:nvPr/>
          </p:nvSpPr>
          <p:spPr>
            <a:xfrm>
              <a:off x="9111994" y="520375"/>
              <a:ext cx="185067" cy="125581"/>
            </a:xfrm>
            <a:custGeom>
              <a:avLst/>
              <a:gdLst/>
              <a:ahLst/>
              <a:cxnLst/>
              <a:rect l="l" t="t" r="r" b="b"/>
              <a:pathLst>
                <a:path w="185066" h="125580" extrusionOk="0">
                  <a:moveTo>
                    <a:pt x="179779" y="122656"/>
                  </a:moveTo>
                  <a:lnTo>
                    <a:pt x="4957" y="123317"/>
                  </a:lnTo>
                  <a:cubicBezTo>
                    <a:pt x="12228" y="3354"/>
                    <a:pt x="120954" y="5007"/>
                    <a:pt x="120954" y="5007"/>
                  </a:cubicBezTo>
                  <a:cubicBezTo>
                    <a:pt x="120954" y="5007"/>
                    <a:pt x="151688" y="3024"/>
                    <a:pt x="181431" y="24174"/>
                  </a:cubicBezTo>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a:solidFill>
                  <a:schemeClr val="lt1"/>
                </a:solidFill>
                <a:ea typeface="Calibri"/>
                <a:cs typeface="Calibri"/>
                <a:sym typeface="Calibri"/>
              </a:endParaRPr>
            </a:p>
          </p:txBody>
        </p:sp>
        <p:sp>
          <p:nvSpPr>
            <p:cNvPr id="283" name="Google Shape;283;p26"/>
            <p:cNvSpPr/>
            <p:nvPr/>
          </p:nvSpPr>
          <p:spPr>
            <a:xfrm>
              <a:off x="9284172" y="709787"/>
              <a:ext cx="327171" cy="29743"/>
            </a:xfrm>
            <a:custGeom>
              <a:avLst/>
              <a:gdLst/>
              <a:ahLst/>
              <a:cxnLst/>
              <a:rect l="l" t="t" r="r" b="b"/>
              <a:pathLst>
                <a:path w="327171" h="29742" extrusionOk="0">
                  <a:moveTo>
                    <a:pt x="4957" y="5288"/>
                  </a:moveTo>
                  <a:lnTo>
                    <a:pt x="4957" y="21150"/>
                  </a:lnTo>
                  <a:lnTo>
                    <a:pt x="5949" y="21811"/>
                  </a:lnTo>
                  <a:cubicBezTo>
                    <a:pt x="10906" y="25777"/>
                    <a:pt x="17185" y="27760"/>
                    <a:pt x="23794" y="27760"/>
                  </a:cubicBezTo>
                  <a:lnTo>
                    <a:pt x="306351" y="27760"/>
                  </a:lnTo>
                  <a:cubicBezTo>
                    <a:pt x="311639" y="27760"/>
                    <a:pt x="316927" y="26108"/>
                    <a:pt x="320892" y="22472"/>
                  </a:cubicBezTo>
                  <a:lnTo>
                    <a:pt x="322875" y="20820"/>
                  </a:lnTo>
                  <a:lnTo>
                    <a:pt x="322875" y="4957"/>
                  </a:lnTo>
                  <a:lnTo>
                    <a:pt x="4957" y="5288"/>
                  </a:lnTo>
                  <a:close/>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a:solidFill>
                  <a:schemeClr val="lt1"/>
                </a:solidFill>
                <a:ea typeface="Calibri"/>
                <a:cs typeface="Calibri"/>
                <a:sym typeface="Calibri"/>
              </a:endParaRPr>
            </a:p>
          </p:txBody>
        </p:sp>
        <p:sp>
          <p:nvSpPr>
            <p:cNvPr id="284" name="Google Shape;284;p26"/>
            <p:cNvSpPr/>
            <p:nvPr/>
          </p:nvSpPr>
          <p:spPr>
            <a:xfrm>
              <a:off x="9337048" y="544218"/>
              <a:ext cx="224724" cy="155324"/>
            </a:xfrm>
            <a:custGeom>
              <a:avLst/>
              <a:gdLst/>
              <a:ahLst/>
              <a:cxnLst/>
              <a:rect l="l" t="t" r="r" b="b"/>
              <a:pathLst>
                <a:path w="224723" h="155323" extrusionOk="0">
                  <a:moveTo>
                    <a:pt x="222410" y="145409"/>
                  </a:moveTo>
                  <a:cubicBezTo>
                    <a:pt x="222410" y="148714"/>
                    <a:pt x="219767" y="151358"/>
                    <a:pt x="216462" y="151358"/>
                  </a:cubicBezTo>
                  <a:lnTo>
                    <a:pt x="10906" y="151358"/>
                  </a:lnTo>
                  <a:cubicBezTo>
                    <a:pt x="7601" y="151358"/>
                    <a:pt x="4957" y="148714"/>
                    <a:pt x="4957" y="145409"/>
                  </a:cubicBezTo>
                  <a:lnTo>
                    <a:pt x="4957" y="10906"/>
                  </a:lnTo>
                  <a:cubicBezTo>
                    <a:pt x="4957" y="7601"/>
                    <a:pt x="7601" y="4957"/>
                    <a:pt x="10906" y="4957"/>
                  </a:cubicBezTo>
                  <a:lnTo>
                    <a:pt x="215470" y="4957"/>
                  </a:lnTo>
                  <a:cubicBezTo>
                    <a:pt x="218775" y="4957"/>
                    <a:pt x="221419" y="7601"/>
                    <a:pt x="221419" y="10906"/>
                  </a:cubicBezTo>
                  <a:lnTo>
                    <a:pt x="222410" y="145409"/>
                  </a:lnTo>
                  <a:close/>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a:solidFill>
                  <a:schemeClr val="lt1"/>
                </a:solidFill>
                <a:ea typeface="Calibri"/>
                <a:cs typeface="Calibri"/>
                <a:sym typeface="Calibri"/>
              </a:endParaRPr>
            </a:p>
          </p:txBody>
        </p:sp>
        <p:sp>
          <p:nvSpPr>
            <p:cNvPr id="285" name="Google Shape;285;p26"/>
            <p:cNvSpPr/>
            <p:nvPr/>
          </p:nvSpPr>
          <p:spPr>
            <a:xfrm>
              <a:off x="9311932" y="521416"/>
              <a:ext cx="270990" cy="194981"/>
            </a:xfrm>
            <a:custGeom>
              <a:avLst/>
              <a:gdLst/>
              <a:ahLst/>
              <a:cxnLst/>
              <a:rect l="l" t="t" r="r" b="b"/>
              <a:pathLst>
                <a:path w="270990" h="194980" extrusionOk="0">
                  <a:moveTo>
                    <a:pt x="4957" y="191346"/>
                  </a:moveTo>
                  <a:lnTo>
                    <a:pt x="4957" y="11236"/>
                  </a:lnTo>
                  <a:cubicBezTo>
                    <a:pt x="4957" y="7601"/>
                    <a:pt x="7931" y="4957"/>
                    <a:pt x="11236" y="4957"/>
                  </a:cubicBezTo>
                  <a:lnTo>
                    <a:pt x="262067" y="4957"/>
                  </a:lnTo>
                  <a:cubicBezTo>
                    <a:pt x="265703" y="4957"/>
                    <a:pt x="268347" y="7931"/>
                    <a:pt x="268347" y="11236"/>
                  </a:cubicBezTo>
                  <a:lnTo>
                    <a:pt x="268347" y="191346"/>
                  </a:lnTo>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a:solidFill>
                  <a:schemeClr val="lt1"/>
                </a:solidFill>
                <a:ea typeface="Calibri"/>
                <a:cs typeface="Calibri"/>
                <a:sym typeface="Calibri"/>
              </a:endParaRPr>
            </a:p>
          </p:txBody>
        </p:sp>
      </p:grpSp>
      <p:grpSp>
        <p:nvGrpSpPr>
          <p:cNvPr id="286" name="Google Shape;286;p26"/>
          <p:cNvGrpSpPr/>
          <p:nvPr/>
        </p:nvGrpSpPr>
        <p:grpSpPr>
          <a:xfrm>
            <a:off x="3469767" y="2894086"/>
            <a:ext cx="1100406" cy="762289"/>
            <a:chOff x="9111994" y="386912"/>
            <a:chExt cx="499349" cy="352618"/>
          </a:xfrm>
        </p:grpSpPr>
        <p:sp>
          <p:nvSpPr>
            <p:cNvPr id="287" name="Google Shape;287;p26"/>
            <p:cNvSpPr/>
            <p:nvPr/>
          </p:nvSpPr>
          <p:spPr>
            <a:xfrm>
              <a:off x="9160904" y="386912"/>
              <a:ext cx="138800" cy="138800"/>
            </a:xfrm>
            <a:custGeom>
              <a:avLst/>
              <a:gdLst/>
              <a:ahLst/>
              <a:cxnLst/>
              <a:rect l="l" t="t" r="r" b="b"/>
              <a:pathLst>
                <a:path w="138799" h="138799" extrusionOk="0">
                  <a:moveTo>
                    <a:pt x="4957" y="69730"/>
                  </a:moveTo>
                  <a:cubicBezTo>
                    <a:pt x="4957" y="34039"/>
                    <a:pt x="34039" y="4957"/>
                    <a:pt x="69730" y="4957"/>
                  </a:cubicBezTo>
                  <a:cubicBezTo>
                    <a:pt x="105422" y="4957"/>
                    <a:pt x="134504" y="34039"/>
                    <a:pt x="134504" y="69730"/>
                  </a:cubicBezTo>
                  <a:cubicBezTo>
                    <a:pt x="134504" y="105422"/>
                    <a:pt x="105422" y="134504"/>
                    <a:pt x="69730" y="134504"/>
                  </a:cubicBezTo>
                  <a:cubicBezTo>
                    <a:pt x="34039" y="134504"/>
                    <a:pt x="4957" y="105422"/>
                    <a:pt x="4957" y="69730"/>
                  </a:cubicBezTo>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a:solidFill>
                  <a:schemeClr val="lt1"/>
                </a:solidFill>
                <a:ea typeface="Calibri"/>
                <a:cs typeface="Calibri"/>
                <a:sym typeface="Calibri"/>
              </a:endParaRPr>
            </a:p>
          </p:txBody>
        </p:sp>
        <p:sp>
          <p:nvSpPr>
            <p:cNvPr id="288" name="Google Shape;288;p26"/>
            <p:cNvSpPr/>
            <p:nvPr/>
          </p:nvSpPr>
          <p:spPr>
            <a:xfrm>
              <a:off x="9111994" y="520375"/>
              <a:ext cx="185067" cy="125581"/>
            </a:xfrm>
            <a:custGeom>
              <a:avLst/>
              <a:gdLst/>
              <a:ahLst/>
              <a:cxnLst/>
              <a:rect l="l" t="t" r="r" b="b"/>
              <a:pathLst>
                <a:path w="185066" h="125580" extrusionOk="0">
                  <a:moveTo>
                    <a:pt x="179779" y="122656"/>
                  </a:moveTo>
                  <a:lnTo>
                    <a:pt x="4957" y="123317"/>
                  </a:lnTo>
                  <a:cubicBezTo>
                    <a:pt x="12228" y="3354"/>
                    <a:pt x="120954" y="5007"/>
                    <a:pt x="120954" y="5007"/>
                  </a:cubicBezTo>
                  <a:cubicBezTo>
                    <a:pt x="120954" y="5007"/>
                    <a:pt x="151688" y="3024"/>
                    <a:pt x="181431" y="24174"/>
                  </a:cubicBezTo>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a:solidFill>
                  <a:schemeClr val="lt1"/>
                </a:solidFill>
                <a:ea typeface="Calibri"/>
                <a:cs typeface="Calibri"/>
                <a:sym typeface="Calibri"/>
              </a:endParaRPr>
            </a:p>
          </p:txBody>
        </p:sp>
        <p:sp>
          <p:nvSpPr>
            <p:cNvPr id="289" name="Google Shape;289;p26"/>
            <p:cNvSpPr/>
            <p:nvPr/>
          </p:nvSpPr>
          <p:spPr>
            <a:xfrm>
              <a:off x="9284172" y="709787"/>
              <a:ext cx="327171" cy="29743"/>
            </a:xfrm>
            <a:custGeom>
              <a:avLst/>
              <a:gdLst/>
              <a:ahLst/>
              <a:cxnLst/>
              <a:rect l="l" t="t" r="r" b="b"/>
              <a:pathLst>
                <a:path w="327171" h="29742" extrusionOk="0">
                  <a:moveTo>
                    <a:pt x="4957" y="5288"/>
                  </a:moveTo>
                  <a:lnTo>
                    <a:pt x="4957" y="21150"/>
                  </a:lnTo>
                  <a:lnTo>
                    <a:pt x="5949" y="21811"/>
                  </a:lnTo>
                  <a:cubicBezTo>
                    <a:pt x="10906" y="25777"/>
                    <a:pt x="17185" y="27760"/>
                    <a:pt x="23794" y="27760"/>
                  </a:cubicBezTo>
                  <a:lnTo>
                    <a:pt x="306351" y="27760"/>
                  </a:lnTo>
                  <a:cubicBezTo>
                    <a:pt x="311639" y="27760"/>
                    <a:pt x="316927" y="26108"/>
                    <a:pt x="320892" y="22472"/>
                  </a:cubicBezTo>
                  <a:lnTo>
                    <a:pt x="322875" y="20820"/>
                  </a:lnTo>
                  <a:lnTo>
                    <a:pt x="322875" y="4957"/>
                  </a:lnTo>
                  <a:lnTo>
                    <a:pt x="4957" y="5288"/>
                  </a:lnTo>
                  <a:close/>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a:solidFill>
                  <a:schemeClr val="lt1"/>
                </a:solidFill>
                <a:ea typeface="Calibri"/>
                <a:cs typeface="Calibri"/>
                <a:sym typeface="Calibri"/>
              </a:endParaRPr>
            </a:p>
          </p:txBody>
        </p:sp>
        <p:sp>
          <p:nvSpPr>
            <p:cNvPr id="290" name="Google Shape;290;p26"/>
            <p:cNvSpPr/>
            <p:nvPr/>
          </p:nvSpPr>
          <p:spPr>
            <a:xfrm>
              <a:off x="9337048" y="544218"/>
              <a:ext cx="224724" cy="155324"/>
            </a:xfrm>
            <a:custGeom>
              <a:avLst/>
              <a:gdLst/>
              <a:ahLst/>
              <a:cxnLst/>
              <a:rect l="l" t="t" r="r" b="b"/>
              <a:pathLst>
                <a:path w="224723" h="155323" extrusionOk="0">
                  <a:moveTo>
                    <a:pt x="222410" y="145409"/>
                  </a:moveTo>
                  <a:cubicBezTo>
                    <a:pt x="222410" y="148714"/>
                    <a:pt x="219767" y="151358"/>
                    <a:pt x="216462" y="151358"/>
                  </a:cubicBezTo>
                  <a:lnTo>
                    <a:pt x="10906" y="151358"/>
                  </a:lnTo>
                  <a:cubicBezTo>
                    <a:pt x="7601" y="151358"/>
                    <a:pt x="4957" y="148714"/>
                    <a:pt x="4957" y="145409"/>
                  </a:cubicBezTo>
                  <a:lnTo>
                    <a:pt x="4957" y="10906"/>
                  </a:lnTo>
                  <a:cubicBezTo>
                    <a:pt x="4957" y="7601"/>
                    <a:pt x="7601" y="4957"/>
                    <a:pt x="10906" y="4957"/>
                  </a:cubicBezTo>
                  <a:lnTo>
                    <a:pt x="215470" y="4957"/>
                  </a:lnTo>
                  <a:cubicBezTo>
                    <a:pt x="218775" y="4957"/>
                    <a:pt x="221419" y="7601"/>
                    <a:pt x="221419" y="10906"/>
                  </a:cubicBezTo>
                  <a:lnTo>
                    <a:pt x="222410" y="145409"/>
                  </a:lnTo>
                  <a:close/>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a:solidFill>
                  <a:schemeClr val="lt1"/>
                </a:solidFill>
                <a:ea typeface="Calibri"/>
                <a:cs typeface="Calibri"/>
                <a:sym typeface="Calibri"/>
              </a:endParaRPr>
            </a:p>
          </p:txBody>
        </p:sp>
        <p:sp>
          <p:nvSpPr>
            <p:cNvPr id="291" name="Google Shape;291;p26"/>
            <p:cNvSpPr/>
            <p:nvPr/>
          </p:nvSpPr>
          <p:spPr>
            <a:xfrm>
              <a:off x="9311932" y="521416"/>
              <a:ext cx="270990" cy="194981"/>
            </a:xfrm>
            <a:custGeom>
              <a:avLst/>
              <a:gdLst/>
              <a:ahLst/>
              <a:cxnLst/>
              <a:rect l="l" t="t" r="r" b="b"/>
              <a:pathLst>
                <a:path w="270990" h="194980" extrusionOk="0">
                  <a:moveTo>
                    <a:pt x="4957" y="191346"/>
                  </a:moveTo>
                  <a:lnTo>
                    <a:pt x="4957" y="11236"/>
                  </a:lnTo>
                  <a:cubicBezTo>
                    <a:pt x="4957" y="7601"/>
                    <a:pt x="7931" y="4957"/>
                    <a:pt x="11236" y="4957"/>
                  </a:cubicBezTo>
                  <a:lnTo>
                    <a:pt x="262067" y="4957"/>
                  </a:lnTo>
                  <a:cubicBezTo>
                    <a:pt x="265703" y="4957"/>
                    <a:pt x="268347" y="7931"/>
                    <a:pt x="268347" y="11236"/>
                  </a:cubicBezTo>
                  <a:lnTo>
                    <a:pt x="268347" y="191346"/>
                  </a:lnTo>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a:solidFill>
                  <a:schemeClr val="lt1"/>
                </a:solidFill>
                <a:ea typeface="Calibri"/>
                <a:cs typeface="Calibri"/>
                <a:sym typeface="Calibri"/>
              </a:endParaRPr>
            </a:p>
          </p:txBody>
        </p:sp>
      </p:grpSp>
      <p:grpSp>
        <p:nvGrpSpPr>
          <p:cNvPr id="292" name="Google Shape;292;p26"/>
          <p:cNvGrpSpPr/>
          <p:nvPr/>
        </p:nvGrpSpPr>
        <p:grpSpPr>
          <a:xfrm>
            <a:off x="1224464" y="6195622"/>
            <a:ext cx="1100406" cy="762289"/>
            <a:chOff x="9111994" y="386912"/>
            <a:chExt cx="499349" cy="352618"/>
          </a:xfrm>
        </p:grpSpPr>
        <p:sp>
          <p:nvSpPr>
            <p:cNvPr id="293" name="Google Shape;293;p26"/>
            <p:cNvSpPr/>
            <p:nvPr/>
          </p:nvSpPr>
          <p:spPr>
            <a:xfrm>
              <a:off x="9160904" y="386912"/>
              <a:ext cx="138800" cy="138800"/>
            </a:xfrm>
            <a:custGeom>
              <a:avLst/>
              <a:gdLst/>
              <a:ahLst/>
              <a:cxnLst/>
              <a:rect l="l" t="t" r="r" b="b"/>
              <a:pathLst>
                <a:path w="138799" h="138799" extrusionOk="0">
                  <a:moveTo>
                    <a:pt x="4957" y="69730"/>
                  </a:moveTo>
                  <a:cubicBezTo>
                    <a:pt x="4957" y="34039"/>
                    <a:pt x="34039" y="4957"/>
                    <a:pt x="69730" y="4957"/>
                  </a:cubicBezTo>
                  <a:cubicBezTo>
                    <a:pt x="105422" y="4957"/>
                    <a:pt x="134504" y="34039"/>
                    <a:pt x="134504" y="69730"/>
                  </a:cubicBezTo>
                  <a:cubicBezTo>
                    <a:pt x="134504" y="105422"/>
                    <a:pt x="105422" y="134504"/>
                    <a:pt x="69730" y="134504"/>
                  </a:cubicBezTo>
                  <a:cubicBezTo>
                    <a:pt x="34039" y="134504"/>
                    <a:pt x="4957" y="105422"/>
                    <a:pt x="4957" y="69730"/>
                  </a:cubicBezTo>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b="1">
                <a:solidFill>
                  <a:schemeClr val="lt1"/>
                </a:solidFill>
                <a:ea typeface="Calibri"/>
                <a:cs typeface="Calibri"/>
                <a:sym typeface="Calibri"/>
              </a:endParaRPr>
            </a:p>
          </p:txBody>
        </p:sp>
        <p:sp>
          <p:nvSpPr>
            <p:cNvPr id="294" name="Google Shape;294;p26"/>
            <p:cNvSpPr/>
            <p:nvPr/>
          </p:nvSpPr>
          <p:spPr>
            <a:xfrm>
              <a:off x="9111994" y="520375"/>
              <a:ext cx="185067" cy="125581"/>
            </a:xfrm>
            <a:custGeom>
              <a:avLst/>
              <a:gdLst/>
              <a:ahLst/>
              <a:cxnLst/>
              <a:rect l="l" t="t" r="r" b="b"/>
              <a:pathLst>
                <a:path w="185066" h="125580" extrusionOk="0">
                  <a:moveTo>
                    <a:pt x="179779" y="122656"/>
                  </a:moveTo>
                  <a:lnTo>
                    <a:pt x="4957" y="123317"/>
                  </a:lnTo>
                  <a:cubicBezTo>
                    <a:pt x="12228" y="3354"/>
                    <a:pt x="120954" y="5007"/>
                    <a:pt x="120954" y="5007"/>
                  </a:cubicBezTo>
                  <a:cubicBezTo>
                    <a:pt x="120954" y="5007"/>
                    <a:pt x="151688" y="3024"/>
                    <a:pt x="181431" y="24174"/>
                  </a:cubicBezTo>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b="1">
                <a:solidFill>
                  <a:schemeClr val="lt1"/>
                </a:solidFill>
                <a:ea typeface="Calibri"/>
                <a:cs typeface="Calibri"/>
                <a:sym typeface="Calibri"/>
              </a:endParaRPr>
            </a:p>
          </p:txBody>
        </p:sp>
        <p:sp>
          <p:nvSpPr>
            <p:cNvPr id="295" name="Google Shape;295;p26"/>
            <p:cNvSpPr/>
            <p:nvPr/>
          </p:nvSpPr>
          <p:spPr>
            <a:xfrm>
              <a:off x="9284172" y="709787"/>
              <a:ext cx="327171" cy="29743"/>
            </a:xfrm>
            <a:custGeom>
              <a:avLst/>
              <a:gdLst/>
              <a:ahLst/>
              <a:cxnLst/>
              <a:rect l="l" t="t" r="r" b="b"/>
              <a:pathLst>
                <a:path w="327171" h="29742" extrusionOk="0">
                  <a:moveTo>
                    <a:pt x="4957" y="5288"/>
                  </a:moveTo>
                  <a:lnTo>
                    <a:pt x="4957" y="21150"/>
                  </a:lnTo>
                  <a:lnTo>
                    <a:pt x="5949" y="21811"/>
                  </a:lnTo>
                  <a:cubicBezTo>
                    <a:pt x="10906" y="25777"/>
                    <a:pt x="17185" y="27760"/>
                    <a:pt x="23794" y="27760"/>
                  </a:cubicBezTo>
                  <a:lnTo>
                    <a:pt x="306351" y="27760"/>
                  </a:lnTo>
                  <a:cubicBezTo>
                    <a:pt x="311639" y="27760"/>
                    <a:pt x="316927" y="26108"/>
                    <a:pt x="320892" y="22472"/>
                  </a:cubicBezTo>
                  <a:lnTo>
                    <a:pt x="322875" y="20820"/>
                  </a:lnTo>
                  <a:lnTo>
                    <a:pt x="322875" y="4957"/>
                  </a:lnTo>
                  <a:lnTo>
                    <a:pt x="4957" y="5288"/>
                  </a:lnTo>
                  <a:close/>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b="1">
                <a:solidFill>
                  <a:schemeClr val="lt1"/>
                </a:solidFill>
                <a:ea typeface="Calibri"/>
                <a:cs typeface="Calibri"/>
                <a:sym typeface="Calibri"/>
              </a:endParaRPr>
            </a:p>
          </p:txBody>
        </p:sp>
        <p:sp>
          <p:nvSpPr>
            <p:cNvPr id="296" name="Google Shape;296;p26"/>
            <p:cNvSpPr/>
            <p:nvPr/>
          </p:nvSpPr>
          <p:spPr>
            <a:xfrm>
              <a:off x="9337048" y="544218"/>
              <a:ext cx="224724" cy="155324"/>
            </a:xfrm>
            <a:custGeom>
              <a:avLst/>
              <a:gdLst/>
              <a:ahLst/>
              <a:cxnLst/>
              <a:rect l="l" t="t" r="r" b="b"/>
              <a:pathLst>
                <a:path w="224723" h="155323" extrusionOk="0">
                  <a:moveTo>
                    <a:pt x="222410" y="145409"/>
                  </a:moveTo>
                  <a:cubicBezTo>
                    <a:pt x="222410" y="148714"/>
                    <a:pt x="219767" y="151358"/>
                    <a:pt x="216462" y="151358"/>
                  </a:cubicBezTo>
                  <a:lnTo>
                    <a:pt x="10906" y="151358"/>
                  </a:lnTo>
                  <a:cubicBezTo>
                    <a:pt x="7601" y="151358"/>
                    <a:pt x="4957" y="148714"/>
                    <a:pt x="4957" y="145409"/>
                  </a:cubicBezTo>
                  <a:lnTo>
                    <a:pt x="4957" y="10906"/>
                  </a:lnTo>
                  <a:cubicBezTo>
                    <a:pt x="4957" y="7601"/>
                    <a:pt x="7601" y="4957"/>
                    <a:pt x="10906" y="4957"/>
                  </a:cubicBezTo>
                  <a:lnTo>
                    <a:pt x="215470" y="4957"/>
                  </a:lnTo>
                  <a:cubicBezTo>
                    <a:pt x="218775" y="4957"/>
                    <a:pt x="221419" y="7601"/>
                    <a:pt x="221419" y="10906"/>
                  </a:cubicBezTo>
                  <a:lnTo>
                    <a:pt x="222410" y="145409"/>
                  </a:lnTo>
                  <a:close/>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b="1">
                <a:solidFill>
                  <a:schemeClr val="lt1"/>
                </a:solidFill>
                <a:ea typeface="Calibri"/>
                <a:cs typeface="Calibri"/>
                <a:sym typeface="Calibri"/>
              </a:endParaRPr>
            </a:p>
          </p:txBody>
        </p:sp>
        <p:sp>
          <p:nvSpPr>
            <p:cNvPr id="297" name="Google Shape;297;p26"/>
            <p:cNvSpPr/>
            <p:nvPr/>
          </p:nvSpPr>
          <p:spPr>
            <a:xfrm>
              <a:off x="9311932" y="521416"/>
              <a:ext cx="270990" cy="194981"/>
            </a:xfrm>
            <a:custGeom>
              <a:avLst/>
              <a:gdLst/>
              <a:ahLst/>
              <a:cxnLst/>
              <a:rect l="l" t="t" r="r" b="b"/>
              <a:pathLst>
                <a:path w="270990" h="194980" extrusionOk="0">
                  <a:moveTo>
                    <a:pt x="4957" y="191346"/>
                  </a:moveTo>
                  <a:lnTo>
                    <a:pt x="4957" y="11236"/>
                  </a:lnTo>
                  <a:cubicBezTo>
                    <a:pt x="4957" y="7601"/>
                    <a:pt x="7931" y="4957"/>
                    <a:pt x="11236" y="4957"/>
                  </a:cubicBezTo>
                  <a:lnTo>
                    <a:pt x="262067" y="4957"/>
                  </a:lnTo>
                  <a:cubicBezTo>
                    <a:pt x="265703" y="4957"/>
                    <a:pt x="268347" y="7931"/>
                    <a:pt x="268347" y="11236"/>
                  </a:cubicBezTo>
                  <a:lnTo>
                    <a:pt x="268347" y="191346"/>
                  </a:lnTo>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b="1">
                <a:solidFill>
                  <a:schemeClr val="lt1"/>
                </a:solidFill>
                <a:ea typeface="Calibri"/>
                <a:cs typeface="Calibri"/>
                <a:sym typeface="Calibri"/>
              </a:endParaRPr>
            </a:p>
          </p:txBody>
        </p:sp>
      </p:grpSp>
      <p:sp>
        <p:nvSpPr>
          <p:cNvPr id="298" name="Google Shape;298;p26"/>
          <p:cNvSpPr txBox="1"/>
          <p:nvPr/>
        </p:nvSpPr>
        <p:spPr>
          <a:xfrm>
            <a:off x="860845" y="6977334"/>
            <a:ext cx="3538440" cy="683280"/>
          </a:xfrm>
          <a:prstGeom prst="rect">
            <a:avLst/>
          </a:prstGeom>
          <a:noFill/>
          <a:ln>
            <a:noFill/>
          </a:ln>
        </p:spPr>
        <p:txBody>
          <a:bodyPr spcFirstLastPara="1" wrap="square" lIns="182880" tIns="146280" rIns="182880" bIns="146280" anchor="t" anchorCtr="0">
            <a:noAutofit/>
          </a:bodyPr>
          <a:lstStyle/>
          <a:p>
            <a:pPr>
              <a:lnSpc>
                <a:spcPct val="90000"/>
              </a:lnSpc>
            </a:pPr>
            <a:r>
              <a:rPr lang="en-US" sz="2800">
                <a:solidFill>
                  <a:schemeClr val="lt1"/>
                </a:solidFill>
                <a:ea typeface="Calibri"/>
                <a:cs typeface="Calibri"/>
                <a:sym typeface="Calibri"/>
              </a:rPr>
              <a:t>Infrastructure team</a:t>
            </a:r>
            <a:endParaRPr sz="2542"/>
          </a:p>
        </p:txBody>
      </p:sp>
      <p:sp>
        <p:nvSpPr>
          <p:cNvPr id="299" name="Google Shape;299;p26"/>
          <p:cNvSpPr txBox="1"/>
          <p:nvPr/>
        </p:nvSpPr>
        <p:spPr>
          <a:xfrm>
            <a:off x="428822" y="1985814"/>
            <a:ext cx="1932767" cy="1070909"/>
          </a:xfrm>
          <a:prstGeom prst="rect">
            <a:avLst/>
          </a:prstGeom>
          <a:noFill/>
          <a:ln>
            <a:noFill/>
          </a:ln>
        </p:spPr>
        <p:txBody>
          <a:bodyPr spcFirstLastPara="1" wrap="square" lIns="182880" tIns="146280" rIns="182880" bIns="146280" anchor="t" anchorCtr="0">
            <a:noAutofit/>
          </a:bodyPr>
          <a:lstStyle/>
          <a:p>
            <a:pPr>
              <a:lnSpc>
                <a:spcPct val="90000"/>
              </a:lnSpc>
            </a:pPr>
            <a:r>
              <a:rPr lang="en-US" sz="2800">
                <a:solidFill>
                  <a:schemeClr val="lt1"/>
                </a:solidFill>
                <a:ea typeface="Calibri"/>
                <a:cs typeface="Calibri"/>
                <a:sym typeface="Calibri"/>
              </a:rPr>
              <a:t>Product </a:t>
            </a:r>
            <a:endParaRPr sz="2542"/>
          </a:p>
          <a:p>
            <a:pPr>
              <a:lnSpc>
                <a:spcPct val="90000"/>
              </a:lnSpc>
            </a:pPr>
            <a:r>
              <a:rPr lang="en-US" sz="2800">
                <a:solidFill>
                  <a:schemeClr val="lt1"/>
                </a:solidFill>
                <a:ea typeface="Calibri"/>
                <a:cs typeface="Calibri"/>
                <a:sym typeface="Calibri"/>
              </a:rPr>
              <a:t>teams</a:t>
            </a:r>
            <a:endParaRPr sz="2542"/>
          </a:p>
        </p:txBody>
      </p:sp>
      <p:sp>
        <p:nvSpPr>
          <p:cNvPr id="300" name="Google Shape;300;p26"/>
          <p:cNvSpPr txBox="1"/>
          <p:nvPr/>
        </p:nvSpPr>
        <p:spPr>
          <a:xfrm>
            <a:off x="3085891" y="1894328"/>
            <a:ext cx="1932840" cy="1071000"/>
          </a:xfrm>
          <a:prstGeom prst="rect">
            <a:avLst/>
          </a:prstGeom>
          <a:noFill/>
          <a:ln>
            <a:noFill/>
          </a:ln>
        </p:spPr>
        <p:txBody>
          <a:bodyPr spcFirstLastPara="1" wrap="square" lIns="182880" tIns="146280" rIns="182880" bIns="146280" anchor="t" anchorCtr="0">
            <a:noAutofit/>
          </a:bodyPr>
          <a:lstStyle/>
          <a:p>
            <a:pPr>
              <a:lnSpc>
                <a:spcPct val="90000"/>
              </a:lnSpc>
            </a:pPr>
            <a:r>
              <a:rPr lang="en-US" sz="2800">
                <a:solidFill>
                  <a:schemeClr val="lt1"/>
                </a:solidFill>
                <a:ea typeface="Calibri"/>
                <a:cs typeface="Calibri"/>
                <a:sym typeface="Calibri"/>
              </a:rPr>
              <a:t>Platform </a:t>
            </a:r>
            <a:endParaRPr sz="2542"/>
          </a:p>
          <a:p>
            <a:pPr>
              <a:lnSpc>
                <a:spcPct val="90000"/>
              </a:lnSpc>
            </a:pPr>
            <a:r>
              <a:rPr lang="en-US" sz="2800">
                <a:solidFill>
                  <a:schemeClr val="lt1"/>
                </a:solidFill>
                <a:ea typeface="Calibri"/>
                <a:cs typeface="Calibri"/>
                <a:sym typeface="Calibri"/>
              </a:rPr>
              <a:t>teams</a:t>
            </a:r>
            <a:endParaRPr sz="2542"/>
          </a:p>
        </p:txBody>
      </p:sp>
      <p:sp>
        <p:nvSpPr>
          <p:cNvPr id="301" name="Google Shape;301;p26"/>
          <p:cNvSpPr/>
          <p:nvPr/>
        </p:nvSpPr>
        <p:spPr>
          <a:xfrm flipH="1">
            <a:off x="6382530" y="4798760"/>
            <a:ext cx="1971360" cy="1971360"/>
          </a:xfrm>
          <a:prstGeom prst="ellipse">
            <a:avLst/>
          </a:prstGeom>
          <a:solidFill>
            <a:schemeClr val="dk2"/>
          </a:solidFill>
          <a:ln w="1905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US" sz="2400">
                <a:solidFill>
                  <a:schemeClr val="lt1"/>
                </a:solidFill>
                <a:ea typeface="Calibri"/>
                <a:cs typeface="Calibri"/>
                <a:sym typeface="Calibri"/>
              </a:rPr>
              <a:t>Java</a:t>
            </a:r>
            <a:endParaRPr sz="2542"/>
          </a:p>
        </p:txBody>
      </p:sp>
      <p:sp>
        <p:nvSpPr>
          <p:cNvPr id="302" name="Google Shape;302;p26"/>
          <p:cNvSpPr txBox="1"/>
          <p:nvPr/>
        </p:nvSpPr>
        <p:spPr>
          <a:xfrm>
            <a:off x="10294500" y="8250"/>
            <a:ext cx="2919960" cy="774360"/>
          </a:xfrm>
          <a:prstGeom prst="rect">
            <a:avLst/>
          </a:prstGeom>
          <a:noFill/>
          <a:ln>
            <a:noFill/>
          </a:ln>
        </p:spPr>
        <p:txBody>
          <a:bodyPr spcFirstLastPara="1" wrap="square" lIns="182880" tIns="146280" rIns="182880" bIns="146280" anchor="t" anchorCtr="0">
            <a:noAutofit/>
          </a:bodyPr>
          <a:lstStyle/>
          <a:p>
            <a:pPr>
              <a:lnSpc>
                <a:spcPct val="90000"/>
              </a:lnSpc>
            </a:pPr>
            <a:r>
              <a:rPr lang="en-US" sz="2800">
                <a:solidFill>
                  <a:schemeClr val="lt1"/>
                </a:solidFill>
                <a:ea typeface="Calibri"/>
                <a:cs typeface="Calibri"/>
                <a:sym typeface="Calibri"/>
              </a:rPr>
              <a:t>Service </a:t>
            </a:r>
            <a:r>
              <a:rPr lang="en-US" sz="2542"/>
              <a:t> </a:t>
            </a:r>
            <a:r>
              <a:rPr lang="en-US" sz="2800">
                <a:solidFill>
                  <a:schemeClr val="lt1"/>
                </a:solidFill>
                <a:ea typeface="Calibri"/>
                <a:cs typeface="Calibri"/>
                <a:sym typeface="Calibri"/>
              </a:rPr>
              <a:t>Teams</a:t>
            </a:r>
            <a:endParaRPr sz="2542"/>
          </a:p>
        </p:txBody>
      </p:sp>
      <p:sp>
        <p:nvSpPr>
          <p:cNvPr id="303" name="Google Shape;303;p26"/>
          <p:cNvSpPr/>
          <p:nvPr/>
        </p:nvSpPr>
        <p:spPr>
          <a:xfrm flipH="1">
            <a:off x="9729359" y="2332752"/>
            <a:ext cx="1368000" cy="1368000"/>
          </a:xfrm>
          <a:prstGeom prst="ellipse">
            <a:avLst/>
          </a:prstGeom>
          <a:solidFill>
            <a:schemeClr val="dk2"/>
          </a:solidFill>
          <a:ln w="1905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US" sz="2400">
                <a:solidFill>
                  <a:schemeClr val="lt1"/>
                </a:solidFill>
                <a:ea typeface="Calibri"/>
                <a:cs typeface="Calibri"/>
                <a:sym typeface="Calibri"/>
              </a:rPr>
              <a:t>Java</a:t>
            </a:r>
            <a:endParaRPr sz="2542"/>
          </a:p>
        </p:txBody>
      </p:sp>
      <p:sp>
        <p:nvSpPr>
          <p:cNvPr id="304" name="Google Shape;304;p26"/>
          <p:cNvSpPr/>
          <p:nvPr/>
        </p:nvSpPr>
        <p:spPr>
          <a:xfrm flipH="1">
            <a:off x="9823499" y="3971726"/>
            <a:ext cx="1368000" cy="1368000"/>
          </a:xfrm>
          <a:prstGeom prst="ellipse">
            <a:avLst/>
          </a:prstGeom>
          <a:solidFill>
            <a:schemeClr val="dk2"/>
          </a:solidFill>
          <a:ln w="1905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US" sz="2400">
                <a:solidFill>
                  <a:schemeClr val="lt1"/>
                </a:solidFill>
                <a:ea typeface="Calibri"/>
                <a:cs typeface="Calibri"/>
                <a:sym typeface="Calibri"/>
              </a:rPr>
              <a:t>Java</a:t>
            </a:r>
            <a:endParaRPr sz="2542"/>
          </a:p>
        </p:txBody>
      </p:sp>
      <p:sp>
        <p:nvSpPr>
          <p:cNvPr id="305" name="Google Shape;305;p26"/>
          <p:cNvSpPr/>
          <p:nvPr/>
        </p:nvSpPr>
        <p:spPr>
          <a:xfrm flipH="1">
            <a:off x="9823499" y="5767286"/>
            <a:ext cx="1368000" cy="1368000"/>
          </a:xfrm>
          <a:prstGeom prst="ellipse">
            <a:avLst/>
          </a:prstGeom>
          <a:solidFill>
            <a:schemeClr val="dk2"/>
          </a:solidFill>
          <a:ln w="19050" cap="flat" cmpd="sng">
            <a:solidFill>
              <a:schemeClr val="accent3"/>
            </a:solidFill>
            <a:prstDash val="solid"/>
            <a:round/>
            <a:headEnd type="none" w="sm" len="sm"/>
            <a:tailEnd type="none" w="sm" len="sm"/>
          </a:ln>
        </p:spPr>
        <p:txBody>
          <a:bodyPr spcFirstLastPara="1" wrap="square" lIns="0" tIns="0" rIns="0" bIns="0" anchor="ctr" anchorCtr="0">
            <a:noAutofit/>
          </a:bodyPr>
          <a:lstStyle/>
          <a:p>
            <a:pPr algn="ctr"/>
            <a:r>
              <a:rPr lang="en-US" sz="2400">
                <a:solidFill>
                  <a:schemeClr val="lt1"/>
                </a:solidFill>
                <a:ea typeface="Calibri"/>
                <a:cs typeface="Calibri"/>
                <a:sym typeface="Calibri"/>
              </a:rPr>
              <a:t>Java</a:t>
            </a:r>
            <a:endParaRPr sz="2542"/>
          </a:p>
        </p:txBody>
      </p:sp>
      <p:sp>
        <p:nvSpPr>
          <p:cNvPr id="306" name="Google Shape;306;p26"/>
          <p:cNvSpPr/>
          <p:nvPr/>
        </p:nvSpPr>
        <p:spPr>
          <a:xfrm rot="10800000" flipH="1">
            <a:off x="8396434" y="2433390"/>
            <a:ext cx="1333951" cy="774452"/>
          </a:xfrm>
          <a:custGeom>
            <a:avLst/>
            <a:gdLst/>
            <a:ahLst/>
            <a:cxnLst/>
            <a:rect l="l" t="t" r="r" b="b"/>
            <a:pathLst>
              <a:path w="1167061" h="623553" extrusionOk="0">
                <a:moveTo>
                  <a:pt x="0" y="623553"/>
                </a:moveTo>
                <a:cubicBezTo>
                  <a:pt x="0" y="623553"/>
                  <a:pt x="204102" y="-62959"/>
                  <a:pt x="1167061" y="4690"/>
                </a:cubicBezTo>
              </a:path>
            </a:pathLst>
          </a:custGeom>
          <a:noFill/>
          <a:ln w="28575" cap="rnd" cmpd="sng">
            <a:solidFill>
              <a:schemeClr val="lt1"/>
            </a:solidFill>
            <a:prstDash val="dot"/>
            <a:round/>
            <a:headEnd type="none" w="sm" len="sm"/>
            <a:tailEnd type="none" w="sm" len="sm"/>
          </a:ln>
        </p:spPr>
        <p:txBody>
          <a:bodyPr spcFirstLastPara="1" wrap="square" lIns="109710" tIns="54840" rIns="109710" bIns="54840" anchor="ctr" anchorCtr="0">
            <a:noAutofit/>
          </a:bodyPr>
          <a:lstStyle/>
          <a:p>
            <a:endParaRPr sz="1800" baseline="-25000">
              <a:solidFill>
                <a:schemeClr val="lt1"/>
              </a:solidFill>
              <a:ea typeface="Calibri"/>
              <a:cs typeface="Calibri"/>
              <a:sym typeface="Calibri"/>
            </a:endParaRPr>
          </a:p>
        </p:txBody>
      </p:sp>
      <p:sp>
        <p:nvSpPr>
          <p:cNvPr id="307" name="Google Shape;307;p26"/>
          <p:cNvSpPr/>
          <p:nvPr/>
        </p:nvSpPr>
        <p:spPr>
          <a:xfrm rot="10800000" flipH="1">
            <a:off x="8201791" y="2710106"/>
            <a:ext cx="1558026" cy="1891236"/>
          </a:xfrm>
          <a:custGeom>
            <a:avLst/>
            <a:gdLst/>
            <a:ahLst/>
            <a:cxnLst/>
            <a:rect l="l" t="t" r="r" b="b"/>
            <a:pathLst>
              <a:path w="1167061" h="623553" extrusionOk="0">
                <a:moveTo>
                  <a:pt x="0" y="623553"/>
                </a:moveTo>
                <a:cubicBezTo>
                  <a:pt x="0" y="623553"/>
                  <a:pt x="204102" y="-62959"/>
                  <a:pt x="1167061" y="4690"/>
                </a:cubicBezTo>
              </a:path>
            </a:pathLst>
          </a:custGeom>
          <a:noFill/>
          <a:ln w="28575" cap="rnd" cmpd="sng">
            <a:solidFill>
              <a:schemeClr val="lt1"/>
            </a:solidFill>
            <a:prstDash val="dot"/>
            <a:round/>
            <a:headEnd type="none" w="sm" len="sm"/>
            <a:tailEnd type="none" w="sm" len="sm"/>
          </a:ln>
        </p:spPr>
        <p:txBody>
          <a:bodyPr spcFirstLastPara="1" wrap="square" lIns="109710" tIns="54840" rIns="109710" bIns="54840" anchor="ctr" anchorCtr="0">
            <a:noAutofit/>
          </a:bodyPr>
          <a:lstStyle/>
          <a:p>
            <a:endParaRPr sz="1800" baseline="-25000">
              <a:solidFill>
                <a:schemeClr val="lt1"/>
              </a:solidFill>
              <a:ea typeface="Calibri"/>
              <a:cs typeface="Calibri"/>
              <a:sym typeface="Calibri"/>
            </a:endParaRPr>
          </a:p>
        </p:txBody>
      </p:sp>
      <p:sp>
        <p:nvSpPr>
          <p:cNvPr id="308" name="Google Shape;308;p26"/>
          <p:cNvSpPr/>
          <p:nvPr/>
        </p:nvSpPr>
        <p:spPr>
          <a:xfrm rot="10800000" flipH="1">
            <a:off x="7923780" y="3057962"/>
            <a:ext cx="2279270" cy="2863979"/>
          </a:xfrm>
          <a:custGeom>
            <a:avLst/>
            <a:gdLst/>
            <a:ahLst/>
            <a:cxnLst/>
            <a:rect l="l" t="t" r="r" b="b"/>
            <a:pathLst>
              <a:path w="1167061" h="623553" extrusionOk="0">
                <a:moveTo>
                  <a:pt x="0" y="623553"/>
                </a:moveTo>
                <a:cubicBezTo>
                  <a:pt x="0" y="623553"/>
                  <a:pt x="204102" y="-62959"/>
                  <a:pt x="1167061" y="4690"/>
                </a:cubicBezTo>
              </a:path>
            </a:pathLst>
          </a:custGeom>
          <a:noFill/>
          <a:ln w="28575" cap="rnd" cmpd="sng">
            <a:solidFill>
              <a:schemeClr val="lt1"/>
            </a:solidFill>
            <a:prstDash val="dot"/>
            <a:round/>
            <a:headEnd type="none" w="sm" len="sm"/>
            <a:tailEnd type="none" w="sm" len="sm"/>
          </a:ln>
        </p:spPr>
        <p:txBody>
          <a:bodyPr spcFirstLastPara="1" wrap="square" lIns="109710" tIns="54840" rIns="109710" bIns="54840" anchor="ctr" anchorCtr="0">
            <a:noAutofit/>
          </a:bodyPr>
          <a:lstStyle/>
          <a:p>
            <a:endParaRPr sz="1800" baseline="-25000">
              <a:solidFill>
                <a:schemeClr val="lt1"/>
              </a:solidFill>
              <a:ea typeface="Calibri"/>
              <a:cs typeface="Calibri"/>
              <a:sym typeface="Calibri"/>
            </a:endParaRPr>
          </a:p>
        </p:txBody>
      </p:sp>
      <p:sp>
        <p:nvSpPr>
          <p:cNvPr id="309" name="Google Shape;309;p26"/>
          <p:cNvSpPr/>
          <p:nvPr/>
        </p:nvSpPr>
        <p:spPr>
          <a:xfrm rot="10800000" flipH="1">
            <a:off x="8257411" y="6394792"/>
            <a:ext cx="1764596" cy="486371"/>
          </a:xfrm>
          <a:custGeom>
            <a:avLst/>
            <a:gdLst/>
            <a:ahLst/>
            <a:cxnLst/>
            <a:rect l="l" t="t" r="r" b="b"/>
            <a:pathLst>
              <a:path w="1167061" h="623553" extrusionOk="0">
                <a:moveTo>
                  <a:pt x="0" y="623553"/>
                </a:moveTo>
                <a:cubicBezTo>
                  <a:pt x="0" y="623553"/>
                  <a:pt x="204102" y="-62959"/>
                  <a:pt x="1167061" y="4690"/>
                </a:cubicBezTo>
              </a:path>
            </a:pathLst>
          </a:custGeom>
          <a:noFill/>
          <a:ln w="28575" cap="rnd" cmpd="sng">
            <a:solidFill>
              <a:schemeClr val="lt1"/>
            </a:solidFill>
            <a:prstDash val="dot"/>
            <a:round/>
            <a:headEnd type="none" w="sm" len="sm"/>
            <a:tailEnd type="none" w="sm" len="sm"/>
          </a:ln>
        </p:spPr>
        <p:txBody>
          <a:bodyPr spcFirstLastPara="1" wrap="square" lIns="109710" tIns="54840" rIns="109710" bIns="54840" anchor="ctr" anchorCtr="0">
            <a:noAutofit/>
          </a:bodyPr>
          <a:lstStyle/>
          <a:p>
            <a:endParaRPr sz="1800" baseline="-25000">
              <a:solidFill>
                <a:schemeClr val="lt1"/>
              </a:solidFill>
              <a:ea typeface="Calibri"/>
              <a:cs typeface="Calibri"/>
              <a:sym typeface="Calibri"/>
            </a:endParaRPr>
          </a:p>
        </p:txBody>
      </p:sp>
      <p:sp>
        <p:nvSpPr>
          <p:cNvPr id="310" name="Google Shape;310;p26"/>
          <p:cNvSpPr/>
          <p:nvPr/>
        </p:nvSpPr>
        <p:spPr>
          <a:xfrm>
            <a:off x="8353891" y="3341790"/>
            <a:ext cx="1375964" cy="2035277"/>
          </a:xfrm>
          <a:custGeom>
            <a:avLst/>
            <a:gdLst/>
            <a:ahLst/>
            <a:cxnLst/>
            <a:rect l="l" t="t" r="r" b="b"/>
            <a:pathLst>
              <a:path w="1167061" h="623553" extrusionOk="0">
                <a:moveTo>
                  <a:pt x="0" y="623553"/>
                </a:moveTo>
                <a:cubicBezTo>
                  <a:pt x="0" y="623553"/>
                  <a:pt x="204102" y="-62959"/>
                  <a:pt x="1167061" y="4690"/>
                </a:cubicBezTo>
              </a:path>
            </a:pathLst>
          </a:custGeom>
          <a:noFill/>
          <a:ln w="28575" cap="rnd" cmpd="sng">
            <a:solidFill>
              <a:schemeClr val="lt1"/>
            </a:solidFill>
            <a:prstDash val="dot"/>
            <a:round/>
            <a:headEnd type="none" w="sm" len="sm"/>
            <a:tailEnd type="none" w="sm" len="sm"/>
          </a:ln>
        </p:spPr>
        <p:txBody>
          <a:bodyPr spcFirstLastPara="1" wrap="square" lIns="109710" tIns="54840" rIns="109710" bIns="54840" anchor="ctr" anchorCtr="0">
            <a:noAutofit/>
          </a:bodyPr>
          <a:lstStyle/>
          <a:p>
            <a:endParaRPr sz="1800" baseline="-25000">
              <a:solidFill>
                <a:schemeClr val="lt1"/>
              </a:solidFill>
              <a:ea typeface="Calibri"/>
              <a:cs typeface="Calibri"/>
              <a:sym typeface="Calibri"/>
            </a:endParaRPr>
          </a:p>
        </p:txBody>
      </p:sp>
      <p:sp>
        <p:nvSpPr>
          <p:cNvPr id="311" name="Google Shape;311;p26"/>
          <p:cNvSpPr/>
          <p:nvPr/>
        </p:nvSpPr>
        <p:spPr>
          <a:xfrm>
            <a:off x="8429104" y="5145629"/>
            <a:ext cx="1635053" cy="682790"/>
          </a:xfrm>
          <a:custGeom>
            <a:avLst/>
            <a:gdLst/>
            <a:ahLst/>
            <a:cxnLst/>
            <a:rect l="l" t="t" r="r" b="b"/>
            <a:pathLst>
              <a:path w="1167061" h="623553" extrusionOk="0">
                <a:moveTo>
                  <a:pt x="0" y="623553"/>
                </a:moveTo>
                <a:cubicBezTo>
                  <a:pt x="0" y="623553"/>
                  <a:pt x="204102" y="-62959"/>
                  <a:pt x="1167061" y="4690"/>
                </a:cubicBezTo>
              </a:path>
            </a:pathLst>
          </a:custGeom>
          <a:noFill/>
          <a:ln w="28575" cap="rnd" cmpd="sng">
            <a:solidFill>
              <a:schemeClr val="lt1"/>
            </a:solidFill>
            <a:prstDash val="dot"/>
            <a:round/>
            <a:headEnd type="none" w="sm" len="sm"/>
            <a:tailEnd type="none" w="sm" len="sm"/>
          </a:ln>
        </p:spPr>
        <p:txBody>
          <a:bodyPr spcFirstLastPara="1" wrap="square" lIns="109710" tIns="54840" rIns="109710" bIns="54840" anchor="ctr" anchorCtr="0">
            <a:noAutofit/>
          </a:bodyPr>
          <a:lstStyle/>
          <a:p>
            <a:endParaRPr sz="1800" baseline="-25000">
              <a:solidFill>
                <a:schemeClr val="lt1"/>
              </a:solidFill>
              <a:ea typeface="Calibri"/>
              <a:cs typeface="Calibri"/>
              <a:sym typeface="Calibri"/>
            </a:endParaRPr>
          </a:p>
        </p:txBody>
      </p:sp>
      <p:sp>
        <p:nvSpPr>
          <p:cNvPr id="312" name="Google Shape;312;p26"/>
          <p:cNvSpPr/>
          <p:nvPr/>
        </p:nvSpPr>
        <p:spPr>
          <a:xfrm>
            <a:off x="11220691" y="6473694"/>
            <a:ext cx="1235917" cy="16836"/>
          </a:xfrm>
          <a:custGeom>
            <a:avLst/>
            <a:gdLst/>
            <a:ahLst/>
            <a:cxnLst/>
            <a:rect l="l" t="t" r="r" b="b"/>
            <a:pathLst>
              <a:path w="1167061" h="623553" extrusionOk="0">
                <a:moveTo>
                  <a:pt x="0" y="623553"/>
                </a:moveTo>
                <a:cubicBezTo>
                  <a:pt x="0" y="623553"/>
                  <a:pt x="204102" y="-62959"/>
                  <a:pt x="1167061" y="4690"/>
                </a:cubicBezTo>
              </a:path>
            </a:pathLst>
          </a:custGeom>
          <a:noFill/>
          <a:ln w="28575" cap="rnd" cmpd="sng">
            <a:solidFill>
              <a:schemeClr val="lt1"/>
            </a:solidFill>
            <a:prstDash val="dot"/>
            <a:round/>
            <a:headEnd type="none" w="sm" len="sm"/>
            <a:tailEnd type="none" w="sm" len="sm"/>
          </a:ln>
        </p:spPr>
        <p:txBody>
          <a:bodyPr spcFirstLastPara="1" wrap="square" lIns="109710" tIns="54840" rIns="109710" bIns="54840" anchor="ctr" anchorCtr="0">
            <a:noAutofit/>
          </a:bodyPr>
          <a:lstStyle/>
          <a:p>
            <a:endParaRPr sz="1800" baseline="-25000">
              <a:solidFill>
                <a:schemeClr val="lt1"/>
              </a:solidFill>
              <a:ea typeface="Calibri"/>
              <a:cs typeface="Calibri"/>
              <a:sym typeface="Calibri"/>
            </a:endParaRPr>
          </a:p>
        </p:txBody>
      </p:sp>
      <p:sp>
        <p:nvSpPr>
          <p:cNvPr id="313" name="Google Shape;313;p26"/>
          <p:cNvSpPr/>
          <p:nvPr/>
        </p:nvSpPr>
        <p:spPr>
          <a:xfrm flipH="1">
            <a:off x="12515580" y="3910410"/>
            <a:ext cx="1368000" cy="13680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0" tIns="0" rIns="0" bIns="0" anchor="ctr" anchorCtr="0">
            <a:noAutofit/>
          </a:bodyPr>
          <a:lstStyle/>
          <a:p>
            <a:pPr algn="ctr"/>
            <a:r>
              <a:rPr lang="en-US" sz="1800" dirty="0">
                <a:solidFill>
                  <a:schemeClr val="lt1"/>
                </a:solidFill>
                <a:ea typeface="Calibri"/>
                <a:cs typeface="Calibri"/>
                <a:sym typeface="Calibri"/>
              </a:rPr>
              <a:t>Database</a:t>
            </a:r>
            <a:endParaRPr sz="2400" dirty="0"/>
          </a:p>
        </p:txBody>
      </p:sp>
      <p:sp>
        <p:nvSpPr>
          <p:cNvPr id="314" name="Google Shape;314;p26"/>
          <p:cNvSpPr/>
          <p:nvPr/>
        </p:nvSpPr>
        <p:spPr>
          <a:xfrm>
            <a:off x="11220691" y="4644894"/>
            <a:ext cx="1235917" cy="16836"/>
          </a:xfrm>
          <a:custGeom>
            <a:avLst/>
            <a:gdLst/>
            <a:ahLst/>
            <a:cxnLst/>
            <a:rect l="l" t="t" r="r" b="b"/>
            <a:pathLst>
              <a:path w="1167061" h="623553" extrusionOk="0">
                <a:moveTo>
                  <a:pt x="0" y="623553"/>
                </a:moveTo>
                <a:cubicBezTo>
                  <a:pt x="0" y="623553"/>
                  <a:pt x="204102" y="-62959"/>
                  <a:pt x="1167061" y="4690"/>
                </a:cubicBezTo>
              </a:path>
            </a:pathLst>
          </a:custGeom>
          <a:noFill/>
          <a:ln w="28575" cap="rnd" cmpd="sng">
            <a:solidFill>
              <a:schemeClr val="lt1"/>
            </a:solidFill>
            <a:prstDash val="dot"/>
            <a:round/>
            <a:headEnd type="none" w="sm" len="sm"/>
            <a:tailEnd type="none" w="sm" len="sm"/>
          </a:ln>
        </p:spPr>
        <p:txBody>
          <a:bodyPr spcFirstLastPara="1" wrap="square" lIns="109710" tIns="54840" rIns="109710" bIns="54840" anchor="ctr" anchorCtr="0">
            <a:noAutofit/>
          </a:bodyPr>
          <a:lstStyle/>
          <a:p>
            <a:endParaRPr sz="1800" baseline="-25000">
              <a:solidFill>
                <a:schemeClr val="lt1"/>
              </a:solidFill>
              <a:ea typeface="Calibri"/>
              <a:cs typeface="Calibri"/>
              <a:sym typeface="Calibri"/>
            </a:endParaRPr>
          </a:p>
        </p:txBody>
      </p:sp>
      <p:sp>
        <p:nvSpPr>
          <p:cNvPr id="315" name="Google Shape;315;p26"/>
          <p:cNvSpPr/>
          <p:nvPr/>
        </p:nvSpPr>
        <p:spPr>
          <a:xfrm flipH="1">
            <a:off x="12424140" y="2264490"/>
            <a:ext cx="1368000" cy="13680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0" tIns="0" rIns="0" bIns="0" anchor="ctr" anchorCtr="0">
            <a:noAutofit/>
          </a:bodyPr>
          <a:lstStyle/>
          <a:p>
            <a:pPr algn="ctr"/>
            <a:r>
              <a:rPr lang="en-US" sz="1800" dirty="0">
                <a:solidFill>
                  <a:schemeClr val="lt1"/>
                </a:solidFill>
                <a:ea typeface="Calibri"/>
                <a:cs typeface="Calibri"/>
                <a:sym typeface="Calibri"/>
              </a:rPr>
              <a:t>Database</a:t>
            </a:r>
            <a:endParaRPr sz="2400" dirty="0"/>
          </a:p>
        </p:txBody>
      </p:sp>
      <p:sp>
        <p:nvSpPr>
          <p:cNvPr id="316" name="Google Shape;316;p26"/>
          <p:cNvSpPr/>
          <p:nvPr/>
        </p:nvSpPr>
        <p:spPr>
          <a:xfrm>
            <a:off x="11129251" y="2998974"/>
            <a:ext cx="1235917" cy="16836"/>
          </a:xfrm>
          <a:custGeom>
            <a:avLst/>
            <a:gdLst/>
            <a:ahLst/>
            <a:cxnLst/>
            <a:rect l="l" t="t" r="r" b="b"/>
            <a:pathLst>
              <a:path w="1167061" h="623553" extrusionOk="0">
                <a:moveTo>
                  <a:pt x="0" y="623553"/>
                </a:moveTo>
                <a:cubicBezTo>
                  <a:pt x="0" y="623553"/>
                  <a:pt x="204102" y="-62959"/>
                  <a:pt x="1167061" y="4690"/>
                </a:cubicBezTo>
              </a:path>
            </a:pathLst>
          </a:custGeom>
          <a:noFill/>
          <a:ln w="28575" cap="rnd" cmpd="sng">
            <a:solidFill>
              <a:schemeClr val="lt1"/>
            </a:solidFill>
            <a:prstDash val="dot"/>
            <a:round/>
            <a:headEnd type="none" w="sm" len="sm"/>
            <a:tailEnd type="none" w="sm" len="sm"/>
          </a:ln>
        </p:spPr>
        <p:txBody>
          <a:bodyPr spcFirstLastPara="1" wrap="square" lIns="109710" tIns="54840" rIns="109710" bIns="54840" anchor="ctr" anchorCtr="0">
            <a:noAutofit/>
          </a:bodyPr>
          <a:lstStyle/>
          <a:p>
            <a:endParaRPr sz="1800" baseline="-25000">
              <a:solidFill>
                <a:schemeClr val="lt1"/>
              </a:solidFill>
              <a:ea typeface="Calibri"/>
              <a:cs typeface="Calibri"/>
              <a:sym typeface="Calibri"/>
            </a:endParaRPr>
          </a:p>
        </p:txBody>
      </p:sp>
      <p:sp>
        <p:nvSpPr>
          <p:cNvPr id="317" name="Google Shape;317;p26"/>
          <p:cNvSpPr/>
          <p:nvPr/>
        </p:nvSpPr>
        <p:spPr>
          <a:xfrm flipH="1">
            <a:off x="12424140" y="527130"/>
            <a:ext cx="1368000" cy="1368000"/>
          </a:xfrm>
          <a:prstGeom prst="ellipse">
            <a:avLst/>
          </a:prstGeom>
          <a:solidFill>
            <a:schemeClr val="dk2"/>
          </a:solidFill>
          <a:ln w="19050" cap="flat" cmpd="sng">
            <a:solidFill>
              <a:schemeClr val="lt1"/>
            </a:solidFill>
            <a:prstDash val="solid"/>
            <a:round/>
            <a:headEnd type="none" w="sm" len="sm"/>
            <a:tailEnd type="none" w="sm" len="sm"/>
          </a:ln>
        </p:spPr>
        <p:txBody>
          <a:bodyPr spcFirstLastPara="1" wrap="square" lIns="0" tIns="0" rIns="0" bIns="0" anchor="ctr" anchorCtr="0">
            <a:noAutofit/>
          </a:bodyPr>
          <a:lstStyle/>
          <a:p>
            <a:pPr algn="ctr"/>
            <a:r>
              <a:rPr lang="en-US" sz="1800" dirty="0">
                <a:solidFill>
                  <a:schemeClr val="lt1"/>
                </a:solidFill>
                <a:ea typeface="Calibri"/>
                <a:cs typeface="Calibri"/>
                <a:sym typeface="Calibri"/>
              </a:rPr>
              <a:t>Database</a:t>
            </a:r>
            <a:endParaRPr sz="2400" dirty="0"/>
          </a:p>
        </p:txBody>
      </p:sp>
      <p:sp>
        <p:nvSpPr>
          <p:cNvPr id="318" name="Google Shape;318;p26"/>
          <p:cNvSpPr/>
          <p:nvPr/>
        </p:nvSpPr>
        <p:spPr>
          <a:xfrm>
            <a:off x="11129251" y="1261614"/>
            <a:ext cx="1235917" cy="16836"/>
          </a:xfrm>
          <a:custGeom>
            <a:avLst/>
            <a:gdLst/>
            <a:ahLst/>
            <a:cxnLst/>
            <a:rect l="l" t="t" r="r" b="b"/>
            <a:pathLst>
              <a:path w="1167061" h="623553" extrusionOk="0">
                <a:moveTo>
                  <a:pt x="0" y="623553"/>
                </a:moveTo>
                <a:cubicBezTo>
                  <a:pt x="0" y="623553"/>
                  <a:pt x="204102" y="-62959"/>
                  <a:pt x="1167061" y="4690"/>
                </a:cubicBezTo>
              </a:path>
            </a:pathLst>
          </a:custGeom>
          <a:noFill/>
          <a:ln w="28575" cap="rnd" cmpd="sng">
            <a:solidFill>
              <a:schemeClr val="lt1"/>
            </a:solidFill>
            <a:prstDash val="dot"/>
            <a:round/>
            <a:headEnd type="none" w="sm" len="sm"/>
            <a:tailEnd type="none" w="sm" len="sm"/>
          </a:ln>
        </p:spPr>
        <p:txBody>
          <a:bodyPr spcFirstLastPara="1" wrap="square" lIns="109710" tIns="54840" rIns="109710" bIns="54840" anchor="ctr" anchorCtr="0">
            <a:noAutofit/>
          </a:bodyPr>
          <a:lstStyle/>
          <a:p>
            <a:endParaRPr sz="1800" baseline="-25000">
              <a:solidFill>
                <a:schemeClr val="lt1"/>
              </a:solidFill>
              <a:ea typeface="Calibri"/>
              <a:cs typeface="Calibri"/>
              <a:sym typeface="Calibri"/>
            </a:endParaRPr>
          </a:p>
        </p:txBody>
      </p:sp>
      <p:grpSp>
        <p:nvGrpSpPr>
          <p:cNvPr id="319" name="Google Shape;319;p26"/>
          <p:cNvGrpSpPr/>
          <p:nvPr/>
        </p:nvGrpSpPr>
        <p:grpSpPr>
          <a:xfrm>
            <a:off x="5773540" y="691248"/>
            <a:ext cx="782580" cy="539674"/>
            <a:chOff x="9111994" y="386912"/>
            <a:chExt cx="499349" cy="352617"/>
          </a:xfrm>
        </p:grpSpPr>
        <p:sp>
          <p:nvSpPr>
            <p:cNvPr id="320" name="Google Shape;320;p26"/>
            <p:cNvSpPr/>
            <p:nvPr/>
          </p:nvSpPr>
          <p:spPr>
            <a:xfrm>
              <a:off x="9160904" y="386912"/>
              <a:ext cx="138799" cy="138799"/>
            </a:xfrm>
            <a:custGeom>
              <a:avLst/>
              <a:gdLst/>
              <a:ahLst/>
              <a:cxnLst/>
              <a:rect l="l" t="t" r="r" b="b"/>
              <a:pathLst>
                <a:path w="138799" h="138799" extrusionOk="0">
                  <a:moveTo>
                    <a:pt x="4957" y="69730"/>
                  </a:moveTo>
                  <a:cubicBezTo>
                    <a:pt x="4957" y="34039"/>
                    <a:pt x="34039" y="4957"/>
                    <a:pt x="69730" y="4957"/>
                  </a:cubicBezTo>
                  <a:cubicBezTo>
                    <a:pt x="105422" y="4957"/>
                    <a:pt x="134504" y="34039"/>
                    <a:pt x="134504" y="69730"/>
                  </a:cubicBezTo>
                  <a:cubicBezTo>
                    <a:pt x="134504" y="105422"/>
                    <a:pt x="105422" y="134504"/>
                    <a:pt x="69730" y="134504"/>
                  </a:cubicBezTo>
                  <a:cubicBezTo>
                    <a:pt x="34039" y="134504"/>
                    <a:pt x="4957" y="105422"/>
                    <a:pt x="4957" y="69730"/>
                  </a:cubicBezTo>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a:solidFill>
                  <a:schemeClr val="lt1"/>
                </a:solidFill>
                <a:ea typeface="Calibri"/>
                <a:cs typeface="Calibri"/>
                <a:sym typeface="Calibri"/>
              </a:endParaRPr>
            </a:p>
          </p:txBody>
        </p:sp>
        <p:sp>
          <p:nvSpPr>
            <p:cNvPr id="321" name="Google Shape;321;p26"/>
            <p:cNvSpPr/>
            <p:nvPr/>
          </p:nvSpPr>
          <p:spPr>
            <a:xfrm>
              <a:off x="9111994" y="520375"/>
              <a:ext cx="185066" cy="125580"/>
            </a:xfrm>
            <a:custGeom>
              <a:avLst/>
              <a:gdLst/>
              <a:ahLst/>
              <a:cxnLst/>
              <a:rect l="l" t="t" r="r" b="b"/>
              <a:pathLst>
                <a:path w="185066" h="125580" extrusionOk="0">
                  <a:moveTo>
                    <a:pt x="179779" y="122656"/>
                  </a:moveTo>
                  <a:lnTo>
                    <a:pt x="4957" y="123317"/>
                  </a:lnTo>
                  <a:cubicBezTo>
                    <a:pt x="12228" y="3354"/>
                    <a:pt x="120954" y="5007"/>
                    <a:pt x="120954" y="5007"/>
                  </a:cubicBezTo>
                  <a:cubicBezTo>
                    <a:pt x="120954" y="5007"/>
                    <a:pt x="151688" y="3024"/>
                    <a:pt x="181431" y="24174"/>
                  </a:cubicBezTo>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a:solidFill>
                  <a:schemeClr val="lt1"/>
                </a:solidFill>
                <a:ea typeface="Calibri"/>
                <a:cs typeface="Calibri"/>
                <a:sym typeface="Calibri"/>
              </a:endParaRPr>
            </a:p>
          </p:txBody>
        </p:sp>
        <p:sp>
          <p:nvSpPr>
            <p:cNvPr id="322" name="Google Shape;322;p26"/>
            <p:cNvSpPr/>
            <p:nvPr/>
          </p:nvSpPr>
          <p:spPr>
            <a:xfrm>
              <a:off x="9284172" y="709787"/>
              <a:ext cx="327171" cy="29742"/>
            </a:xfrm>
            <a:custGeom>
              <a:avLst/>
              <a:gdLst/>
              <a:ahLst/>
              <a:cxnLst/>
              <a:rect l="l" t="t" r="r" b="b"/>
              <a:pathLst>
                <a:path w="327171" h="29742" extrusionOk="0">
                  <a:moveTo>
                    <a:pt x="4957" y="5288"/>
                  </a:moveTo>
                  <a:lnTo>
                    <a:pt x="4957" y="21150"/>
                  </a:lnTo>
                  <a:lnTo>
                    <a:pt x="5949" y="21811"/>
                  </a:lnTo>
                  <a:cubicBezTo>
                    <a:pt x="10906" y="25777"/>
                    <a:pt x="17185" y="27760"/>
                    <a:pt x="23794" y="27760"/>
                  </a:cubicBezTo>
                  <a:lnTo>
                    <a:pt x="306351" y="27760"/>
                  </a:lnTo>
                  <a:cubicBezTo>
                    <a:pt x="311639" y="27760"/>
                    <a:pt x="316927" y="26108"/>
                    <a:pt x="320892" y="22472"/>
                  </a:cubicBezTo>
                  <a:lnTo>
                    <a:pt x="322875" y="20820"/>
                  </a:lnTo>
                  <a:lnTo>
                    <a:pt x="322875" y="4957"/>
                  </a:lnTo>
                  <a:lnTo>
                    <a:pt x="4957" y="5288"/>
                  </a:lnTo>
                  <a:close/>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a:solidFill>
                  <a:schemeClr val="lt1"/>
                </a:solidFill>
                <a:ea typeface="Calibri"/>
                <a:cs typeface="Calibri"/>
                <a:sym typeface="Calibri"/>
              </a:endParaRPr>
            </a:p>
          </p:txBody>
        </p:sp>
        <p:sp>
          <p:nvSpPr>
            <p:cNvPr id="323" name="Google Shape;323;p26"/>
            <p:cNvSpPr/>
            <p:nvPr/>
          </p:nvSpPr>
          <p:spPr>
            <a:xfrm>
              <a:off x="9337048" y="544218"/>
              <a:ext cx="224723" cy="155323"/>
            </a:xfrm>
            <a:custGeom>
              <a:avLst/>
              <a:gdLst/>
              <a:ahLst/>
              <a:cxnLst/>
              <a:rect l="l" t="t" r="r" b="b"/>
              <a:pathLst>
                <a:path w="224723" h="155323" extrusionOk="0">
                  <a:moveTo>
                    <a:pt x="222410" y="145409"/>
                  </a:moveTo>
                  <a:cubicBezTo>
                    <a:pt x="222410" y="148714"/>
                    <a:pt x="219767" y="151358"/>
                    <a:pt x="216462" y="151358"/>
                  </a:cubicBezTo>
                  <a:lnTo>
                    <a:pt x="10906" y="151358"/>
                  </a:lnTo>
                  <a:cubicBezTo>
                    <a:pt x="7601" y="151358"/>
                    <a:pt x="4957" y="148714"/>
                    <a:pt x="4957" y="145409"/>
                  </a:cubicBezTo>
                  <a:lnTo>
                    <a:pt x="4957" y="10906"/>
                  </a:lnTo>
                  <a:cubicBezTo>
                    <a:pt x="4957" y="7601"/>
                    <a:pt x="7601" y="4957"/>
                    <a:pt x="10906" y="4957"/>
                  </a:cubicBezTo>
                  <a:lnTo>
                    <a:pt x="215470" y="4957"/>
                  </a:lnTo>
                  <a:cubicBezTo>
                    <a:pt x="218775" y="4957"/>
                    <a:pt x="221419" y="7601"/>
                    <a:pt x="221419" y="10906"/>
                  </a:cubicBezTo>
                  <a:lnTo>
                    <a:pt x="222410" y="145409"/>
                  </a:lnTo>
                  <a:close/>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a:solidFill>
                  <a:schemeClr val="lt1"/>
                </a:solidFill>
                <a:ea typeface="Calibri"/>
                <a:cs typeface="Calibri"/>
                <a:sym typeface="Calibri"/>
              </a:endParaRPr>
            </a:p>
          </p:txBody>
        </p:sp>
        <p:sp>
          <p:nvSpPr>
            <p:cNvPr id="324" name="Google Shape;324;p26"/>
            <p:cNvSpPr/>
            <p:nvPr/>
          </p:nvSpPr>
          <p:spPr>
            <a:xfrm>
              <a:off x="9311932" y="521416"/>
              <a:ext cx="270990" cy="194980"/>
            </a:xfrm>
            <a:custGeom>
              <a:avLst/>
              <a:gdLst/>
              <a:ahLst/>
              <a:cxnLst/>
              <a:rect l="l" t="t" r="r" b="b"/>
              <a:pathLst>
                <a:path w="270990" h="194980" extrusionOk="0">
                  <a:moveTo>
                    <a:pt x="4957" y="191346"/>
                  </a:moveTo>
                  <a:lnTo>
                    <a:pt x="4957" y="11236"/>
                  </a:lnTo>
                  <a:cubicBezTo>
                    <a:pt x="4957" y="7601"/>
                    <a:pt x="7931" y="4957"/>
                    <a:pt x="11236" y="4957"/>
                  </a:cubicBezTo>
                  <a:lnTo>
                    <a:pt x="262067" y="4957"/>
                  </a:lnTo>
                  <a:cubicBezTo>
                    <a:pt x="265703" y="4957"/>
                    <a:pt x="268347" y="7931"/>
                    <a:pt x="268347" y="11236"/>
                  </a:cubicBezTo>
                  <a:lnTo>
                    <a:pt x="268347" y="191346"/>
                  </a:lnTo>
                </a:path>
              </a:pathLst>
            </a:custGeom>
            <a:noFill/>
            <a:ln w="19050" cap="flat" cmpd="sng">
              <a:solidFill>
                <a:schemeClr val="lt1"/>
              </a:solidFill>
              <a:prstDash val="solid"/>
              <a:round/>
              <a:headEnd type="none" w="sm" len="sm"/>
              <a:tailEnd type="none" w="sm" len="sm"/>
            </a:ln>
          </p:spPr>
          <p:txBody>
            <a:bodyPr spcFirstLastPara="1" wrap="square" lIns="109710" tIns="54840" rIns="109710" bIns="54840" anchor="ctr" anchorCtr="0">
              <a:noAutofit/>
            </a:bodyPr>
            <a:lstStyle/>
            <a:p>
              <a:endParaRPr sz="1800">
                <a:solidFill>
                  <a:schemeClr val="lt1"/>
                </a:solidFill>
                <a:ea typeface="Calibri"/>
                <a:cs typeface="Calibri"/>
                <a:sym typeface="Calibri"/>
              </a:endParaRPr>
            </a:p>
          </p:txBody>
        </p:sp>
      </p:grpSp>
      <p:sp>
        <p:nvSpPr>
          <p:cNvPr id="325" name="Google Shape;325;p26"/>
          <p:cNvSpPr txBox="1"/>
          <p:nvPr/>
        </p:nvSpPr>
        <p:spPr>
          <a:xfrm>
            <a:off x="6492841" y="182874"/>
            <a:ext cx="1932840" cy="1071000"/>
          </a:xfrm>
          <a:prstGeom prst="rect">
            <a:avLst/>
          </a:prstGeom>
          <a:noFill/>
          <a:ln>
            <a:noFill/>
          </a:ln>
        </p:spPr>
        <p:txBody>
          <a:bodyPr spcFirstLastPara="1" wrap="square" lIns="182880" tIns="146280" rIns="182880" bIns="146280" anchor="t" anchorCtr="0">
            <a:noAutofit/>
          </a:bodyPr>
          <a:lstStyle/>
          <a:p>
            <a:pPr>
              <a:lnSpc>
                <a:spcPct val="90000"/>
              </a:lnSpc>
            </a:pPr>
            <a:r>
              <a:rPr lang="en-US" sz="2800">
                <a:solidFill>
                  <a:schemeClr val="lt1"/>
                </a:solidFill>
                <a:ea typeface="Calibri"/>
                <a:cs typeface="Calibri"/>
                <a:sym typeface="Calibri"/>
              </a:rPr>
              <a:t>Product </a:t>
            </a:r>
            <a:endParaRPr sz="2542"/>
          </a:p>
          <a:p>
            <a:pPr>
              <a:lnSpc>
                <a:spcPct val="90000"/>
              </a:lnSpc>
            </a:pPr>
            <a:r>
              <a:rPr lang="en-US" sz="2800">
                <a:solidFill>
                  <a:schemeClr val="lt1"/>
                </a:solidFill>
                <a:ea typeface="Calibri"/>
                <a:cs typeface="Calibri"/>
                <a:sym typeface="Calibri"/>
              </a:rPr>
              <a:t>teams</a:t>
            </a:r>
            <a:endParaRPr sz="2542"/>
          </a:p>
        </p:txBody>
      </p:sp>
    </p:spTree>
    <p:extLst>
      <p:ext uri="{BB962C8B-B14F-4D97-AF65-F5344CB8AC3E}">
        <p14:creationId xmlns:p14="http://schemas.microsoft.com/office/powerpoint/2010/main" val="110618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2000"/>
                                        <p:tgtEl>
                                          <p:spTgt spid="270"/>
                                        </p:tgtEl>
                                      </p:cBhvr>
                                    </p:animEffect>
                                  </p:childTnLst>
                                </p:cTn>
                              </p:par>
                              <p:par>
                                <p:cTn id="8" presetID="10" presetClass="entr" presetSubtype="0" fill="hold" nodeType="withEffect">
                                  <p:stCondLst>
                                    <p:cond delay="500"/>
                                  </p:stCondLst>
                                  <p:childTnLst>
                                    <p:set>
                                      <p:cBhvr>
                                        <p:cTn id="9" dur="1" fill="hold">
                                          <p:stCondLst>
                                            <p:cond delay="0"/>
                                          </p:stCondLst>
                                        </p:cTn>
                                        <p:tgtEl>
                                          <p:spTgt spid="271"/>
                                        </p:tgtEl>
                                        <p:attrNameLst>
                                          <p:attrName>style.visibility</p:attrName>
                                        </p:attrNameLst>
                                      </p:cBhvr>
                                      <p:to>
                                        <p:strVal val="visible"/>
                                      </p:to>
                                    </p:set>
                                    <p:animEffect transition="in" filter="fade">
                                      <p:cBhvr>
                                        <p:cTn id="10" dur="2000"/>
                                        <p:tgtEl>
                                          <p:spTgt spid="271"/>
                                        </p:tgtEl>
                                      </p:cBhvr>
                                    </p:animEffect>
                                  </p:childTnLst>
                                </p:cTn>
                              </p:par>
                              <p:par>
                                <p:cTn id="11" presetID="10" presetClass="entr" presetSubtype="0" fill="hold" nodeType="withEffect">
                                  <p:stCondLst>
                                    <p:cond delay="500"/>
                                  </p:stCondLst>
                                  <p:childTnLst>
                                    <p:set>
                                      <p:cBhvr>
                                        <p:cTn id="12" dur="1" fill="hold">
                                          <p:stCondLst>
                                            <p:cond delay="0"/>
                                          </p:stCondLst>
                                        </p:cTn>
                                        <p:tgtEl>
                                          <p:spTgt spid="272"/>
                                        </p:tgtEl>
                                        <p:attrNameLst>
                                          <p:attrName>style.visibility</p:attrName>
                                        </p:attrNameLst>
                                      </p:cBhvr>
                                      <p:to>
                                        <p:strVal val="visible"/>
                                      </p:to>
                                    </p:set>
                                    <p:animEffect transition="in" filter="fade">
                                      <p:cBhvr>
                                        <p:cTn id="13" dur="2000"/>
                                        <p:tgtEl>
                                          <p:spTgt spid="272"/>
                                        </p:tgtEl>
                                      </p:cBhvr>
                                    </p:animEffect>
                                  </p:childTnLst>
                                </p:cTn>
                              </p:par>
                              <p:par>
                                <p:cTn id="14" presetID="10" presetClass="entr" presetSubtype="0" fill="hold" nodeType="withEffect">
                                  <p:stCondLst>
                                    <p:cond delay="500"/>
                                  </p:stCondLst>
                                  <p:childTnLst>
                                    <p:set>
                                      <p:cBhvr>
                                        <p:cTn id="15" dur="1" fill="hold">
                                          <p:stCondLst>
                                            <p:cond delay="0"/>
                                          </p:stCondLst>
                                        </p:cTn>
                                        <p:tgtEl>
                                          <p:spTgt spid="273"/>
                                        </p:tgtEl>
                                        <p:attrNameLst>
                                          <p:attrName>style.visibility</p:attrName>
                                        </p:attrNameLst>
                                      </p:cBhvr>
                                      <p:to>
                                        <p:strVal val="visible"/>
                                      </p:to>
                                    </p:set>
                                    <p:animEffect transition="in" filter="fade">
                                      <p:cBhvr>
                                        <p:cTn id="16" dur="2000"/>
                                        <p:tgtEl>
                                          <p:spTgt spid="273"/>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10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306"/>
                                        </p:tgtEl>
                                        <p:attrNameLst>
                                          <p:attrName>style.visibility</p:attrName>
                                        </p:attrNameLst>
                                      </p:cBhvr>
                                      <p:to>
                                        <p:strVal val="visible"/>
                                      </p:to>
                                    </p:set>
                                    <p:animEffect transition="in" filter="fade">
                                      <p:cBhvr>
                                        <p:cTn id="22" dur="1000"/>
                                        <p:tgtEl>
                                          <p:spTgt spid="306"/>
                                        </p:tgtEl>
                                      </p:cBhvr>
                                    </p:animEffect>
                                  </p:childTnLst>
                                </p:cTn>
                              </p:par>
                              <p:par>
                                <p:cTn id="23" presetID="10" presetClass="entr" presetSubtype="0" fill="hold" nodeType="withEffect">
                                  <p:stCondLst>
                                    <p:cond delay="0"/>
                                  </p:stCondLst>
                                  <p:childTnLst>
                                    <p:set>
                                      <p:cBhvr>
                                        <p:cTn id="24" dur="1" fill="hold">
                                          <p:stCondLst>
                                            <p:cond delay="0"/>
                                          </p:stCondLst>
                                        </p:cTn>
                                        <p:tgtEl>
                                          <p:spTgt spid="307"/>
                                        </p:tgtEl>
                                        <p:attrNameLst>
                                          <p:attrName>style.visibility</p:attrName>
                                        </p:attrNameLst>
                                      </p:cBhvr>
                                      <p:to>
                                        <p:strVal val="visible"/>
                                      </p:to>
                                    </p:set>
                                    <p:animEffect transition="in" filter="fade">
                                      <p:cBhvr>
                                        <p:cTn id="25" dur="1000"/>
                                        <p:tgtEl>
                                          <p:spTgt spid="307"/>
                                        </p:tgtEl>
                                      </p:cBhvr>
                                    </p:animEffect>
                                  </p:childTnLst>
                                </p:cTn>
                              </p:par>
                              <p:par>
                                <p:cTn id="26" presetID="10" presetClass="entr" presetSubtype="0" fill="hold" nodeType="withEffect">
                                  <p:stCondLst>
                                    <p:cond delay="0"/>
                                  </p:stCondLst>
                                  <p:childTnLst>
                                    <p:set>
                                      <p:cBhvr>
                                        <p:cTn id="27" dur="1" fill="hold">
                                          <p:stCondLst>
                                            <p:cond delay="0"/>
                                          </p:stCondLst>
                                        </p:cTn>
                                        <p:tgtEl>
                                          <p:spTgt spid="308"/>
                                        </p:tgtEl>
                                        <p:attrNameLst>
                                          <p:attrName>style.visibility</p:attrName>
                                        </p:attrNameLst>
                                      </p:cBhvr>
                                      <p:to>
                                        <p:strVal val="visible"/>
                                      </p:to>
                                    </p:set>
                                    <p:animEffect transition="in" filter="fade">
                                      <p:cBhvr>
                                        <p:cTn id="28" dur="1000"/>
                                        <p:tgtEl>
                                          <p:spTgt spid="308"/>
                                        </p:tgtEl>
                                      </p:cBhvr>
                                    </p:animEffect>
                                  </p:childTnLst>
                                </p:cTn>
                              </p:par>
                              <p:par>
                                <p:cTn id="29" presetID="10" presetClass="entr" presetSubtype="0" fill="hold" nodeType="withEffect">
                                  <p:stCondLst>
                                    <p:cond delay="0"/>
                                  </p:stCondLst>
                                  <p:childTnLst>
                                    <p:set>
                                      <p:cBhvr>
                                        <p:cTn id="30" dur="1" fill="hold">
                                          <p:stCondLst>
                                            <p:cond delay="0"/>
                                          </p:stCondLst>
                                        </p:cTn>
                                        <p:tgtEl>
                                          <p:spTgt spid="309"/>
                                        </p:tgtEl>
                                        <p:attrNameLst>
                                          <p:attrName>style.visibility</p:attrName>
                                        </p:attrNameLst>
                                      </p:cBhvr>
                                      <p:to>
                                        <p:strVal val="visible"/>
                                      </p:to>
                                    </p:set>
                                    <p:animEffect transition="in" filter="fade">
                                      <p:cBhvr>
                                        <p:cTn id="31" dur="1000"/>
                                        <p:tgtEl>
                                          <p:spTgt spid="309"/>
                                        </p:tgtEl>
                                      </p:cBhvr>
                                    </p:animEffect>
                                  </p:childTnLst>
                                </p:cTn>
                              </p:par>
                              <p:par>
                                <p:cTn id="32" presetID="10" presetClass="entr" presetSubtype="0" fill="hold" nodeType="withEffect">
                                  <p:stCondLst>
                                    <p:cond delay="0"/>
                                  </p:stCondLst>
                                  <p:childTnLst>
                                    <p:set>
                                      <p:cBhvr>
                                        <p:cTn id="33" dur="1" fill="hold">
                                          <p:stCondLst>
                                            <p:cond delay="0"/>
                                          </p:stCondLst>
                                        </p:cTn>
                                        <p:tgtEl>
                                          <p:spTgt spid="310"/>
                                        </p:tgtEl>
                                        <p:attrNameLst>
                                          <p:attrName>style.visibility</p:attrName>
                                        </p:attrNameLst>
                                      </p:cBhvr>
                                      <p:to>
                                        <p:strVal val="visible"/>
                                      </p:to>
                                    </p:set>
                                    <p:animEffect transition="in" filter="fade">
                                      <p:cBhvr>
                                        <p:cTn id="34" dur="1000"/>
                                        <p:tgtEl>
                                          <p:spTgt spid="310"/>
                                        </p:tgtEl>
                                      </p:cBhvr>
                                    </p:animEffect>
                                  </p:childTnLst>
                                </p:cTn>
                              </p:par>
                              <p:par>
                                <p:cTn id="35" presetID="10" presetClass="entr" presetSubtype="0" fill="hold" nodeType="withEffect">
                                  <p:stCondLst>
                                    <p:cond delay="0"/>
                                  </p:stCondLst>
                                  <p:childTnLst>
                                    <p:set>
                                      <p:cBhvr>
                                        <p:cTn id="36" dur="1" fill="hold">
                                          <p:stCondLst>
                                            <p:cond delay="0"/>
                                          </p:stCondLst>
                                        </p:cTn>
                                        <p:tgtEl>
                                          <p:spTgt spid="311"/>
                                        </p:tgtEl>
                                        <p:attrNameLst>
                                          <p:attrName>style.visibility</p:attrName>
                                        </p:attrNameLst>
                                      </p:cBhvr>
                                      <p:to>
                                        <p:strVal val="visible"/>
                                      </p:to>
                                    </p:set>
                                    <p:animEffect transition="in" filter="fade">
                                      <p:cBhvr>
                                        <p:cTn id="37" dur="1000"/>
                                        <p:tgtEl>
                                          <p:spTgt spid="311"/>
                                        </p:tgtEl>
                                      </p:cBhvr>
                                    </p:animEffect>
                                  </p:childTnLst>
                                </p:cTn>
                              </p:par>
                              <p:par>
                                <p:cTn id="38" presetID="10" presetClass="entr" presetSubtype="0" fill="hold" nodeType="withEffect">
                                  <p:stCondLst>
                                    <p:cond delay="0"/>
                                  </p:stCondLst>
                                  <p:childTnLst>
                                    <p:set>
                                      <p:cBhvr>
                                        <p:cTn id="39" dur="1" fill="hold">
                                          <p:stCondLst>
                                            <p:cond delay="0"/>
                                          </p:stCondLst>
                                        </p:cTn>
                                        <p:tgtEl>
                                          <p:spTgt spid="312"/>
                                        </p:tgtEl>
                                        <p:attrNameLst>
                                          <p:attrName>style.visibility</p:attrName>
                                        </p:attrNameLst>
                                      </p:cBhvr>
                                      <p:to>
                                        <p:strVal val="visible"/>
                                      </p:to>
                                    </p:set>
                                    <p:animEffect transition="in" filter="fade">
                                      <p:cBhvr>
                                        <p:cTn id="40" dur="1000"/>
                                        <p:tgtEl>
                                          <p:spTgt spid="312"/>
                                        </p:tgtEl>
                                      </p:cBhvr>
                                    </p:animEffect>
                                  </p:childTnLst>
                                </p:cTn>
                              </p:par>
                              <p:par>
                                <p:cTn id="41" presetID="10" presetClass="entr" presetSubtype="0" fill="hold" nodeType="withEffect">
                                  <p:stCondLst>
                                    <p:cond delay="0"/>
                                  </p:stCondLst>
                                  <p:childTnLst>
                                    <p:set>
                                      <p:cBhvr>
                                        <p:cTn id="42" dur="1" fill="hold">
                                          <p:stCondLst>
                                            <p:cond delay="0"/>
                                          </p:stCondLst>
                                        </p:cTn>
                                        <p:tgtEl>
                                          <p:spTgt spid="314"/>
                                        </p:tgtEl>
                                        <p:attrNameLst>
                                          <p:attrName>style.visibility</p:attrName>
                                        </p:attrNameLst>
                                      </p:cBhvr>
                                      <p:to>
                                        <p:strVal val="visible"/>
                                      </p:to>
                                    </p:set>
                                    <p:animEffect transition="in" filter="fade">
                                      <p:cBhvr>
                                        <p:cTn id="43" dur="1000"/>
                                        <p:tgtEl>
                                          <p:spTgt spid="314"/>
                                        </p:tgtEl>
                                      </p:cBhvr>
                                    </p:animEffect>
                                  </p:childTnLst>
                                </p:cTn>
                              </p:par>
                              <p:par>
                                <p:cTn id="44" presetID="10" presetClass="entr" presetSubtype="0" fill="hold" nodeType="withEffect">
                                  <p:stCondLst>
                                    <p:cond delay="0"/>
                                  </p:stCondLst>
                                  <p:childTnLst>
                                    <p:set>
                                      <p:cBhvr>
                                        <p:cTn id="45" dur="1" fill="hold">
                                          <p:stCondLst>
                                            <p:cond delay="0"/>
                                          </p:stCondLst>
                                        </p:cTn>
                                        <p:tgtEl>
                                          <p:spTgt spid="316"/>
                                        </p:tgtEl>
                                        <p:attrNameLst>
                                          <p:attrName>style.visibility</p:attrName>
                                        </p:attrNameLst>
                                      </p:cBhvr>
                                      <p:to>
                                        <p:strVal val="visible"/>
                                      </p:to>
                                    </p:set>
                                    <p:animEffect transition="in" filter="fade">
                                      <p:cBhvr>
                                        <p:cTn id="46" dur="1000"/>
                                        <p:tgtEl>
                                          <p:spTgt spid="316"/>
                                        </p:tgtEl>
                                      </p:cBhvr>
                                    </p:animEffect>
                                  </p:childTnLst>
                                </p:cTn>
                              </p:par>
                              <p:par>
                                <p:cTn id="47" presetID="10" presetClass="entr" presetSubtype="0" fill="hold" nodeType="withEffect">
                                  <p:stCondLst>
                                    <p:cond delay="0"/>
                                  </p:stCondLst>
                                  <p:childTnLst>
                                    <p:set>
                                      <p:cBhvr>
                                        <p:cTn id="48" dur="1" fill="hold">
                                          <p:stCondLst>
                                            <p:cond delay="0"/>
                                          </p:stCondLst>
                                        </p:cTn>
                                        <p:tgtEl>
                                          <p:spTgt spid="318"/>
                                        </p:tgtEl>
                                        <p:attrNameLst>
                                          <p:attrName>style.visibility</p:attrName>
                                        </p:attrNameLst>
                                      </p:cBhvr>
                                      <p:to>
                                        <p:strVal val="visible"/>
                                      </p:to>
                                    </p:set>
                                    <p:animEffect transition="in" filter="fade">
                                      <p:cBhvr>
                                        <p:cTn id="49" dur="10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330"/>
        <p:cNvGrpSpPr/>
        <p:nvPr/>
      </p:nvGrpSpPr>
      <p:grpSpPr>
        <a:xfrm>
          <a:off x="0" y="0"/>
          <a:ext cx="0" cy="0"/>
          <a:chOff x="0" y="0"/>
          <a:chExt cx="0" cy="0"/>
        </a:xfrm>
      </p:grpSpPr>
      <p:pic>
        <p:nvPicPr>
          <p:cNvPr id="331" name="Google Shape;331;p27"/>
          <p:cNvPicPr preferRelativeResize="0"/>
          <p:nvPr/>
        </p:nvPicPr>
        <p:blipFill rotWithShape="1">
          <a:blip r:embed="rId3">
            <a:alphaModFix/>
          </a:blip>
          <a:srcRect/>
          <a:stretch/>
        </p:blipFill>
        <p:spPr>
          <a:xfrm>
            <a:off x="0" y="0"/>
            <a:ext cx="14630400" cy="8229600"/>
          </a:xfrm>
          <a:prstGeom prst="rect">
            <a:avLst/>
          </a:prstGeom>
          <a:noFill/>
          <a:ln>
            <a:noFill/>
          </a:ln>
        </p:spPr>
      </p:pic>
    </p:spTree>
    <p:extLst>
      <p:ext uri="{BB962C8B-B14F-4D97-AF65-F5344CB8AC3E}">
        <p14:creationId xmlns:p14="http://schemas.microsoft.com/office/powerpoint/2010/main" val="2538679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005840" y="438150"/>
            <a:ext cx="12618720" cy="1590676"/>
          </a:xfrm>
          <a:prstGeom prst="rect">
            <a:avLst/>
          </a:prstGeom>
          <a:noFill/>
          <a:ln>
            <a:noFill/>
          </a:ln>
        </p:spPr>
        <p:txBody>
          <a:bodyPr spcFirstLastPara="1" vert="horz" wrap="square" lIns="219450" tIns="175560" rIns="219450" bIns="175560" rtlCol="0" anchor="ctr" anchorCtr="0">
            <a:noAutofit/>
          </a:bodyPr>
          <a:lstStyle/>
          <a:p>
            <a:pPr>
              <a:buSzPts val="3959"/>
            </a:pPr>
            <a:r>
              <a:rPr lang="en-US" sz="4751">
                <a:latin typeface="+mn-lt"/>
              </a:rPr>
              <a:t>Challenges with Microservices</a:t>
            </a:r>
            <a:endParaRPr sz="4751">
              <a:latin typeface="+mn-lt"/>
            </a:endParaRPr>
          </a:p>
        </p:txBody>
      </p:sp>
      <p:sp>
        <p:nvSpPr>
          <p:cNvPr id="341" name="Google Shape;341;p28"/>
          <p:cNvSpPr txBox="1">
            <a:spLocks noGrp="1"/>
          </p:cNvSpPr>
          <p:nvPr>
            <p:ph type="body" idx="4294967295"/>
          </p:nvPr>
        </p:nvSpPr>
        <p:spPr>
          <a:xfrm>
            <a:off x="323851" y="2554606"/>
            <a:ext cx="14306550" cy="3128010"/>
          </a:xfrm>
          <a:prstGeom prst="rect">
            <a:avLst/>
          </a:prstGeom>
          <a:noFill/>
          <a:ln>
            <a:noFill/>
          </a:ln>
        </p:spPr>
        <p:txBody>
          <a:bodyPr spcFirstLastPara="1" vert="horz" wrap="square" lIns="109710" tIns="54840" rIns="109710" bIns="54840" rtlCol="0" anchor="ctr" anchorCtr="0">
            <a:noAutofit/>
          </a:bodyPr>
          <a:lstStyle/>
          <a:p>
            <a:pPr>
              <a:spcBef>
                <a:spcPts val="0"/>
              </a:spcBef>
              <a:buClr>
                <a:schemeClr val="lt1"/>
              </a:buClr>
              <a:buSzPts val="2800"/>
            </a:pPr>
            <a:r>
              <a:rPr lang="en-US" dirty="0">
                <a:latin typeface="+mn-lt"/>
                <a:ea typeface="Arial"/>
                <a:cs typeface="Arial"/>
                <a:sym typeface="Arial"/>
              </a:rPr>
              <a:t>Control Over Service to Service Communication</a:t>
            </a:r>
            <a:endParaRPr dirty="0">
              <a:latin typeface="+mn-lt"/>
            </a:endParaRPr>
          </a:p>
          <a:p>
            <a:pPr>
              <a:spcBef>
                <a:spcPts val="1200"/>
              </a:spcBef>
              <a:buClr>
                <a:schemeClr val="lt1"/>
              </a:buClr>
              <a:buSzPts val="2800"/>
            </a:pPr>
            <a:r>
              <a:rPr lang="en-US" dirty="0">
                <a:latin typeface="+mn-lt"/>
                <a:ea typeface="Arial"/>
                <a:cs typeface="Arial"/>
                <a:sym typeface="Arial"/>
              </a:rPr>
              <a:t>Visibility into Service to Service Communication </a:t>
            </a:r>
            <a:r>
              <a:rPr lang="en-US" dirty="0" err="1">
                <a:latin typeface="+mn-lt"/>
                <a:ea typeface="Arial"/>
                <a:cs typeface="Arial"/>
                <a:sym typeface="Arial"/>
              </a:rPr>
              <a:t>i.e</a:t>
            </a:r>
            <a:r>
              <a:rPr lang="en-US" dirty="0">
                <a:latin typeface="+mn-lt"/>
                <a:ea typeface="Arial"/>
                <a:cs typeface="Arial"/>
                <a:sym typeface="Arial"/>
              </a:rPr>
              <a:t> </a:t>
            </a:r>
            <a:r>
              <a:rPr lang="en-US" dirty="0">
                <a:solidFill>
                  <a:schemeClr val="accent5"/>
                </a:solidFill>
                <a:latin typeface="+mn-lt"/>
                <a:ea typeface="Arial"/>
                <a:cs typeface="Arial"/>
                <a:sym typeface="Arial"/>
              </a:rPr>
              <a:t>Observability</a:t>
            </a:r>
            <a:endParaRPr dirty="0">
              <a:latin typeface="+mn-lt"/>
              <a:ea typeface="Arial"/>
              <a:cs typeface="Arial"/>
              <a:sym typeface="Arial"/>
            </a:endParaRPr>
          </a:p>
          <a:p>
            <a:pPr>
              <a:spcBef>
                <a:spcPts val="1200"/>
              </a:spcBef>
              <a:buClr>
                <a:schemeClr val="lt1"/>
              </a:buClr>
              <a:buSzPts val="2800"/>
            </a:pPr>
            <a:r>
              <a:rPr lang="en-US" dirty="0">
                <a:latin typeface="+mn-lt"/>
                <a:ea typeface="Arial"/>
                <a:cs typeface="Arial"/>
                <a:sym typeface="Arial"/>
              </a:rPr>
              <a:t>Create a culture of innovation by </a:t>
            </a:r>
            <a:r>
              <a:rPr lang="en-US" dirty="0">
                <a:solidFill>
                  <a:schemeClr val="accent5"/>
                </a:solidFill>
                <a:latin typeface="+mn-lt"/>
                <a:ea typeface="Arial"/>
                <a:cs typeface="Arial"/>
                <a:sym typeface="Arial"/>
              </a:rPr>
              <a:t>organizing into small DevOps teams</a:t>
            </a:r>
            <a:endParaRPr dirty="0">
              <a:latin typeface="+mn-lt"/>
            </a:endParaRPr>
          </a:p>
          <a:p>
            <a:pPr>
              <a:spcBef>
                <a:spcPts val="1200"/>
              </a:spcBef>
              <a:buClr>
                <a:schemeClr val="lt1"/>
              </a:buClr>
              <a:buSzPts val="2800"/>
            </a:pPr>
            <a:r>
              <a:rPr lang="en-US" dirty="0">
                <a:latin typeface="+mn-lt"/>
                <a:ea typeface="Arial"/>
                <a:cs typeface="Arial"/>
                <a:sym typeface="Arial"/>
              </a:rPr>
              <a:t>Ensure trust by </a:t>
            </a:r>
            <a:r>
              <a:rPr lang="en-US" dirty="0">
                <a:solidFill>
                  <a:schemeClr val="accent5"/>
                </a:solidFill>
                <a:latin typeface="+mn-lt"/>
                <a:ea typeface="Arial"/>
                <a:cs typeface="Arial"/>
                <a:sym typeface="Arial"/>
              </a:rPr>
              <a:t>automating security and compliance</a:t>
            </a:r>
            <a:endParaRPr dirty="0">
              <a:latin typeface="+mn-lt"/>
            </a:endParaRPr>
          </a:p>
        </p:txBody>
      </p:sp>
      <p:cxnSp>
        <p:nvCxnSpPr>
          <p:cNvPr id="342" name="Google Shape;342;p28"/>
          <p:cNvCxnSpPr/>
          <p:nvPr/>
        </p:nvCxnSpPr>
        <p:spPr>
          <a:xfrm>
            <a:off x="0" y="2140606"/>
            <a:ext cx="14630400" cy="0"/>
          </a:xfrm>
          <a:prstGeom prst="straightConnector1">
            <a:avLst/>
          </a:prstGeom>
          <a:noFill/>
          <a:ln w="25400" cap="flat" cmpd="sng">
            <a:solidFill>
              <a:schemeClr val="accent1"/>
            </a:solidFill>
            <a:prstDash val="solid"/>
            <a:miter lim="800000"/>
            <a:headEnd type="none" w="sm" len="sm"/>
            <a:tailEnd type="none" w="sm" len="sm"/>
          </a:ln>
        </p:spPr>
      </p:cxnSp>
      <p:cxnSp>
        <p:nvCxnSpPr>
          <p:cNvPr id="343" name="Google Shape;343;p28"/>
          <p:cNvCxnSpPr/>
          <p:nvPr/>
        </p:nvCxnSpPr>
        <p:spPr>
          <a:xfrm>
            <a:off x="0" y="6094856"/>
            <a:ext cx="14630400" cy="0"/>
          </a:xfrm>
          <a:prstGeom prst="straightConnector1">
            <a:avLst/>
          </a:prstGeom>
          <a:noFill/>
          <a:ln w="2540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143659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351"/>
        <p:cNvGrpSpPr/>
        <p:nvPr/>
      </p:nvGrpSpPr>
      <p:grpSpPr>
        <a:xfrm>
          <a:off x="0" y="0"/>
          <a:ext cx="0" cy="0"/>
          <a:chOff x="0" y="0"/>
          <a:chExt cx="0" cy="0"/>
        </a:xfrm>
      </p:grpSpPr>
      <p:grpSp>
        <p:nvGrpSpPr>
          <p:cNvPr id="352" name="Google Shape;352;p29"/>
          <p:cNvGrpSpPr/>
          <p:nvPr/>
        </p:nvGrpSpPr>
        <p:grpSpPr>
          <a:xfrm>
            <a:off x="1354960" y="2948275"/>
            <a:ext cx="1482443" cy="1158968"/>
            <a:chOff x="998621" y="1896714"/>
            <a:chExt cx="610108" cy="476980"/>
          </a:xfrm>
        </p:grpSpPr>
        <p:sp>
          <p:nvSpPr>
            <p:cNvPr id="353" name="Google Shape;353;p29"/>
            <p:cNvSpPr/>
            <p:nvPr/>
          </p:nvSpPr>
          <p:spPr>
            <a:xfrm>
              <a:off x="998621" y="1896714"/>
              <a:ext cx="219852" cy="476980"/>
            </a:xfrm>
            <a:prstGeom prst="rect">
              <a:avLst/>
            </a:prstGeom>
            <a:noFill/>
            <a:ln w="25400" cap="rnd" cmpd="sng">
              <a:solidFill>
                <a:schemeClr val="accent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sp>
          <p:nvSpPr>
            <p:cNvPr id="354" name="Google Shape;354;p29"/>
            <p:cNvSpPr/>
            <p:nvPr/>
          </p:nvSpPr>
          <p:spPr>
            <a:xfrm>
              <a:off x="1388877" y="1896714"/>
              <a:ext cx="219852" cy="476980"/>
            </a:xfrm>
            <a:prstGeom prst="rect">
              <a:avLst/>
            </a:prstGeom>
            <a:noFill/>
            <a:ln w="25400" cap="rnd" cmpd="sng">
              <a:solidFill>
                <a:schemeClr val="accent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grpSp>
          <p:nvGrpSpPr>
            <p:cNvPr id="355" name="Google Shape;355;p29"/>
            <p:cNvGrpSpPr/>
            <p:nvPr/>
          </p:nvGrpSpPr>
          <p:grpSpPr>
            <a:xfrm>
              <a:off x="1055868" y="2057827"/>
              <a:ext cx="494324" cy="148040"/>
              <a:chOff x="5188749" y="4198099"/>
              <a:chExt cx="311939" cy="148040"/>
            </a:xfrm>
          </p:grpSpPr>
          <p:cxnSp>
            <p:nvCxnSpPr>
              <p:cNvPr id="356" name="Google Shape;356;p29"/>
              <p:cNvCxnSpPr/>
              <p:nvPr/>
            </p:nvCxnSpPr>
            <p:spPr>
              <a:xfrm>
                <a:off x="5188749" y="4198099"/>
                <a:ext cx="311939" cy="0"/>
              </a:xfrm>
              <a:prstGeom prst="straightConnector1">
                <a:avLst/>
              </a:prstGeom>
              <a:noFill/>
              <a:ln w="25400" cap="rnd" cmpd="sng">
                <a:solidFill>
                  <a:schemeClr val="lt1"/>
                </a:solidFill>
                <a:prstDash val="solid"/>
                <a:round/>
                <a:headEnd type="none" w="med" len="med"/>
                <a:tailEnd type="stealth" w="med" len="med"/>
              </a:ln>
            </p:spPr>
          </p:cxnSp>
          <p:cxnSp>
            <p:nvCxnSpPr>
              <p:cNvPr id="357" name="Google Shape;357;p29"/>
              <p:cNvCxnSpPr/>
              <p:nvPr/>
            </p:nvCxnSpPr>
            <p:spPr>
              <a:xfrm rot="10800000">
                <a:off x="5188749" y="4346139"/>
                <a:ext cx="311939" cy="0"/>
              </a:xfrm>
              <a:prstGeom prst="straightConnector1">
                <a:avLst/>
              </a:prstGeom>
              <a:noFill/>
              <a:ln w="25400" cap="rnd" cmpd="sng">
                <a:solidFill>
                  <a:schemeClr val="lt1"/>
                </a:solidFill>
                <a:prstDash val="solid"/>
                <a:round/>
                <a:headEnd type="none" w="med" len="med"/>
                <a:tailEnd type="stealth" w="med" len="med"/>
              </a:ln>
            </p:spPr>
          </p:cxnSp>
        </p:grpSp>
      </p:grpSp>
      <p:sp>
        <p:nvSpPr>
          <p:cNvPr id="358" name="Google Shape;358;p29"/>
          <p:cNvSpPr txBox="1">
            <a:spLocks noGrp="1"/>
          </p:cNvSpPr>
          <p:nvPr>
            <p:ph type="title"/>
          </p:nvPr>
        </p:nvSpPr>
        <p:spPr>
          <a:xfrm>
            <a:off x="1005840" y="438150"/>
            <a:ext cx="12618720" cy="1590676"/>
          </a:xfrm>
          <a:prstGeom prst="rect">
            <a:avLst/>
          </a:prstGeom>
          <a:noFill/>
          <a:ln>
            <a:noFill/>
          </a:ln>
        </p:spPr>
        <p:txBody>
          <a:bodyPr spcFirstLastPara="1" vert="horz" wrap="square" lIns="219450" tIns="175560" rIns="219450" bIns="175560" rtlCol="0" anchor="ctr" anchorCtr="0">
            <a:noAutofit/>
          </a:bodyPr>
          <a:lstStyle/>
          <a:p>
            <a:pPr>
              <a:buSzPts val="4400"/>
            </a:pPr>
            <a:r>
              <a:rPr lang="en-US">
                <a:latin typeface="+mn-lt"/>
              </a:rPr>
              <a:t>What is needed</a:t>
            </a:r>
            <a:endParaRPr>
              <a:latin typeface="+mn-lt"/>
            </a:endParaRPr>
          </a:p>
        </p:txBody>
      </p:sp>
      <p:sp>
        <p:nvSpPr>
          <p:cNvPr id="359" name="Google Shape;359;p29"/>
          <p:cNvSpPr/>
          <p:nvPr/>
        </p:nvSpPr>
        <p:spPr>
          <a:xfrm>
            <a:off x="257080" y="4461606"/>
            <a:ext cx="3657600" cy="849463"/>
          </a:xfrm>
          <a:prstGeom prst="rect">
            <a:avLst/>
          </a:prstGeom>
          <a:noFill/>
          <a:ln>
            <a:noFill/>
          </a:ln>
        </p:spPr>
        <p:txBody>
          <a:bodyPr spcFirstLastPara="1" wrap="square" lIns="109710" tIns="54840" rIns="109710" bIns="54840" anchor="t" anchorCtr="0">
            <a:noAutofit/>
          </a:bodyPr>
          <a:lstStyle/>
          <a:p>
            <a:pPr algn="ctr"/>
            <a:r>
              <a:rPr lang="en-US" sz="2400">
                <a:solidFill>
                  <a:schemeClr val="lt1"/>
                </a:solidFill>
                <a:ea typeface="Arial"/>
                <a:cs typeface="Arial"/>
                <a:sym typeface="Arial"/>
              </a:rPr>
              <a:t>Consistent communications</a:t>
            </a:r>
            <a:endParaRPr sz="2542"/>
          </a:p>
          <a:p>
            <a:pPr algn="ctr"/>
            <a:r>
              <a:rPr lang="en-US" sz="2400">
                <a:solidFill>
                  <a:schemeClr val="lt1"/>
                </a:solidFill>
                <a:ea typeface="Arial"/>
                <a:cs typeface="Arial"/>
                <a:sym typeface="Arial"/>
              </a:rPr>
              <a:t>management</a:t>
            </a:r>
            <a:endParaRPr sz="2542"/>
          </a:p>
        </p:txBody>
      </p:sp>
      <p:sp>
        <p:nvSpPr>
          <p:cNvPr id="360" name="Google Shape;360;p29"/>
          <p:cNvSpPr/>
          <p:nvPr/>
        </p:nvSpPr>
        <p:spPr>
          <a:xfrm>
            <a:off x="3743293" y="4461606"/>
            <a:ext cx="3657600" cy="480132"/>
          </a:xfrm>
          <a:prstGeom prst="rect">
            <a:avLst/>
          </a:prstGeom>
          <a:noFill/>
          <a:ln>
            <a:noFill/>
          </a:ln>
        </p:spPr>
        <p:txBody>
          <a:bodyPr spcFirstLastPara="1" wrap="square" lIns="109710" tIns="54840" rIns="109710" bIns="54840" anchor="t" anchorCtr="0">
            <a:noAutofit/>
          </a:bodyPr>
          <a:lstStyle/>
          <a:p>
            <a:pPr algn="ctr"/>
            <a:r>
              <a:rPr lang="en-US" sz="2400">
                <a:solidFill>
                  <a:schemeClr val="lt1"/>
                </a:solidFill>
                <a:ea typeface="Arial"/>
                <a:cs typeface="Arial"/>
                <a:sym typeface="Arial"/>
              </a:rPr>
              <a:t>Complete visibility</a:t>
            </a:r>
            <a:endParaRPr sz="2542"/>
          </a:p>
        </p:txBody>
      </p:sp>
      <p:sp>
        <p:nvSpPr>
          <p:cNvPr id="361" name="Google Shape;361;p29"/>
          <p:cNvSpPr/>
          <p:nvPr/>
        </p:nvSpPr>
        <p:spPr>
          <a:xfrm>
            <a:off x="7229506" y="4461606"/>
            <a:ext cx="3657600" cy="849463"/>
          </a:xfrm>
          <a:prstGeom prst="rect">
            <a:avLst/>
          </a:prstGeom>
          <a:noFill/>
          <a:ln>
            <a:noFill/>
          </a:ln>
        </p:spPr>
        <p:txBody>
          <a:bodyPr spcFirstLastPara="1" wrap="square" lIns="109710" tIns="54840" rIns="109710" bIns="54840" anchor="t" anchorCtr="0">
            <a:noAutofit/>
          </a:bodyPr>
          <a:lstStyle/>
          <a:p>
            <a:pPr algn="ctr"/>
            <a:r>
              <a:rPr lang="en-US" sz="2400">
                <a:solidFill>
                  <a:schemeClr val="lt1"/>
                </a:solidFill>
                <a:ea typeface="Arial"/>
                <a:cs typeface="Arial"/>
                <a:sym typeface="Arial"/>
              </a:rPr>
              <a:t>Failure isolation and protection</a:t>
            </a:r>
            <a:endParaRPr sz="2542"/>
          </a:p>
        </p:txBody>
      </p:sp>
      <p:sp>
        <p:nvSpPr>
          <p:cNvPr id="362" name="Google Shape;362;p29"/>
          <p:cNvSpPr/>
          <p:nvPr/>
        </p:nvSpPr>
        <p:spPr>
          <a:xfrm>
            <a:off x="10715720" y="4461605"/>
            <a:ext cx="3657600" cy="849463"/>
          </a:xfrm>
          <a:prstGeom prst="rect">
            <a:avLst/>
          </a:prstGeom>
          <a:noFill/>
          <a:ln>
            <a:noFill/>
          </a:ln>
        </p:spPr>
        <p:txBody>
          <a:bodyPr spcFirstLastPara="1" wrap="square" lIns="109710" tIns="54840" rIns="109710" bIns="54840" anchor="t" anchorCtr="0">
            <a:noAutofit/>
          </a:bodyPr>
          <a:lstStyle/>
          <a:p>
            <a:pPr algn="ctr"/>
            <a:r>
              <a:rPr lang="en-US" sz="2400">
                <a:solidFill>
                  <a:schemeClr val="lt1"/>
                </a:solidFill>
                <a:ea typeface="Arial"/>
                <a:cs typeface="Arial"/>
                <a:sym typeface="Arial"/>
              </a:rPr>
              <a:t>Fine-grained deployment controls</a:t>
            </a:r>
            <a:endParaRPr sz="2542"/>
          </a:p>
        </p:txBody>
      </p:sp>
      <p:grpSp>
        <p:nvGrpSpPr>
          <p:cNvPr id="363" name="Google Shape;363;p29"/>
          <p:cNvGrpSpPr/>
          <p:nvPr/>
        </p:nvGrpSpPr>
        <p:grpSpPr>
          <a:xfrm>
            <a:off x="4843869" y="2985125"/>
            <a:ext cx="1456450" cy="989402"/>
            <a:chOff x="3182853" y="1931607"/>
            <a:chExt cx="599410" cy="407194"/>
          </a:xfrm>
        </p:grpSpPr>
        <p:sp>
          <p:nvSpPr>
            <p:cNvPr id="364" name="Google Shape;364;p29"/>
            <p:cNvSpPr/>
            <p:nvPr/>
          </p:nvSpPr>
          <p:spPr>
            <a:xfrm>
              <a:off x="3767088" y="2151644"/>
              <a:ext cx="2529" cy="2529"/>
            </a:xfrm>
            <a:custGeom>
              <a:avLst/>
              <a:gdLst/>
              <a:ahLst/>
              <a:cxnLst/>
              <a:rect l="l" t="t" r="r" b="b"/>
              <a:pathLst>
                <a:path w="1" h="1" extrusionOk="0">
                  <a:moveTo>
                    <a:pt x="1" y="1"/>
                  </a:moveTo>
                  <a:cubicBezTo>
                    <a:pt x="1" y="1"/>
                    <a:pt x="1" y="1"/>
                    <a:pt x="1" y="1"/>
                  </a:cubicBezTo>
                  <a:cubicBezTo>
                    <a:pt x="0" y="0"/>
                    <a:pt x="0" y="0"/>
                    <a:pt x="0" y="0"/>
                  </a:cubicBezTo>
                  <a:cubicBezTo>
                    <a:pt x="0" y="1"/>
                    <a:pt x="0" y="1"/>
                    <a:pt x="1" y="1"/>
                  </a:cubicBezTo>
                  <a:close/>
                </a:path>
              </a:pathLst>
            </a:custGeom>
            <a:noFill/>
            <a:ln w="25400" cap="rnd" cmpd="sng">
              <a:solidFill>
                <a:schemeClr val="accent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sp>
          <p:nvSpPr>
            <p:cNvPr id="365" name="Google Shape;365;p29"/>
            <p:cNvSpPr/>
            <p:nvPr/>
          </p:nvSpPr>
          <p:spPr>
            <a:xfrm>
              <a:off x="3528083" y="1931607"/>
              <a:ext cx="239005" cy="278207"/>
            </a:xfrm>
            <a:custGeom>
              <a:avLst/>
              <a:gdLst/>
              <a:ahLst/>
              <a:cxnLst/>
              <a:rect l="l" t="t" r="r" b="b"/>
              <a:pathLst>
                <a:path w="90" h="104" extrusionOk="0">
                  <a:moveTo>
                    <a:pt x="48" y="56"/>
                  </a:moveTo>
                  <a:cubicBezTo>
                    <a:pt x="66" y="56"/>
                    <a:pt x="82" y="66"/>
                    <a:pt x="90" y="81"/>
                  </a:cubicBezTo>
                  <a:cubicBezTo>
                    <a:pt x="57" y="18"/>
                    <a:pt x="57" y="18"/>
                    <a:pt x="57" y="18"/>
                  </a:cubicBezTo>
                  <a:cubicBezTo>
                    <a:pt x="51" y="7"/>
                    <a:pt x="40" y="0"/>
                    <a:pt x="28" y="0"/>
                  </a:cubicBezTo>
                  <a:cubicBezTo>
                    <a:pt x="28" y="0"/>
                    <a:pt x="28" y="0"/>
                    <a:pt x="28" y="0"/>
                  </a:cubicBezTo>
                  <a:cubicBezTo>
                    <a:pt x="12" y="0"/>
                    <a:pt x="0" y="12"/>
                    <a:pt x="0" y="28"/>
                  </a:cubicBezTo>
                  <a:cubicBezTo>
                    <a:pt x="0" y="104"/>
                    <a:pt x="0" y="104"/>
                    <a:pt x="0" y="104"/>
                  </a:cubicBezTo>
                  <a:cubicBezTo>
                    <a:pt x="0" y="78"/>
                    <a:pt x="21" y="56"/>
                    <a:pt x="48" y="56"/>
                  </a:cubicBezTo>
                  <a:close/>
                </a:path>
              </a:pathLst>
            </a:custGeom>
            <a:noFill/>
            <a:ln w="25400" cap="rnd" cmpd="sng">
              <a:solidFill>
                <a:schemeClr val="accent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sp>
          <p:nvSpPr>
            <p:cNvPr id="366" name="Google Shape;366;p29"/>
            <p:cNvSpPr/>
            <p:nvPr/>
          </p:nvSpPr>
          <p:spPr>
            <a:xfrm>
              <a:off x="3195499" y="2151644"/>
              <a:ext cx="2529" cy="2529"/>
            </a:xfrm>
            <a:custGeom>
              <a:avLst/>
              <a:gdLst/>
              <a:ahLst/>
              <a:cxnLst/>
              <a:rect l="l" t="t" r="r" b="b"/>
              <a:pathLst>
                <a:path w="1" h="1" extrusionOk="0">
                  <a:moveTo>
                    <a:pt x="0" y="1"/>
                  </a:moveTo>
                  <a:cubicBezTo>
                    <a:pt x="0" y="1"/>
                    <a:pt x="0" y="1"/>
                    <a:pt x="0" y="1"/>
                  </a:cubicBezTo>
                  <a:cubicBezTo>
                    <a:pt x="1" y="0"/>
                    <a:pt x="1" y="0"/>
                    <a:pt x="1" y="0"/>
                  </a:cubicBezTo>
                  <a:cubicBezTo>
                    <a:pt x="1" y="1"/>
                    <a:pt x="1" y="1"/>
                    <a:pt x="0" y="1"/>
                  </a:cubicBezTo>
                  <a:close/>
                </a:path>
              </a:pathLst>
            </a:custGeom>
            <a:noFill/>
            <a:ln w="25400" cap="rnd" cmpd="sng">
              <a:solidFill>
                <a:schemeClr val="accent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sp>
          <p:nvSpPr>
            <p:cNvPr id="367" name="Google Shape;367;p29"/>
            <p:cNvSpPr/>
            <p:nvPr/>
          </p:nvSpPr>
          <p:spPr>
            <a:xfrm>
              <a:off x="3655805" y="2135204"/>
              <a:ext cx="73346" cy="74610"/>
            </a:xfrm>
            <a:custGeom>
              <a:avLst/>
              <a:gdLst/>
              <a:ahLst/>
              <a:cxnLst/>
              <a:rect l="l" t="t" r="r" b="b"/>
              <a:pathLst>
                <a:path w="28" h="28" extrusionOk="0">
                  <a:moveTo>
                    <a:pt x="0" y="0"/>
                  </a:moveTo>
                  <a:cubicBezTo>
                    <a:pt x="15" y="0"/>
                    <a:pt x="28" y="13"/>
                    <a:pt x="28" y="28"/>
                  </a:cubicBezTo>
                </a:path>
              </a:pathLst>
            </a:custGeom>
            <a:noFill/>
            <a:ln w="25400" cap="rnd" cmpd="sng">
              <a:solidFill>
                <a:schemeClr val="lt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sp>
          <p:nvSpPr>
            <p:cNvPr id="368" name="Google Shape;368;p29"/>
            <p:cNvSpPr/>
            <p:nvPr/>
          </p:nvSpPr>
          <p:spPr>
            <a:xfrm>
              <a:off x="3309311" y="2135204"/>
              <a:ext cx="74610" cy="74610"/>
            </a:xfrm>
            <a:custGeom>
              <a:avLst/>
              <a:gdLst/>
              <a:ahLst/>
              <a:cxnLst/>
              <a:rect l="l" t="t" r="r" b="b"/>
              <a:pathLst>
                <a:path w="28" h="28" extrusionOk="0">
                  <a:moveTo>
                    <a:pt x="28" y="28"/>
                  </a:moveTo>
                  <a:cubicBezTo>
                    <a:pt x="28" y="13"/>
                    <a:pt x="16" y="0"/>
                    <a:pt x="0" y="0"/>
                  </a:cubicBezTo>
                </a:path>
              </a:pathLst>
            </a:custGeom>
            <a:noFill/>
            <a:ln w="25400" cap="rnd" cmpd="sng">
              <a:solidFill>
                <a:schemeClr val="lt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sp>
          <p:nvSpPr>
            <p:cNvPr id="369" name="Google Shape;369;p29"/>
            <p:cNvSpPr/>
            <p:nvPr/>
          </p:nvSpPr>
          <p:spPr>
            <a:xfrm>
              <a:off x="3182853" y="2082092"/>
              <a:ext cx="254180" cy="256709"/>
            </a:xfrm>
            <a:prstGeom prst="ellipse">
              <a:avLst/>
            </a:prstGeom>
            <a:noFill/>
            <a:ln w="25400" cap="rnd" cmpd="sng">
              <a:solidFill>
                <a:schemeClr val="accent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sp>
          <p:nvSpPr>
            <p:cNvPr id="370" name="Google Shape;370;p29"/>
            <p:cNvSpPr/>
            <p:nvPr/>
          </p:nvSpPr>
          <p:spPr>
            <a:xfrm>
              <a:off x="3198028" y="1931607"/>
              <a:ext cx="239005" cy="278207"/>
            </a:xfrm>
            <a:custGeom>
              <a:avLst/>
              <a:gdLst/>
              <a:ahLst/>
              <a:cxnLst/>
              <a:rect l="l" t="t" r="r" b="b"/>
              <a:pathLst>
                <a:path w="90" h="104" extrusionOk="0">
                  <a:moveTo>
                    <a:pt x="42" y="56"/>
                  </a:moveTo>
                  <a:cubicBezTo>
                    <a:pt x="24" y="56"/>
                    <a:pt x="8" y="66"/>
                    <a:pt x="0" y="81"/>
                  </a:cubicBezTo>
                  <a:cubicBezTo>
                    <a:pt x="33" y="18"/>
                    <a:pt x="33" y="18"/>
                    <a:pt x="33" y="18"/>
                  </a:cubicBezTo>
                  <a:cubicBezTo>
                    <a:pt x="39" y="7"/>
                    <a:pt x="50" y="0"/>
                    <a:pt x="62" y="0"/>
                  </a:cubicBezTo>
                  <a:cubicBezTo>
                    <a:pt x="62" y="0"/>
                    <a:pt x="62" y="0"/>
                    <a:pt x="62" y="0"/>
                  </a:cubicBezTo>
                  <a:cubicBezTo>
                    <a:pt x="78" y="0"/>
                    <a:pt x="90" y="12"/>
                    <a:pt x="90" y="28"/>
                  </a:cubicBezTo>
                  <a:cubicBezTo>
                    <a:pt x="90" y="104"/>
                    <a:pt x="90" y="104"/>
                    <a:pt x="90" y="104"/>
                  </a:cubicBezTo>
                  <a:cubicBezTo>
                    <a:pt x="90" y="78"/>
                    <a:pt x="69" y="56"/>
                    <a:pt x="42" y="56"/>
                  </a:cubicBezTo>
                  <a:close/>
                </a:path>
              </a:pathLst>
            </a:custGeom>
            <a:noFill/>
            <a:ln w="25400" cap="rnd" cmpd="sng">
              <a:solidFill>
                <a:schemeClr val="accent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sp>
          <p:nvSpPr>
            <p:cNvPr id="371" name="Google Shape;371;p29"/>
            <p:cNvSpPr/>
            <p:nvPr/>
          </p:nvSpPr>
          <p:spPr>
            <a:xfrm>
              <a:off x="3437033" y="2006217"/>
              <a:ext cx="91050" cy="121399"/>
            </a:xfrm>
            <a:custGeom>
              <a:avLst/>
              <a:gdLst/>
              <a:ahLst/>
              <a:cxnLst/>
              <a:rect l="l" t="t" r="r" b="b"/>
              <a:pathLst>
                <a:path w="34" h="45" extrusionOk="0">
                  <a:moveTo>
                    <a:pt x="17" y="0"/>
                  </a:moveTo>
                  <a:cubicBezTo>
                    <a:pt x="17" y="0"/>
                    <a:pt x="17" y="0"/>
                    <a:pt x="17" y="0"/>
                  </a:cubicBezTo>
                  <a:cubicBezTo>
                    <a:pt x="8" y="0"/>
                    <a:pt x="0" y="7"/>
                    <a:pt x="0" y="16"/>
                  </a:cubicBezTo>
                  <a:cubicBezTo>
                    <a:pt x="0" y="45"/>
                    <a:pt x="0" y="45"/>
                    <a:pt x="0" y="45"/>
                  </a:cubicBezTo>
                  <a:cubicBezTo>
                    <a:pt x="34" y="45"/>
                    <a:pt x="34" y="45"/>
                    <a:pt x="34" y="45"/>
                  </a:cubicBezTo>
                  <a:cubicBezTo>
                    <a:pt x="34" y="16"/>
                    <a:pt x="34" y="16"/>
                    <a:pt x="34" y="16"/>
                  </a:cubicBezTo>
                  <a:cubicBezTo>
                    <a:pt x="34" y="7"/>
                    <a:pt x="26" y="0"/>
                    <a:pt x="17" y="0"/>
                  </a:cubicBezTo>
                  <a:close/>
                </a:path>
              </a:pathLst>
            </a:custGeom>
            <a:noFill/>
            <a:ln w="25400" cap="rnd" cmpd="sng">
              <a:solidFill>
                <a:schemeClr val="accent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sp>
          <p:nvSpPr>
            <p:cNvPr id="372" name="Google Shape;372;p29"/>
            <p:cNvSpPr/>
            <p:nvPr/>
          </p:nvSpPr>
          <p:spPr>
            <a:xfrm>
              <a:off x="3437033" y="2127617"/>
              <a:ext cx="91050" cy="72081"/>
            </a:xfrm>
            <a:prstGeom prst="rect">
              <a:avLst/>
            </a:prstGeom>
            <a:noFill/>
            <a:ln w="25400" cap="rnd" cmpd="sng">
              <a:solidFill>
                <a:schemeClr val="accent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sp>
          <p:nvSpPr>
            <p:cNvPr id="373" name="Google Shape;373;p29"/>
            <p:cNvSpPr/>
            <p:nvPr/>
          </p:nvSpPr>
          <p:spPr>
            <a:xfrm>
              <a:off x="3528083" y="2082092"/>
              <a:ext cx="254180" cy="256709"/>
            </a:xfrm>
            <a:prstGeom prst="ellipse">
              <a:avLst/>
            </a:prstGeom>
            <a:noFill/>
            <a:ln w="25400" cap="rnd" cmpd="sng">
              <a:solidFill>
                <a:schemeClr val="accent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grpSp>
      <p:grpSp>
        <p:nvGrpSpPr>
          <p:cNvPr id="374" name="Google Shape;374;p29"/>
          <p:cNvGrpSpPr/>
          <p:nvPr/>
        </p:nvGrpSpPr>
        <p:grpSpPr>
          <a:xfrm>
            <a:off x="8188906" y="2888070"/>
            <a:ext cx="1738802" cy="1134096"/>
            <a:chOff x="5303633" y="1805044"/>
            <a:chExt cx="1086751" cy="708810"/>
          </a:xfrm>
        </p:grpSpPr>
        <p:sp>
          <p:nvSpPr>
            <p:cNvPr id="375" name="Google Shape;375;p29"/>
            <p:cNvSpPr/>
            <p:nvPr/>
          </p:nvSpPr>
          <p:spPr>
            <a:xfrm>
              <a:off x="5541175" y="1877164"/>
              <a:ext cx="611282" cy="525128"/>
            </a:xfrm>
            <a:custGeom>
              <a:avLst/>
              <a:gdLst/>
              <a:ahLst/>
              <a:cxnLst/>
              <a:rect l="l" t="t" r="r" b="b"/>
              <a:pathLst>
                <a:path w="108" h="93" extrusionOk="0">
                  <a:moveTo>
                    <a:pt x="48" y="4"/>
                  </a:moveTo>
                  <a:cubicBezTo>
                    <a:pt x="3" y="83"/>
                    <a:pt x="3" y="83"/>
                    <a:pt x="3" y="83"/>
                  </a:cubicBezTo>
                  <a:cubicBezTo>
                    <a:pt x="0" y="87"/>
                    <a:pt x="4" y="93"/>
                    <a:pt x="9" y="93"/>
                  </a:cubicBezTo>
                  <a:cubicBezTo>
                    <a:pt x="99" y="93"/>
                    <a:pt x="99" y="93"/>
                    <a:pt x="99" y="93"/>
                  </a:cubicBezTo>
                  <a:cubicBezTo>
                    <a:pt x="104" y="93"/>
                    <a:pt x="108" y="87"/>
                    <a:pt x="105" y="83"/>
                  </a:cubicBezTo>
                  <a:cubicBezTo>
                    <a:pt x="60" y="4"/>
                    <a:pt x="60" y="4"/>
                    <a:pt x="60" y="4"/>
                  </a:cubicBezTo>
                  <a:cubicBezTo>
                    <a:pt x="57" y="0"/>
                    <a:pt x="51" y="0"/>
                    <a:pt x="48" y="4"/>
                  </a:cubicBezTo>
                  <a:close/>
                </a:path>
              </a:pathLst>
            </a:custGeom>
            <a:noFill/>
            <a:ln w="25400" cap="rnd" cmpd="sng">
              <a:solidFill>
                <a:schemeClr val="accent1"/>
              </a:solidFill>
              <a:prstDash val="solid"/>
              <a:round/>
              <a:headEnd type="none" w="sm" len="sm"/>
              <a:tailEnd type="none" w="sm" len="sm"/>
            </a:ln>
          </p:spPr>
          <p:txBody>
            <a:bodyPr spcFirstLastPara="1" wrap="square" lIns="146280" tIns="73140" rIns="146280" bIns="73140" anchor="t" anchorCtr="0">
              <a:noAutofit/>
            </a:bodyPr>
            <a:lstStyle/>
            <a:p>
              <a:endParaRPr sz="2560">
                <a:solidFill>
                  <a:schemeClr val="lt1"/>
                </a:solidFill>
                <a:ea typeface="Calibri"/>
                <a:cs typeface="Calibri"/>
                <a:sym typeface="Calibri"/>
              </a:endParaRPr>
            </a:p>
          </p:txBody>
        </p:sp>
        <p:sp>
          <p:nvSpPr>
            <p:cNvPr id="376" name="Google Shape;376;p29"/>
            <p:cNvSpPr/>
            <p:nvPr/>
          </p:nvSpPr>
          <p:spPr>
            <a:xfrm>
              <a:off x="5824252" y="2266907"/>
              <a:ext cx="45129" cy="45129"/>
            </a:xfrm>
            <a:prstGeom prst="rect">
              <a:avLst/>
            </a:prstGeom>
            <a:noFill/>
            <a:ln w="25400" cap="rnd" cmpd="sng">
              <a:solidFill>
                <a:schemeClr val="lt1"/>
              </a:solidFill>
              <a:prstDash val="solid"/>
              <a:round/>
              <a:headEnd type="none" w="sm" len="sm"/>
              <a:tailEnd type="none" w="sm" len="sm"/>
            </a:ln>
          </p:spPr>
          <p:txBody>
            <a:bodyPr spcFirstLastPara="1" wrap="square" lIns="146280" tIns="73140" rIns="146280" bIns="73140" anchor="t" anchorCtr="0">
              <a:noAutofit/>
            </a:bodyPr>
            <a:lstStyle/>
            <a:p>
              <a:endParaRPr sz="2560">
                <a:solidFill>
                  <a:schemeClr val="lt1"/>
                </a:solidFill>
                <a:ea typeface="Calibri"/>
                <a:cs typeface="Calibri"/>
                <a:sym typeface="Calibri"/>
              </a:endParaRPr>
            </a:p>
          </p:txBody>
        </p:sp>
        <p:sp>
          <p:nvSpPr>
            <p:cNvPr id="377" name="Google Shape;377;p29"/>
            <p:cNvSpPr/>
            <p:nvPr/>
          </p:nvSpPr>
          <p:spPr>
            <a:xfrm>
              <a:off x="5824252" y="2041266"/>
              <a:ext cx="45129" cy="135384"/>
            </a:xfrm>
            <a:prstGeom prst="rect">
              <a:avLst/>
            </a:prstGeom>
            <a:noFill/>
            <a:ln w="25400" cap="rnd" cmpd="sng">
              <a:solidFill>
                <a:schemeClr val="lt1"/>
              </a:solidFill>
              <a:prstDash val="solid"/>
              <a:round/>
              <a:headEnd type="none" w="sm" len="sm"/>
              <a:tailEnd type="none" w="sm" len="sm"/>
            </a:ln>
          </p:spPr>
          <p:txBody>
            <a:bodyPr spcFirstLastPara="1" wrap="square" lIns="146280" tIns="73140" rIns="146280" bIns="73140" anchor="t" anchorCtr="0">
              <a:noAutofit/>
            </a:bodyPr>
            <a:lstStyle/>
            <a:p>
              <a:endParaRPr sz="2560">
                <a:solidFill>
                  <a:schemeClr val="lt1"/>
                </a:solidFill>
                <a:ea typeface="Calibri"/>
                <a:cs typeface="Calibri"/>
                <a:sym typeface="Calibri"/>
              </a:endParaRPr>
            </a:p>
          </p:txBody>
        </p:sp>
        <p:sp>
          <p:nvSpPr>
            <p:cNvPr id="378" name="Google Shape;378;p29"/>
            <p:cNvSpPr/>
            <p:nvPr/>
          </p:nvSpPr>
          <p:spPr>
            <a:xfrm>
              <a:off x="6158084" y="2281554"/>
              <a:ext cx="181670" cy="131041"/>
            </a:xfrm>
            <a:custGeom>
              <a:avLst/>
              <a:gdLst/>
              <a:ahLst/>
              <a:cxnLst/>
              <a:rect l="l" t="t" r="r" b="b"/>
              <a:pathLst>
                <a:path w="29" h="21" extrusionOk="0">
                  <a:moveTo>
                    <a:pt x="0" y="0"/>
                  </a:moveTo>
                  <a:cubicBezTo>
                    <a:pt x="20" y="0"/>
                    <a:pt x="20" y="0"/>
                    <a:pt x="20" y="0"/>
                  </a:cubicBezTo>
                  <a:cubicBezTo>
                    <a:pt x="20" y="0"/>
                    <a:pt x="29" y="0"/>
                    <a:pt x="29" y="7"/>
                  </a:cubicBezTo>
                  <a:cubicBezTo>
                    <a:pt x="29" y="15"/>
                    <a:pt x="29" y="21"/>
                    <a:pt x="29" y="21"/>
                  </a:cubicBezTo>
                </a:path>
              </a:pathLst>
            </a:custGeom>
            <a:noFill/>
            <a:ln w="25400" cap="rnd" cmpd="sng">
              <a:solidFill>
                <a:schemeClr val="dk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sp>
          <p:nvSpPr>
            <p:cNvPr id="379" name="Google Shape;379;p29"/>
            <p:cNvSpPr/>
            <p:nvPr/>
          </p:nvSpPr>
          <p:spPr>
            <a:xfrm>
              <a:off x="6158084" y="1906303"/>
              <a:ext cx="181670" cy="131041"/>
            </a:xfrm>
            <a:custGeom>
              <a:avLst/>
              <a:gdLst/>
              <a:ahLst/>
              <a:cxnLst/>
              <a:rect l="l" t="t" r="r" b="b"/>
              <a:pathLst>
                <a:path w="29" h="21" extrusionOk="0">
                  <a:moveTo>
                    <a:pt x="0" y="21"/>
                  </a:moveTo>
                  <a:cubicBezTo>
                    <a:pt x="20" y="21"/>
                    <a:pt x="20" y="21"/>
                    <a:pt x="20" y="21"/>
                  </a:cubicBezTo>
                  <a:cubicBezTo>
                    <a:pt x="20" y="21"/>
                    <a:pt x="29" y="21"/>
                    <a:pt x="29" y="14"/>
                  </a:cubicBezTo>
                  <a:cubicBezTo>
                    <a:pt x="29" y="7"/>
                    <a:pt x="29" y="0"/>
                    <a:pt x="29" y="0"/>
                  </a:cubicBezTo>
                </a:path>
              </a:pathLst>
            </a:custGeom>
            <a:noFill/>
            <a:ln w="25400" cap="rnd" cmpd="sng">
              <a:solidFill>
                <a:schemeClr val="dk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sp>
          <p:nvSpPr>
            <p:cNvPr id="380" name="Google Shape;380;p29"/>
            <p:cNvSpPr/>
            <p:nvPr/>
          </p:nvSpPr>
          <p:spPr>
            <a:xfrm>
              <a:off x="6158084" y="2281554"/>
              <a:ext cx="181670" cy="131041"/>
            </a:xfrm>
            <a:custGeom>
              <a:avLst/>
              <a:gdLst/>
              <a:ahLst/>
              <a:cxnLst/>
              <a:rect l="l" t="t" r="r" b="b"/>
              <a:pathLst>
                <a:path w="29" h="21" extrusionOk="0">
                  <a:moveTo>
                    <a:pt x="0" y="0"/>
                  </a:moveTo>
                  <a:cubicBezTo>
                    <a:pt x="20" y="0"/>
                    <a:pt x="20" y="0"/>
                    <a:pt x="20" y="0"/>
                  </a:cubicBezTo>
                  <a:cubicBezTo>
                    <a:pt x="20" y="0"/>
                    <a:pt x="29" y="0"/>
                    <a:pt x="29" y="7"/>
                  </a:cubicBezTo>
                  <a:cubicBezTo>
                    <a:pt x="29" y="15"/>
                    <a:pt x="29" y="21"/>
                    <a:pt x="29" y="21"/>
                  </a:cubicBezTo>
                </a:path>
              </a:pathLst>
            </a:custGeom>
            <a:noFill/>
            <a:ln w="25400" cap="rnd" cmpd="sng">
              <a:solidFill>
                <a:schemeClr val="accent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sp>
          <p:nvSpPr>
            <p:cNvPr id="381" name="Google Shape;381;p29"/>
            <p:cNvSpPr/>
            <p:nvPr/>
          </p:nvSpPr>
          <p:spPr>
            <a:xfrm>
              <a:off x="6009493" y="1906303"/>
              <a:ext cx="330262" cy="131041"/>
            </a:xfrm>
            <a:custGeom>
              <a:avLst/>
              <a:gdLst/>
              <a:ahLst/>
              <a:cxnLst/>
              <a:rect l="l" t="t" r="r" b="b"/>
              <a:pathLst>
                <a:path w="29" h="21" extrusionOk="0">
                  <a:moveTo>
                    <a:pt x="0" y="21"/>
                  </a:moveTo>
                  <a:cubicBezTo>
                    <a:pt x="20" y="21"/>
                    <a:pt x="20" y="21"/>
                    <a:pt x="20" y="21"/>
                  </a:cubicBezTo>
                  <a:cubicBezTo>
                    <a:pt x="20" y="21"/>
                    <a:pt x="29" y="21"/>
                    <a:pt x="29" y="14"/>
                  </a:cubicBezTo>
                  <a:cubicBezTo>
                    <a:pt x="29" y="7"/>
                    <a:pt x="29" y="0"/>
                    <a:pt x="29" y="0"/>
                  </a:cubicBezTo>
                </a:path>
              </a:pathLst>
            </a:custGeom>
            <a:noFill/>
            <a:ln w="25400" cap="rnd" cmpd="sng">
              <a:solidFill>
                <a:schemeClr val="accent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cxnSp>
          <p:nvCxnSpPr>
            <p:cNvPr id="382" name="Google Shape;382;p29"/>
            <p:cNvCxnSpPr/>
            <p:nvPr/>
          </p:nvCxnSpPr>
          <p:spPr>
            <a:xfrm>
              <a:off x="6091460" y="2159449"/>
              <a:ext cx="193377" cy="0"/>
            </a:xfrm>
            <a:prstGeom prst="straightConnector1">
              <a:avLst/>
            </a:prstGeom>
            <a:noFill/>
            <a:ln w="25400" cap="rnd" cmpd="sng">
              <a:solidFill>
                <a:schemeClr val="accent1"/>
              </a:solidFill>
              <a:prstDash val="solid"/>
              <a:round/>
              <a:headEnd type="none" w="med" len="med"/>
              <a:tailEnd type="none" w="med" len="med"/>
            </a:ln>
          </p:spPr>
        </p:cxnSp>
        <p:sp>
          <p:nvSpPr>
            <p:cNvPr id="383" name="Google Shape;383;p29"/>
            <p:cNvSpPr/>
            <p:nvPr/>
          </p:nvSpPr>
          <p:spPr>
            <a:xfrm>
              <a:off x="5354263" y="2281554"/>
              <a:ext cx="190604" cy="131041"/>
            </a:xfrm>
            <a:custGeom>
              <a:avLst/>
              <a:gdLst/>
              <a:ahLst/>
              <a:cxnLst/>
              <a:rect l="l" t="t" r="r" b="b"/>
              <a:pathLst>
                <a:path w="30" h="21" extrusionOk="0">
                  <a:moveTo>
                    <a:pt x="30" y="0"/>
                  </a:moveTo>
                  <a:cubicBezTo>
                    <a:pt x="9" y="0"/>
                    <a:pt x="9" y="0"/>
                    <a:pt x="9" y="0"/>
                  </a:cubicBezTo>
                  <a:cubicBezTo>
                    <a:pt x="9" y="0"/>
                    <a:pt x="1" y="0"/>
                    <a:pt x="1" y="7"/>
                  </a:cubicBezTo>
                  <a:cubicBezTo>
                    <a:pt x="0" y="15"/>
                    <a:pt x="1" y="21"/>
                    <a:pt x="1" y="21"/>
                  </a:cubicBezTo>
                </a:path>
              </a:pathLst>
            </a:custGeom>
            <a:noFill/>
            <a:ln w="25400" cap="rnd" cmpd="sng">
              <a:solidFill>
                <a:schemeClr val="accent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sp>
          <p:nvSpPr>
            <p:cNvPr id="384" name="Google Shape;384;p29"/>
            <p:cNvSpPr/>
            <p:nvPr/>
          </p:nvSpPr>
          <p:spPr>
            <a:xfrm>
              <a:off x="5354263" y="1906303"/>
              <a:ext cx="327358" cy="131041"/>
            </a:xfrm>
            <a:custGeom>
              <a:avLst/>
              <a:gdLst/>
              <a:ahLst/>
              <a:cxnLst/>
              <a:rect l="l" t="t" r="r" b="b"/>
              <a:pathLst>
                <a:path w="30" h="21" extrusionOk="0">
                  <a:moveTo>
                    <a:pt x="30" y="21"/>
                  </a:moveTo>
                  <a:cubicBezTo>
                    <a:pt x="9" y="21"/>
                    <a:pt x="9" y="21"/>
                    <a:pt x="9" y="21"/>
                  </a:cubicBezTo>
                  <a:cubicBezTo>
                    <a:pt x="9" y="21"/>
                    <a:pt x="1" y="21"/>
                    <a:pt x="1" y="14"/>
                  </a:cubicBezTo>
                  <a:cubicBezTo>
                    <a:pt x="0" y="7"/>
                    <a:pt x="1" y="0"/>
                    <a:pt x="1" y="0"/>
                  </a:cubicBezTo>
                </a:path>
              </a:pathLst>
            </a:custGeom>
            <a:noFill/>
            <a:ln w="25400" cap="rnd" cmpd="sng">
              <a:solidFill>
                <a:schemeClr val="accent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cxnSp>
          <p:nvCxnSpPr>
            <p:cNvPr id="385" name="Google Shape;385;p29"/>
            <p:cNvCxnSpPr/>
            <p:nvPr/>
          </p:nvCxnSpPr>
          <p:spPr>
            <a:xfrm rot="10800000">
              <a:off x="5408500" y="2159449"/>
              <a:ext cx="210438" cy="0"/>
            </a:xfrm>
            <a:prstGeom prst="straightConnector1">
              <a:avLst/>
            </a:prstGeom>
            <a:noFill/>
            <a:ln w="25400" cap="rnd" cmpd="sng">
              <a:solidFill>
                <a:schemeClr val="accent1"/>
              </a:solidFill>
              <a:prstDash val="solid"/>
              <a:round/>
              <a:headEnd type="none" w="med" len="med"/>
              <a:tailEnd type="none" w="med" len="med"/>
            </a:ln>
          </p:spPr>
        </p:cxnSp>
        <p:sp>
          <p:nvSpPr>
            <p:cNvPr id="386" name="Google Shape;386;p29"/>
            <p:cNvSpPr/>
            <p:nvPr/>
          </p:nvSpPr>
          <p:spPr>
            <a:xfrm>
              <a:off x="6289125" y="1805044"/>
              <a:ext cx="101259" cy="101259"/>
            </a:xfrm>
            <a:prstGeom prst="ellipse">
              <a:avLst/>
            </a:prstGeom>
            <a:noFill/>
            <a:ln w="25400" cap="rnd" cmpd="sng">
              <a:solidFill>
                <a:schemeClr val="lt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sp>
          <p:nvSpPr>
            <p:cNvPr id="387" name="Google Shape;387;p29"/>
            <p:cNvSpPr/>
            <p:nvPr/>
          </p:nvSpPr>
          <p:spPr>
            <a:xfrm>
              <a:off x="6289125" y="2108819"/>
              <a:ext cx="101259" cy="101259"/>
            </a:xfrm>
            <a:prstGeom prst="ellipse">
              <a:avLst/>
            </a:prstGeom>
            <a:noFill/>
            <a:ln w="25400" cap="rnd" cmpd="sng">
              <a:solidFill>
                <a:schemeClr val="lt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sp>
          <p:nvSpPr>
            <p:cNvPr id="388" name="Google Shape;388;p29"/>
            <p:cNvSpPr/>
            <p:nvPr/>
          </p:nvSpPr>
          <p:spPr>
            <a:xfrm>
              <a:off x="6289125" y="2412595"/>
              <a:ext cx="101259" cy="101259"/>
            </a:xfrm>
            <a:prstGeom prst="ellipse">
              <a:avLst/>
            </a:prstGeom>
            <a:noFill/>
            <a:ln w="25400" cap="rnd" cmpd="sng">
              <a:solidFill>
                <a:schemeClr val="lt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sp>
          <p:nvSpPr>
            <p:cNvPr id="389" name="Google Shape;389;p29"/>
            <p:cNvSpPr/>
            <p:nvPr/>
          </p:nvSpPr>
          <p:spPr>
            <a:xfrm>
              <a:off x="5303633" y="1805044"/>
              <a:ext cx="101259" cy="101259"/>
            </a:xfrm>
            <a:prstGeom prst="ellipse">
              <a:avLst/>
            </a:prstGeom>
            <a:noFill/>
            <a:ln w="25400" cap="rnd" cmpd="sng">
              <a:solidFill>
                <a:schemeClr val="lt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sp>
          <p:nvSpPr>
            <p:cNvPr id="390" name="Google Shape;390;p29"/>
            <p:cNvSpPr/>
            <p:nvPr/>
          </p:nvSpPr>
          <p:spPr>
            <a:xfrm>
              <a:off x="5303633" y="2108819"/>
              <a:ext cx="101259" cy="101259"/>
            </a:xfrm>
            <a:prstGeom prst="ellipse">
              <a:avLst/>
            </a:prstGeom>
            <a:noFill/>
            <a:ln w="25400" cap="rnd" cmpd="sng">
              <a:solidFill>
                <a:schemeClr val="lt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sp>
          <p:nvSpPr>
            <p:cNvPr id="391" name="Google Shape;391;p29"/>
            <p:cNvSpPr/>
            <p:nvPr/>
          </p:nvSpPr>
          <p:spPr>
            <a:xfrm>
              <a:off x="5303633" y="2412595"/>
              <a:ext cx="101259" cy="101259"/>
            </a:xfrm>
            <a:prstGeom prst="ellipse">
              <a:avLst/>
            </a:prstGeom>
            <a:noFill/>
            <a:ln w="25400" cap="rnd" cmpd="sng">
              <a:solidFill>
                <a:schemeClr val="lt1"/>
              </a:solidFill>
              <a:prstDash val="solid"/>
              <a:round/>
              <a:headEnd type="none" w="sm" len="sm"/>
              <a:tailEnd type="none" w="sm" len="sm"/>
            </a:ln>
          </p:spPr>
          <p:txBody>
            <a:bodyPr spcFirstLastPara="1" wrap="square" lIns="146280" tIns="73140" rIns="146280" bIns="73140" anchor="t" anchorCtr="0">
              <a:noAutofit/>
            </a:bodyPr>
            <a:lstStyle/>
            <a:p>
              <a:endParaRPr sz="3389">
                <a:solidFill>
                  <a:schemeClr val="lt1"/>
                </a:solidFill>
                <a:ea typeface="Calibri"/>
                <a:cs typeface="Calibri"/>
                <a:sym typeface="Calibri"/>
              </a:endParaRPr>
            </a:p>
          </p:txBody>
        </p:sp>
      </p:grpSp>
      <p:grpSp>
        <p:nvGrpSpPr>
          <p:cNvPr id="392" name="Google Shape;392;p29"/>
          <p:cNvGrpSpPr/>
          <p:nvPr/>
        </p:nvGrpSpPr>
        <p:grpSpPr>
          <a:xfrm>
            <a:off x="11864408" y="2674492"/>
            <a:ext cx="1360230" cy="1452515"/>
            <a:chOff x="7528322" y="1836309"/>
            <a:chExt cx="559810" cy="597791"/>
          </a:xfrm>
        </p:grpSpPr>
        <p:cxnSp>
          <p:nvCxnSpPr>
            <p:cNvPr id="393" name="Google Shape;393;p29"/>
            <p:cNvCxnSpPr/>
            <p:nvPr/>
          </p:nvCxnSpPr>
          <p:spPr>
            <a:xfrm rot="10800000" flipH="1">
              <a:off x="7774478" y="1903027"/>
              <a:ext cx="80570" cy="80570"/>
            </a:xfrm>
            <a:prstGeom prst="straightConnector1">
              <a:avLst/>
            </a:prstGeom>
            <a:noFill/>
            <a:ln w="25400" cap="rnd" cmpd="sng">
              <a:solidFill>
                <a:schemeClr val="accent1"/>
              </a:solidFill>
              <a:prstDash val="solid"/>
              <a:round/>
              <a:headEnd type="none" w="sm" len="sm"/>
              <a:tailEnd type="none" w="med" len="med"/>
            </a:ln>
          </p:spPr>
        </p:cxnSp>
        <p:cxnSp>
          <p:nvCxnSpPr>
            <p:cNvPr id="394" name="Google Shape;394;p29"/>
            <p:cNvCxnSpPr/>
            <p:nvPr/>
          </p:nvCxnSpPr>
          <p:spPr>
            <a:xfrm>
              <a:off x="7814657" y="2046439"/>
              <a:ext cx="97472" cy="0"/>
            </a:xfrm>
            <a:prstGeom prst="straightConnector1">
              <a:avLst/>
            </a:prstGeom>
            <a:noFill/>
            <a:ln w="25400" cap="rnd" cmpd="sng">
              <a:solidFill>
                <a:schemeClr val="accent1"/>
              </a:solidFill>
              <a:prstDash val="solid"/>
              <a:round/>
              <a:headEnd type="none" w="sm" len="sm"/>
              <a:tailEnd type="none" w="med" len="med"/>
            </a:ln>
          </p:spPr>
        </p:cxnSp>
        <p:cxnSp>
          <p:nvCxnSpPr>
            <p:cNvPr id="395" name="Google Shape;395;p29"/>
            <p:cNvCxnSpPr/>
            <p:nvPr/>
          </p:nvCxnSpPr>
          <p:spPr>
            <a:xfrm rot="10800000" flipH="1">
              <a:off x="7633034" y="2086632"/>
              <a:ext cx="66225" cy="66224"/>
            </a:xfrm>
            <a:prstGeom prst="straightConnector1">
              <a:avLst/>
            </a:prstGeom>
            <a:noFill/>
            <a:ln w="25400" cap="rnd" cmpd="sng">
              <a:solidFill>
                <a:schemeClr val="accent1"/>
              </a:solidFill>
              <a:prstDash val="solid"/>
              <a:round/>
              <a:headEnd type="none" w="sm" len="sm"/>
              <a:tailEnd type="none" w="med" len="med"/>
            </a:ln>
          </p:spPr>
        </p:cxnSp>
        <p:cxnSp>
          <p:nvCxnSpPr>
            <p:cNvPr id="396" name="Google Shape;396;p29"/>
            <p:cNvCxnSpPr/>
            <p:nvPr/>
          </p:nvCxnSpPr>
          <p:spPr>
            <a:xfrm>
              <a:off x="7653639" y="2222911"/>
              <a:ext cx="123864" cy="23465"/>
            </a:xfrm>
            <a:prstGeom prst="straightConnector1">
              <a:avLst/>
            </a:prstGeom>
            <a:noFill/>
            <a:ln w="25400" cap="rnd" cmpd="sng">
              <a:solidFill>
                <a:schemeClr val="accent1"/>
              </a:solidFill>
              <a:prstDash val="solid"/>
              <a:round/>
              <a:headEnd type="none" w="sm" len="sm"/>
              <a:tailEnd type="none" w="med" len="med"/>
            </a:ln>
          </p:spPr>
        </p:cxnSp>
        <p:cxnSp>
          <p:nvCxnSpPr>
            <p:cNvPr id="397" name="Google Shape;397;p29"/>
            <p:cNvCxnSpPr/>
            <p:nvPr/>
          </p:nvCxnSpPr>
          <p:spPr>
            <a:xfrm>
              <a:off x="7909437" y="2248362"/>
              <a:ext cx="97472" cy="0"/>
            </a:xfrm>
            <a:prstGeom prst="straightConnector1">
              <a:avLst/>
            </a:prstGeom>
            <a:noFill/>
            <a:ln w="25400" cap="rnd" cmpd="sng">
              <a:solidFill>
                <a:schemeClr val="accent1"/>
              </a:solidFill>
              <a:prstDash val="solid"/>
              <a:round/>
              <a:headEnd type="none" w="sm" len="sm"/>
              <a:tailEnd type="none" w="med" len="med"/>
            </a:ln>
          </p:spPr>
        </p:cxnSp>
        <p:cxnSp>
          <p:nvCxnSpPr>
            <p:cNvPr id="398" name="Google Shape;398;p29"/>
            <p:cNvCxnSpPr/>
            <p:nvPr/>
          </p:nvCxnSpPr>
          <p:spPr>
            <a:xfrm>
              <a:off x="7885742" y="2299873"/>
              <a:ext cx="64932" cy="64932"/>
            </a:xfrm>
            <a:prstGeom prst="straightConnector1">
              <a:avLst/>
            </a:prstGeom>
            <a:noFill/>
            <a:ln w="25400" cap="rnd" cmpd="sng">
              <a:solidFill>
                <a:schemeClr val="accent1"/>
              </a:solidFill>
              <a:prstDash val="solid"/>
              <a:round/>
              <a:headEnd type="none" w="sm" len="sm"/>
              <a:tailEnd type="none" w="med" len="med"/>
            </a:ln>
          </p:spPr>
        </p:cxnSp>
        <p:sp>
          <p:nvSpPr>
            <p:cNvPr id="399" name="Google Shape;399;p29"/>
            <p:cNvSpPr/>
            <p:nvPr/>
          </p:nvSpPr>
          <p:spPr>
            <a:xfrm>
              <a:off x="7528322" y="2136995"/>
              <a:ext cx="128286" cy="128286"/>
            </a:xfrm>
            <a:prstGeom prst="ellipse">
              <a:avLst/>
            </a:prstGeom>
            <a:noFill/>
            <a:ln w="25400" cap="rnd" cmpd="sng">
              <a:solidFill>
                <a:schemeClr val="accent1"/>
              </a:solidFill>
              <a:prstDash val="solid"/>
              <a:round/>
              <a:headEnd type="none" w="sm" len="sm"/>
              <a:tailEnd type="none" w="sm" len="sm"/>
            </a:ln>
          </p:spPr>
          <p:txBody>
            <a:bodyPr spcFirstLastPara="1" wrap="square" lIns="108270" tIns="108270" rIns="108270" bIns="108270" anchor="ctr" anchorCtr="0">
              <a:noAutofit/>
            </a:bodyPr>
            <a:lstStyle/>
            <a:p>
              <a:endParaRPr sz="5760">
                <a:solidFill>
                  <a:schemeClr val="lt1"/>
                </a:solidFill>
                <a:ea typeface="Calibri"/>
                <a:cs typeface="Calibri"/>
                <a:sym typeface="Calibri"/>
              </a:endParaRPr>
            </a:p>
          </p:txBody>
        </p:sp>
        <p:sp>
          <p:nvSpPr>
            <p:cNvPr id="400" name="Google Shape;400;p29"/>
            <p:cNvSpPr/>
            <p:nvPr/>
          </p:nvSpPr>
          <p:spPr>
            <a:xfrm>
              <a:off x="7780725" y="2187476"/>
              <a:ext cx="128286" cy="128286"/>
            </a:xfrm>
            <a:prstGeom prst="ellipse">
              <a:avLst/>
            </a:prstGeom>
            <a:noFill/>
            <a:ln w="25400" cap="rnd" cmpd="sng">
              <a:solidFill>
                <a:schemeClr val="lt1"/>
              </a:solidFill>
              <a:prstDash val="solid"/>
              <a:round/>
              <a:headEnd type="none" w="sm" len="sm"/>
              <a:tailEnd type="none" w="sm" len="sm"/>
            </a:ln>
          </p:spPr>
          <p:txBody>
            <a:bodyPr spcFirstLastPara="1" wrap="square" lIns="108270" tIns="108270" rIns="108270" bIns="108270" anchor="ctr" anchorCtr="0">
              <a:noAutofit/>
            </a:bodyPr>
            <a:lstStyle/>
            <a:p>
              <a:endParaRPr sz="5760">
                <a:solidFill>
                  <a:schemeClr val="lt1"/>
                </a:solidFill>
                <a:ea typeface="Calibri"/>
                <a:cs typeface="Calibri"/>
                <a:sym typeface="Calibri"/>
              </a:endParaRPr>
            </a:p>
          </p:txBody>
        </p:sp>
        <p:sp>
          <p:nvSpPr>
            <p:cNvPr id="401" name="Google Shape;401;p29"/>
            <p:cNvSpPr/>
            <p:nvPr/>
          </p:nvSpPr>
          <p:spPr>
            <a:xfrm>
              <a:off x="7684915" y="1981433"/>
              <a:ext cx="128286" cy="128286"/>
            </a:xfrm>
            <a:prstGeom prst="ellipse">
              <a:avLst/>
            </a:prstGeom>
            <a:noFill/>
            <a:ln w="25400" cap="rnd" cmpd="sng">
              <a:solidFill>
                <a:schemeClr val="lt1"/>
              </a:solidFill>
              <a:prstDash val="solid"/>
              <a:round/>
              <a:headEnd type="none" w="sm" len="sm"/>
              <a:tailEnd type="none" w="sm" len="sm"/>
            </a:ln>
          </p:spPr>
          <p:txBody>
            <a:bodyPr spcFirstLastPara="1" wrap="square" lIns="108270" tIns="108270" rIns="108270" bIns="108270" anchor="ctr" anchorCtr="0">
              <a:noAutofit/>
            </a:bodyPr>
            <a:lstStyle/>
            <a:p>
              <a:endParaRPr sz="5760">
                <a:solidFill>
                  <a:schemeClr val="lt1"/>
                </a:solidFill>
                <a:ea typeface="Calibri"/>
                <a:cs typeface="Calibri"/>
                <a:sym typeface="Calibri"/>
              </a:endParaRPr>
            </a:p>
          </p:txBody>
        </p:sp>
        <p:sp>
          <p:nvSpPr>
            <p:cNvPr id="402" name="Google Shape;402;p29"/>
            <p:cNvSpPr/>
            <p:nvPr/>
          </p:nvSpPr>
          <p:spPr>
            <a:xfrm>
              <a:off x="7847826" y="1836309"/>
              <a:ext cx="82683" cy="82683"/>
            </a:xfrm>
            <a:prstGeom prst="ellipse">
              <a:avLst/>
            </a:prstGeom>
            <a:noFill/>
            <a:ln w="25400" cap="rnd" cmpd="sng">
              <a:solidFill>
                <a:schemeClr val="lt1"/>
              </a:solidFill>
              <a:prstDash val="solid"/>
              <a:round/>
              <a:headEnd type="none" w="sm" len="sm"/>
              <a:tailEnd type="none" w="sm" len="sm"/>
            </a:ln>
          </p:spPr>
          <p:txBody>
            <a:bodyPr spcFirstLastPara="1" wrap="square" lIns="108270" tIns="108270" rIns="108270" bIns="108270" anchor="ctr" anchorCtr="0">
              <a:noAutofit/>
            </a:bodyPr>
            <a:lstStyle/>
            <a:p>
              <a:endParaRPr sz="5760">
                <a:solidFill>
                  <a:schemeClr val="lt1"/>
                </a:solidFill>
                <a:ea typeface="Calibri"/>
                <a:cs typeface="Calibri"/>
                <a:sym typeface="Calibri"/>
              </a:endParaRPr>
            </a:p>
          </p:txBody>
        </p:sp>
        <p:sp>
          <p:nvSpPr>
            <p:cNvPr id="403" name="Google Shape;403;p29"/>
            <p:cNvSpPr/>
            <p:nvPr/>
          </p:nvSpPr>
          <p:spPr>
            <a:xfrm>
              <a:off x="7914790" y="2000113"/>
              <a:ext cx="82683" cy="82683"/>
            </a:xfrm>
            <a:prstGeom prst="ellipse">
              <a:avLst/>
            </a:prstGeom>
            <a:noFill/>
            <a:ln w="25400" cap="rnd" cmpd="sng">
              <a:solidFill>
                <a:schemeClr val="lt1"/>
              </a:solidFill>
              <a:prstDash val="solid"/>
              <a:round/>
              <a:headEnd type="none" w="sm" len="sm"/>
              <a:tailEnd type="none" w="sm" len="sm"/>
            </a:ln>
          </p:spPr>
          <p:txBody>
            <a:bodyPr spcFirstLastPara="1" wrap="square" lIns="108270" tIns="108270" rIns="108270" bIns="108270" anchor="ctr" anchorCtr="0">
              <a:noAutofit/>
            </a:bodyPr>
            <a:lstStyle/>
            <a:p>
              <a:endParaRPr sz="5760">
                <a:solidFill>
                  <a:schemeClr val="lt1"/>
                </a:solidFill>
                <a:ea typeface="Calibri"/>
                <a:cs typeface="Calibri"/>
                <a:sym typeface="Calibri"/>
              </a:endParaRPr>
            </a:p>
          </p:txBody>
        </p:sp>
        <p:sp>
          <p:nvSpPr>
            <p:cNvPr id="404" name="Google Shape;404;p29"/>
            <p:cNvSpPr/>
            <p:nvPr/>
          </p:nvSpPr>
          <p:spPr>
            <a:xfrm>
              <a:off x="8005449" y="2212338"/>
              <a:ext cx="82683" cy="82683"/>
            </a:xfrm>
            <a:prstGeom prst="ellipse">
              <a:avLst/>
            </a:prstGeom>
            <a:noFill/>
            <a:ln w="25400" cap="rnd" cmpd="sng">
              <a:solidFill>
                <a:schemeClr val="lt1"/>
              </a:solidFill>
              <a:prstDash val="solid"/>
              <a:round/>
              <a:headEnd type="none" w="sm" len="sm"/>
              <a:tailEnd type="none" w="sm" len="sm"/>
            </a:ln>
          </p:spPr>
          <p:txBody>
            <a:bodyPr spcFirstLastPara="1" wrap="square" lIns="108270" tIns="108270" rIns="108270" bIns="108270" anchor="ctr" anchorCtr="0">
              <a:noAutofit/>
            </a:bodyPr>
            <a:lstStyle/>
            <a:p>
              <a:endParaRPr sz="5760">
                <a:solidFill>
                  <a:schemeClr val="lt1"/>
                </a:solidFill>
                <a:ea typeface="Calibri"/>
                <a:cs typeface="Calibri"/>
                <a:sym typeface="Calibri"/>
              </a:endParaRPr>
            </a:p>
          </p:txBody>
        </p:sp>
        <p:sp>
          <p:nvSpPr>
            <p:cNvPr id="405" name="Google Shape;405;p29"/>
            <p:cNvSpPr/>
            <p:nvPr/>
          </p:nvSpPr>
          <p:spPr>
            <a:xfrm>
              <a:off x="7937455" y="2351417"/>
              <a:ext cx="82683" cy="82683"/>
            </a:xfrm>
            <a:prstGeom prst="ellipse">
              <a:avLst/>
            </a:prstGeom>
            <a:noFill/>
            <a:ln w="25400" cap="rnd" cmpd="sng">
              <a:solidFill>
                <a:schemeClr val="lt1"/>
              </a:solidFill>
              <a:prstDash val="solid"/>
              <a:round/>
              <a:headEnd type="none" w="sm" len="sm"/>
              <a:tailEnd type="none" w="sm" len="sm"/>
            </a:ln>
          </p:spPr>
          <p:txBody>
            <a:bodyPr spcFirstLastPara="1" wrap="square" lIns="108270" tIns="108270" rIns="108270" bIns="108270" anchor="ctr" anchorCtr="0">
              <a:noAutofit/>
            </a:bodyPr>
            <a:lstStyle/>
            <a:p>
              <a:endParaRPr sz="5760">
                <a:solidFill>
                  <a:schemeClr val="lt1"/>
                </a:solidFill>
                <a:ea typeface="Calibri"/>
                <a:cs typeface="Calibri"/>
                <a:sym typeface="Calibri"/>
              </a:endParaRPr>
            </a:p>
          </p:txBody>
        </p:sp>
      </p:grpSp>
    </p:spTree>
    <p:extLst>
      <p:ext uri="{BB962C8B-B14F-4D97-AF65-F5344CB8AC3E}">
        <p14:creationId xmlns:p14="http://schemas.microsoft.com/office/powerpoint/2010/main" val="465733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500"/>
                                        <p:tgtEl>
                                          <p:spTgt spid="352"/>
                                        </p:tgtEl>
                                      </p:cBhvr>
                                    </p:animEffect>
                                  </p:childTnLst>
                                </p:cTn>
                              </p:par>
                              <p:par>
                                <p:cTn id="8" presetID="10" presetClass="entr" presetSubtype="0" fill="hold" nodeType="withEffect">
                                  <p:stCondLst>
                                    <p:cond delay="0"/>
                                  </p:stCondLst>
                                  <p:childTnLst>
                                    <p:set>
                                      <p:cBhvr>
                                        <p:cTn id="9" dur="1" fill="hold">
                                          <p:stCondLst>
                                            <p:cond delay="0"/>
                                          </p:stCondLst>
                                        </p:cTn>
                                        <p:tgtEl>
                                          <p:spTgt spid="359"/>
                                        </p:tgtEl>
                                        <p:attrNameLst>
                                          <p:attrName>style.visibility</p:attrName>
                                        </p:attrNameLst>
                                      </p:cBhvr>
                                      <p:to>
                                        <p:strVal val="visible"/>
                                      </p:to>
                                    </p:set>
                                    <p:animEffect transition="in" filter="fade">
                                      <p:cBhvr>
                                        <p:cTn id="10" dur="500"/>
                                        <p:tgtEl>
                                          <p:spTgt spid="359"/>
                                        </p:tgtEl>
                                      </p:cBhvr>
                                    </p:animEffect>
                                  </p:childTnLst>
                                </p:cTn>
                              </p:par>
                              <p:par>
                                <p:cTn id="11" presetID="10" presetClass="entr" presetSubtype="0" fill="hold" nodeType="withEffect">
                                  <p:stCondLst>
                                    <p:cond delay="150"/>
                                  </p:stCondLst>
                                  <p:childTnLst>
                                    <p:set>
                                      <p:cBhvr>
                                        <p:cTn id="12" dur="1" fill="hold">
                                          <p:stCondLst>
                                            <p:cond delay="0"/>
                                          </p:stCondLst>
                                        </p:cTn>
                                        <p:tgtEl>
                                          <p:spTgt spid="360"/>
                                        </p:tgtEl>
                                        <p:attrNameLst>
                                          <p:attrName>style.visibility</p:attrName>
                                        </p:attrNameLst>
                                      </p:cBhvr>
                                      <p:to>
                                        <p:strVal val="visible"/>
                                      </p:to>
                                    </p:set>
                                    <p:animEffect transition="in" filter="fade">
                                      <p:cBhvr>
                                        <p:cTn id="13" dur="500"/>
                                        <p:tgtEl>
                                          <p:spTgt spid="360"/>
                                        </p:tgtEl>
                                      </p:cBhvr>
                                    </p:animEffect>
                                  </p:childTnLst>
                                </p:cTn>
                              </p:par>
                            </p:childTnLst>
                          </p:cTn>
                        </p:par>
                        <p:par>
                          <p:cTn id="14" fill="hold">
                            <p:stCondLst>
                              <p:cond delay="500"/>
                            </p:stCondLst>
                            <p:childTnLst>
                              <p:par>
                                <p:cTn id="15" presetID="10" presetClass="entr" presetSubtype="0" fill="hold" nodeType="afterEffect">
                                  <p:stCondLst>
                                    <p:cond delay="300"/>
                                  </p:stCondLst>
                                  <p:childTnLst>
                                    <p:set>
                                      <p:cBhvr>
                                        <p:cTn id="16" dur="1" fill="hold">
                                          <p:stCondLst>
                                            <p:cond delay="0"/>
                                          </p:stCondLst>
                                        </p:cTn>
                                        <p:tgtEl>
                                          <p:spTgt spid="361"/>
                                        </p:tgtEl>
                                        <p:attrNameLst>
                                          <p:attrName>style.visibility</p:attrName>
                                        </p:attrNameLst>
                                      </p:cBhvr>
                                      <p:to>
                                        <p:strVal val="visible"/>
                                      </p:to>
                                    </p:set>
                                    <p:animEffect transition="in" filter="fade">
                                      <p:cBhvr>
                                        <p:cTn id="17" dur="500"/>
                                        <p:tgtEl>
                                          <p:spTgt spid="361"/>
                                        </p:tgtEl>
                                      </p:cBhvr>
                                    </p:animEffect>
                                  </p:childTnLst>
                                </p:cTn>
                              </p:par>
                            </p:childTnLst>
                          </p:cTn>
                        </p:par>
                        <p:par>
                          <p:cTn id="18" fill="hold">
                            <p:stCondLst>
                              <p:cond delay="1000"/>
                            </p:stCondLst>
                            <p:childTnLst>
                              <p:par>
                                <p:cTn id="19" presetID="10" presetClass="entr" presetSubtype="0" fill="hold" nodeType="afterEffect">
                                  <p:stCondLst>
                                    <p:cond delay="450"/>
                                  </p:stCondLst>
                                  <p:childTnLst>
                                    <p:set>
                                      <p:cBhvr>
                                        <p:cTn id="20" dur="1" fill="hold">
                                          <p:stCondLst>
                                            <p:cond delay="0"/>
                                          </p:stCondLst>
                                        </p:cTn>
                                        <p:tgtEl>
                                          <p:spTgt spid="362"/>
                                        </p:tgtEl>
                                        <p:attrNameLst>
                                          <p:attrName>style.visibility</p:attrName>
                                        </p:attrNameLst>
                                      </p:cBhvr>
                                      <p:to>
                                        <p:strVal val="visible"/>
                                      </p:to>
                                    </p:set>
                                    <p:animEffect transition="in" filter="fade">
                                      <p:cBhvr>
                                        <p:cTn id="21" dur="500"/>
                                        <p:tgtEl>
                                          <p:spTgt spid="362"/>
                                        </p:tgtEl>
                                      </p:cBhvr>
                                    </p:animEffect>
                                  </p:childTnLst>
                                </p:cTn>
                              </p:par>
                            </p:childTnLst>
                          </p:cTn>
                        </p:par>
                        <p:par>
                          <p:cTn id="22" fill="hold">
                            <p:stCondLst>
                              <p:cond delay="1500"/>
                            </p:stCondLst>
                            <p:childTnLst>
                              <p:par>
                                <p:cTn id="23" presetID="10" presetClass="entr" presetSubtype="0" fill="hold" nodeType="afterEffect">
                                  <p:stCondLst>
                                    <p:cond delay="150"/>
                                  </p:stCondLst>
                                  <p:childTnLst>
                                    <p:set>
                                      <p:cBhvr>
                                        <p:cTn id="24" dur="1" fill="hold">
                                          <p:stCondLst>
                                            <p:cond delay="0"/>
                                          </p:stCondLst>
                                        </p:cTn>
                                        <p:tgtEl>
                                          <p:spTgt spid="363"/>
                                        </p:tgtEl>
                                        <p:attrNameLst>
                                          <p:attrName>style.visibility</p:attrName>
                                        </p:attrNameLst>
                                      </p:cBhvr>
                                      <p:to>
                                        <p:strVal val="visible"/>
                                      </p:to>
                                    </p:set>
                                    <p:animEffect transition="in" filter="fade">
                                      <p:cBhvr>
                                        <p:cTn id="25" dur="500"/>
                                        <p:tgtEl>
                                          <p:spTgt spid="363"/>
                                        </p:tgtEl>
                                      </p:cBhvr>
                                    </p:animEffect>
                                  </p:childTnLst>
                                </p:cTn>
                              </p:par>
                            </p:childTnLst>
                          </p:cTn>
                        </p:par>
                        <p:par>
                          <p:cTn id="26" fill="hold">
                            <p:stCondLst>
                              <p:cond delay="2000"/>
                            </p:stCondLst>
                            <p:childTnLst>
                              <p:par>
                                <p:cTn id="27" presetID="10" presetClass="entr" presetSubtype="0" fill="hold" nodeType="afterEffect">
                                  <p:stCondLst>
                                    <p:cond delay="300"/>
                                  </p:stCondLst>
                                  <p:childTnLst>
                                    <p:set>
                                      <p:cBhvr>
                                        <p:cTn id="28" dur="1" fill="hold">
                                          <p:stCondLst>
                                            <p:cond delay="0"/>
                                          </p:stCondLst>
                                        </p:cTn>
                                        <p:tgtEl>
                                          <p:spTgt spid="374"/>
                                        </p:tgtEl>
                                        <p:attrNameLst>
                                          <p:attrName>style.visibility</p:attrName>
                                        </p:attrNameLst>
                                      </p:cBhvr>
                                      <p:to>
                                        <p:strVal val="visible"/>
                                      </p:to>
                                    </p:set>
                                    <p:animEffect transition="in" filter="fade">
                                      <p:cBhvr>
                                        <p:cTn id="29" dur="500"/>
                                        <p:tgtEl>
                                          <p:spTgt spid="374"/>
                                        </p:tgtEl>
                                      </p:cBhvr>
                                    </p:animEffect>
                                  </p:childTnLst>
                                </p:cTn>
                              </p:par>
                            </p:childTnLst>
                          </p:cTn>
                        </p:par>
                        <p:par>
                          <p:cTn id="30" fill="hold">
                            <p:stCondLst>
                              <p:cond delay="2500"/>
                            </p:stCondLst>
                            <p:childTnLst>
                              <p:par>
                                <p:cTn id="31" presetID="10" presetClass="entr" presetSubtype="0" fill="hold" nodeType="afterEffect">
                                  <p:stCondLst>
                                    <p:cond delay="450"/>
                                  </p:stCondLst>
                                  <p:childTnLst>
                                    <p:set>
                                      <p:cBhvr>
                                        <p:cTn id="32" dur="1" fill="hold">
                                          <p:stCondLst>
                                            <p:cond delay="0"/>
                                          </p:stCondLst>
                                        </p:cTn>
                                        <p:tgtEl>
                                          <p:spTgt spid="392"/>
                                        </p:tgtEl>
                                        <p:attrNameLst>
                                          <p:attrName>style.visibility</p:attrName>
                                        </p:attrNameLst>
                                      </p:cBhvr>
                                      <p:to>
                                        <p:strVal val="visible"/>
                                      </p:to>
                                    </p:set>
                                    <p:animEffect transition="in" filter="fade">
                                      <p:cBhvr>
                                        <p:cTn id="33" dur="5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3655B-A28D-654F-9886-8C2E674551FE}"/>
              </a:ext>
            </a:extLst>
          </p:cNvPr>
          <p:cNvSpPr>
            <a:spLocks noGrp="1"/>
          </p:cNvSpPr>
          <p:nvPr>
            <p:ph type="title"/>
          </p:nvPr>
        </p:nvSpPr>
        <p:spPr/>
        <p:txBody>
          <a:bodyPr/>
          <a:lstStyle/>
          <a:p>
            <a:r>
              <a:rPr lang="en-US" dirty="0"/>
              <a:t>Why App Mesh?</a:t>
            </a:r>
          </a:p>
        </p:txBody>
      </p:sp>
    </p:spTree>
    <p:extLst>
      <p:ext uri="{BB962C8B-B14F-4D97-AF65-F5344CB8AC3E}">
        <p14:creationId xmlns:p14="http://schemas.microsoft.com/office/powerpoint/2010/main" val="39683419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65AD-E63E-194A-A4E8-9784558B18BA}"/>
              </a:ext>
            </a:extLst>
          </p:cNvPr>
          <p:cNvSpPr>
            <a:spLocks noGrp="1"/>
          </p:cNvSpPr>
          <p:nvPr>
            <p:ph type="title"/>
          </p:nvPr>
        </p:nvSpPr>
        <p:spPr/>
        <p:txBody>
          <a:bodyPr/>
          <a:lstStyle/>
          <a:p>
            <a:r>
              <a:rPr lang="en-US" dirty="0"/>
              <a:t>Introducing AWS App Mesh</a:t>
            </a:r>
          </a:p>
        </p:txBody>
      </p:sp>
      <p:sp>
        <p:nvSpPr>
          <p:cNvPr id="3" name="Text Placeholder 2">
            <a:extLst>
              <a:ext uri="{FF2B5EF4-FFF2-40B4-BE49-F238E27FC236}">
                <a16:creationId xmlns:a16="http://schemas.microsoft.com/office/drawing/2014/main" id="{8FE30ACF-C779-7747-9EF6-BE67AC2BD1D1}"/>
              </a:ext>
            </a:extLst>
          </p:cNvPr>
          <p:cNvSpPr>
            <a:spLocks noGrp="1"/>
          </p:cNvSpPr>
          <p:nvPr>
            <p:ph type="body" sz="quarter" idx="14"/>
          </p:nvPr>
        </p:nvSpPr>
        <p:spPr/>
        <p:txBody>
          <a:bodyPr/>
          <a:lstStyle/>
          <a:p>
            <a:r>
              <a:rPr lang="en-US" dirty="0"/>
              <a:t>Nick Coult</a:t>
            </a:r>
          </a:p>
          <a:p>
            <a:r>
              <a:rPr lang="en-US" dirty="0"/>
              <a:t>Principal product manager</a:t>
            </a:r>
          </a:p>
          <a:p>
            <a:r>
              <a:rPr lang="en-US" dirty="0"/>
              <a:t>AWS</a:t>
            </a:r>
          </a:p>
        </p:txBody>
      </p:sp>
      <p:sp>
        <p:nvSpPr>
          <p:cNvPr id="4" name="Text Placeholder 3">
            <a:extLst>
              <a:ext uri="{FF2B5EF4-FFF2-40B4-BE49-F238E27FC236}">
                <a16:creationId xmlns:a16="http://schemas.microsoft.com/office/drawing/2014/main" id="{5AFE8B79-2745-9D4B-958B-FA0FD14AAA15}"/>
              </a:ext>
            </a:extLst>
          </p:cNvPr>
          <p:cNvSpPr>
            <a:spLocks noGrp="1"/>
          </p:cNvSpPr>
          <p:nvPr>
            <p:ph type="body" sz="quarter" idx="15"/>
          </p:nvPr>
        </p:nvSpPr>
        <p:spPr/>
        <p:txBody>
          <a:bodyPr/>
          <a:lstStyle/>
          <a:p>
            <a:r>
              <a:rPr lang="en-US" dirty="0"/>
              <a:t>MAD303</a:t>
            </a:r>
          </a:p>
        </p:txBody>
      </p:sp>
    </p:spTree>
    <p:extLst>
      <p:ext uri="{BB962C8B-B14F-4D97-AF65-F5344CB8AC3E}">
        <p14:creationId xmlns:p14="http://schemas.microsoft.com/office/powerpoint/2010/main" val="10406706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4D236DED-8265-7843-A5E0-E46A9E3147A7}"/>
              </a:ext>
            </a:extLst>
          </p:cNvPr>
          <p:cNvSpPr/>
          <p:nvPr/>
        </p:nvSpPr>
        <p:spPr>
          <a:xfrm flipH="1">
            <a:off x="6869624" y="3086457"/>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cxnSp>
        <p:nvCxnSpPr>
          <p:cNvPr id="28" name="Straight Arrow Connector 27">
            <a:extLst>
              <a:ext uri="{FF2B5EF4-FFF2-40B4-BE49-F238E27FC236}">
                <a16:creationId xmlns:a16="http://schemas.microsoft.com/office/drawing/2014/main" id="{069D7FD4-47E9-BA4D-B47E-E79139AD1390}"/>
              </a:ext>
            </a:extLst>
          </p:cNvPr>
          <p:cNvCxnSpPr>
            <a:cxnSpLocks/>
            <a:stCxn id="31" idx="2"/>
            <a:endCxn id="27" idx="6"/>
          </p:cNvCxnSpPr>
          <p:nvPr/>
        </p:nvCxnSpPr>
        <p:spPr>
          <a:xfrm flipV="1">
            <a:off x="3821110" y="3757449"/>
            <a:ext cx="3048514" cy="12988"/>
          </a:xfrm>
          <a:prstGeom prst="straightConnector1">
            <a:avLst/>
          </a:prstGeom>
          <a:noFill/>
          <a:ln w="28575" cap="rnd">
            <a:solidFill>
              <a:schemeClr val="tx1"/>
            </a:solidFill>
            <a:prstDash val="sysDot"/>
            <a:round/>
            <a:tailEnd type="arrow" w="med" len="sm"/>
          </a:ln>
        </p:spPr>
      </p:cxnSp>
      <p:sp>
        <p:nvSpPr>
          <p:cNvPr id="29" name="TextBox 28">
            <a:extLst>
              <a:ext uri="{FF2B5EF4-FFF2-40B4-BE49-F238E27FC236}">
                <a16:creationId xmlns:a16="http://schemas.microsoft.com/office/drawing/2014/main" id="{B355F5BC-5C13-274B-BDC0-27271F453683}"/>
              </a:ext>
            </a:extLst>
          </p:cNvPr>
          <p:cNvSpPr txBox="1"/>
          <p:nvPr/>
        </p:nvSpPr>
        <p:spPr>
          <a:xfrm>
            <a:off x="7307214" y="3388117"/>
            <a:ext cx="508000"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rPr>
              <a:t>B</a:t>
            </a:r>
          </a:p>
        </p:txBody>
      </p:sp>
      <p:grpSp>
        <p:nvGrpSpPr>
          <p:cNvPr id="30" name="Group 29">
            <a:extLst>
              <a:ext uri="{FF2B5EF4-FFF2-40B4-BE49-F238E27FC236}">
                <a16:creationId xmlns:a16="http://schemas.microsoft.com/office/drawing/2014/main" id="{3B0B162F-E14B-774F-A1AC-21242545E7E1}"/>
              </a:ext>
            </a:extLst>
          </p:cNvPr>
          <p:cNvGrpSpPr/>
          <p:nvPr/>
        </p:nvGrpSpPr>
        <p:grpSpPr>
          <a:xfrm>
            <a:off x="2453150" y="3086457"/>
            <a:ext cx="1367960" cy="1367960"/>
            <a:chOff x="2112141" y="5577363"/>
            <a:chExt cx="1367960" cy="1367960"/>
          </a:xfrm>
        </p:grpSpPr>
        <p:sp>
          <p:nvSpPr>
            <p:cNvPr id="31" name="Oval 30">
              <a:extLst>
                <a:ext uri="{FF2B5EF4-FFF2-40B4-BE49-F238E27FC236}">
                  <a16:creationId xmlns:a16="http://schemas.microsoft.com/office/drawing/2014/main" id="{142407EF-17EC-4A43-B60A-67291658BCD2}"/>
                </a:ext>
              </a:extLst>
            </p:cNvPr>
            <p:cNvSpPr/>
            <p:nvPr/>
          </p:nvSpPr>
          <p:spPr>
            <a:xfrm flipH="1">
              <a:off x="2112141" y="5577363"/>
              <a:ext cx="1367960" cy="1367960"/>
            </a:xfrm>
            <a:prstGeom prst="ellipse">
              <a:avLst/>
            </a:prstGeom>
            <a:solidFill>
              <a:schemeClr val="bg2"/>
            </a:solidFill>
            <a:ln w="19050" cap="flat" cmpd="sng" algn="ctr">
              <a:solidFill>
                <a:schemeClr val="accent5"/>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32" name="TextBox 31">
              <a:extLst>
                <a:ext uri="{FF2B5EF4-FFF2-40B4-BE49-F238E27FC236}">
                  <a16:creationId xmlns:a16="http://schemas.microsoft.com/office/drawing/2014/main" id="{C73BE941-3FC2-784A-BDE8-60C63DA3DA9B}"/>
                </a:ext>
              </a:extLst>
            </p:cNvPr>
            <p:cNvSpPr txBox="1"/>
            <p:nvPr/>
          </p:nvSpPr>
          <p:spPr>
            <a:xfrm>
              <a:off x="2501597" y="5923742"/>
              <a:ext cx="508000" cy="738664"/>
            </a:xfrm>
            <a:prstGeom prst="rect">
              <a:avLst/>
            </a:prstGeom>
            <a:noFill/>
          </p:spPr>
          <p:txBody>
            <a:bodyPr wrap="square" lIns="182880" tIns="146304" rIns="182880" bIns="146304" rtlCol="0">
              <a:spAutoFit/>
            </a:bodyPr>
            <a:lstStyle/>
            <a:p>
              <a:pPr>
                <a:lnSpc>
                  <a:spcPct val="90000"/>
                </a:lnSpc>
                <a:spcAft>
                  <a:spcPts val="1800"/>
                </a:spcAft>
              </a:pPr>
              <a:endParaRPr lang="en-US" sz="3200" dirty="0">
                <a:gradFill>
                  <a:gsLst>
                    <a:gs pos="2917">
                      <a:schemeClr val="tx1"/>
                    </a:gs>
                    <a:gs pos="30000">
                      <a:schemeClr val="tx1"/>
                    </a:gs>
                  </a:gsLst>
                  <a:lin ang="5400000" scaled="0"/>
                </a:gradFill>
              </a:endParaRPr>
            </a:p>
          </p:txBody>
        </p:sp>
        <p:sp>
          <p:nvSpPr>
            <p:cNvPr id="33" name="TextBox 32">
              <a:extLst>
                <a:ext uri="{FF2B5EF4-FFF2-40B4-BE49-F238E27FC236}">
                  <a16:creationId xmlns:a16="http://schemas.microsoft.com/office/drawing/2014/main" id="{F0A7897A-E271-3D48-A09E-6C614958C1DF}"/>
                </a:ext>
              </a:extLst>
            </p:cNvPr>
            <p:cNvSpPr txBox="1"/>
            <p:nvPr/>
          </p:nvSpPr>
          <p:spPr>
            <a:xfrm>
              <a:off x="2476594" y="5923742"/>
              <a:ext cx="319527"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rPr>
                <a:t>A</a:t>
              </a:r>
            </a:p>
          </p:txBody>
        </p:sp>
      </p:grpSp>
      <p:sp>
        <p:nvSpPr>
          <p:cNvPr id="34" name="TextBox 33">
            <a:extLst>
              <a:ext uri="{FF2B5EF4-FFF2-40B4-BE49-F238E27FC236}">
                <a16:creationId xmlns:a16="http://schemas.microsoft.com/office/drawing/2014/main" id="{3B8A8857-AA90-5E4E-8CA3-ED431891132C}"/>
              </a:ext>
            </a:extLst>
          </p:cNvPr>
          <p:cNvSpPr txBox="1"/>
          <p:nvPr/>
        </p:nvSpPr>
        <p:spPr>
          <a:xfrm>
            <a:off x="4700931" y="3363608"/>
            <a:ext cx="943550" cy="438560"/>
          </a:xfrm>
          <a:prstGeom prst="rect">
            <a:avLst/>
          </a:prstGeom>
          <a:noFill/>
        </p:spPr>
        <p:txBody>
          <a:bodyPr wrap="square" lIns="0" tIns="0" rIns="0" bIns="0" rtlCol="0" anchor="t">
            <a:noAutofit/>
          </a:bodyPr>
          <a:lstStyle/>
          <a:p>
            <a:pPr algn="ctr"/>
            <a:r>
              <a:rPr lang="en-US" sz="1400" dirty="0">
                <a:solidFill>
                  <a:srgbClr val="FFFFFF"/>
                </a:solidFill>
                <a:latin typeface="Amazon Ember" panose="02000000000000000000" pitchFamily="2" charset="0"/>
              </a:rPr>
              <a:t>http/</a:t>
            </a:r>
            <a:r>
              <a:rPr lang="en-US" sz="1400" dirty="0" err="1">
                <a:solidFill>
                  <a:srgbClr val="FFFFFF"/>
                </a:solidFill>
                <a:latin typeface="Amazon Ember" panose="02000000000000000000" pitchFamily="2" charset="0"/>
              </a:rPr>
              <a:t>tcp</a:t>
            </a:r>
            <a:endParaRPr lang="en-US" sz="3600" dirty="0">
              <a:solidFill>
                <a:srgbClr val="FFFFFF"/>
              </a:solidFill>
              <a:latin typeface="Amazon Ember" panose="02000000000000000000" pitchFamily="2" charset="0"/>
            </a:endParaRPr>
          </a:p>
        </p:txBody>
      </p:sp>
      <p:sp>
        <p:nvSpPr>
          <p:cNvPr id="41" name="TextBox 40">
            <a:extLst>
              <a:ext uri="{FF2B5EF4-FFF2-40B4-BE49-F238E27FC236}">
                <a16:creationId xmlns:a16="http://schemas.microsoft.com/office/drawing/2014/main" id="{76BEEC05-713A-3B4D-A932-F60FF32D2D33}"/>
              </a:ext>
            </a:extLst>
          </p:cNvPr>
          <p:cNvSpPr txBox="1"/>
          <p:nvPr/>
        </p:nvSpPr>
        <p:spPr>
          <a:xfrm>
            <a:off x="2170746" y="4525263"/>
            <a:ext cx="1932767" cy="683264"/>
          </a:xfrm>
          <a:prstGeom prst="rect">
            <a:avLst/>
          </a:prstGeom>
          <a:noFill/>
        </p:spPr>
        <p:txBody>
          <a:bodyPr wrap="square" lIns="182880" tIns="146304" rIns="182880" bIns="146304" rtlCol="0">
            <a:spAutoFit/>
          </a:bodyPr>
          <a:lstStyle/>
          <a:p>
            <a:pPr defTabSz="1097278">
              <a:lnSpc>
                <a:spcPct val="90000"/>
              </a:lnSpc>
              <a:buSzPct val="90000"/>
            </a:pPr>
            <a:r>
              <a:rPr lang="en-US" sz="2800" dirty="0">
                <a:ea typeface="Amazon Ember" panose="020B0603020204020204" pitchFamily="34" charset="0"/>
                <a:cs typeface="Amazon Ember" panose="020B0603020204020204" pitchFamily="34" charset="0"/>
              </a:rPr>
              <a:t>Service A</a:t>
            </a:r>
          </a:p>
        </p:txBody>
      </p:sp>
      <p:sp>
        <p:nvSpPr>
          <p:cNvPr id="48" name="TextBox 47">
            <a:extLst>
              <a:ext uri="{FF2B5EF4-FFF2-40B4-BE49-F238E27FC236}">
                <a16:creationId xmlns:a16="http://schemas.microsoft.com/office/drawing/2014/main" id="{C679BB1D-F5F3-8D42-8512-1DBD2E273010}"/>
              </a:ext>
            </a:extLst>
          </p:cNvPr>
          <p:cNvSpPr txBox="1"/>
          <p:nvPr/>
        </p:nvSpPr>
        <p:spPr>
          <a:xfrm>
            <a:off x="6594830" y="4517879"/>
            <a:ext cx="1932767" cy="683264"/>
          </a:xfrm>
          <a:prstGeom prst="rect">
            <a:avLst/>
          </a:prstGeom>
          <a:noFill/>
        </p:spPr>
        <p:txBody>
          <a:bodyPr wrap="square" lIns="182880" tIns="146304" rIns="182880" bIns="146304" rtlCol="0">
            <a:spAutoFit/>
          </a:bodyPr>
          <a:lstStyle/>
          <a:p>
            <a:pPr defTabSz="1097278">
              <a:lnSpc>
                <a:spcPct val="90000"/>
              </a:lnSpc>
              <a:buSzPct val="90000"/>
            </a:pPr>
            <a:r>
              <a:rPr lang="en-US" sz="2800" dirty="0">
                <a:ea typeface="Amazon Ember" panose="020B0603020204020204" pitchFamily="34" charset="0"/>
                <a:cs typeface="Amazon Ember" panose="020B0603020204020204" pitchFamily="34" charset="0"/>
              </a:rPr>
              <a:t>Service B</a:t>
            </a:r>
          </a:p>
        </p:txBody>
      </p:sp>
      <p:sp>
        <p:nvSpPr>
          <p:cNvPr id="56" name="TextBox 55">
            <a:extLst>
              <a:ext uri="{FF2B5EF4-FFF2-40B4-BE49-F238E27FC236}">
                <a16:creationId xmlns:a16="http://schemas.microsoft.com/office/drawing/2014/main" id="{EA15D3B8-9538-364A-8F28-6C5179D1310B}"/>
              </a:ext>
            </a:extLst>
          </p:cNvPr>
          <p:cNvSpPr txBox="1"/>
          <p:nvPr/>
        </p:nvSpPr>
        <p:spPr>
          <a:xfrm>
            <a:off x="9745952" y="2844762"/>
            <a:ext cx="4784330" cy="2716288"/>
          </a:xfrm>
          <a:prstGeom prst="rect">
            <a:avLst/>
          </a:prstGeom>
          <a:noFill/>
        </p:spPr>
        <p:txBody>
          <a:bodyPr wrap="square" rtlCol="0" anchor="ctr" anchorCtr="0">
            <a:noAutofit/>
          </a:bodyPr>
          <a:lstStyle/>
          <a:p>
            <a:endParaRPr lang="en-US" sz="2400" dirty="0"/>
          </a:p>
        </p:txBody>
      </p:sp>
      <p:sp>
        <p:nvSpPr>
          <p:cNvPr id="59" name="TextBox 58">
            <a:extLst>
              <a:ext uri="{FF2B5EF4-FFF2-40B4-BE49-F238E27FC236}">
                <a16:creationId xmlns:a16="http://schemas.microsoft.com/office/drawing/2014/main" id="{8F4E4A4F-2C34-FF45-9A30-BBEB41325CB2}"/>
              </a:ext>
            </a:extLst>
          </p:cNvPr>
          <p:cNvSpPr txBox="1"/>
          <p:nvPr/>
        </p:nvSpPr>
        <p:spPr>
          <a:xfrm>
            <a:off x="914398" y="478914"/>
            <a:ext cx="13439955" cy="1391298"/>
          </a:xfrm>
          <a:prstGeom prst="rect">
            <a:avLst/>
          </a:prstGeom>
          <a:noFill/>
        </p:spPr>
        <p:txBody>
          <a:bodyPr wrap="square" rtlCol="0" anchor="ctr" anchorCtr="0">
            <a:noAutofit/>
          </a:bodyPr>
          <a:lstStyle/>
          <a:p>
            <a:r>
              <a:rPr lang="en-US" sz="3200" dirty="0"/>
              <a:t>Instance to instance, </a:t>
            </a:r>
            <a:r>
              <a:rPr lang="en-US" sz="3200" dirty="0">
                <a:solidFill>
                  <a:srgbClr val="FFFFFF"/>
                </a:solidFill>
              </a:rPr>
              <a:t>inter-service traffic management and monitoring</a:t>
            </a:r>
          </a:p>
        </p:txBody>
      </p:sp>
      <p:sp>
        <p:nvSpPr>
          <p:cNvPr id="60" name="TextBox 59">
            <a:extLst>
              <a:ext uri="{FF2B5EF4-FFF2-40B4-BE49-F238E27FC236}">
                <a16:creationId xmlns:a16="http://schemas.microsoft.com/office/drawing/2014/main" id="{680A313B-813D-314A-AAD4-682D80F09AB5}"/>
              </a:ext>
            </a:extLst>
          </p:cNvPr>
          <p:cNvSpPr txBox="1"/>
          <p:nvPr/>
        </p:nvSpPr>
        <p:spPr>
          <a:xfrm>
            <a:off x="9061972" y="4091504"/>
            <a:ext cx="4608653" cy="2219277"/>
          </a:xfrm>
          <a:prstGeom prst="rect">
            <a:avLst/>
          </a:prstGeom>
          <a:noFill/>
        </p:spPr>
        <p:txBody>
          <a:bodyPr wrap="square" rtlCol="0" anchor="ctr" anchorCtr="0">
            <a:noAutofit/>
          </a:bodyPr>
          <a:lstStyle/>
          <a:p>
            <a:pPr marL="342900" indent="-342900">
              <a:buFont typeface="Arial" panose="020B0604020202020204" pitchFamily="34" charset="0"/>
              <a:buChar char="•"/>
            </a:pPr>
            <a:r>
              <a:rPr lang="en-US" sz="2400" dirty="0"/>
              <a:t>uniform logs, metrics and traces</a:t>
            </a:r>
          </a:p>
          <a:p>
            <a:pPr marL="342900" indent="-342900">
              <a:buFont typeface="Arial" panose="020B0604020202020204" pitchFamily="34" charset="0"/>
              <a:buChar char="•"/>
            </a:pPr>
            <a:r>
              <a:rPr lang="en-US" sz="2400" dirty="0"/>
              <a:t>load </a:t>
            </a:r>
            <a:r>
              <a:rPr lang="en-US" sz="2400" dirty="0">
                <a:solidFill>
                  <a:srgbClr val="FFFFFF"/>
                </a:solidFill>
              </a:rPr>
              <a:t>balancing traffic</a:t>
            </a:r>
            <a:endParaRPr lang="en-US" sz="2400" dirty="0">
              <a:solidFill>
                <a:srgbClr val="FFFFFF"/>
              </a:solidFill>
              <a:latin typeface="Amazon Ember" panose="02000000000000000000" pitchFamily="2" charset="0"/>
            </a:endParaRPr>
          </a:p>
          <a:p>
            <a:pPr marL="342900" indent="-342900">
              <a:buFont typeface="Arial" panose="020B0604020202020204" pitchFamily="34" charset="0"/>
              <a:buChar char="•"/>
            </a:pPr>
            <a:r>
              <a:rPr lang="en-US" sz="2400" dirty="0"/>
              <a:t>shift traffic between deployments</a:t>
            </a:r>
          </a:p>
          <a:p>
            <a:pPr marL="342900" indent="-342900">
              <a:buFont typeface="Arial" panose="020B0604020202020204" pitchFamily="34" charset="0"/>
              <a:buChar char="•"/>
            </a:pPr>
            <a:r>
              <a:rPr lang="en-US" sz="2400" dirty="0" err="1">
                <a:solidFill>
                  <a:srgbClr val="FFFFFF"/>
                </a:solidFill>
              </a:rPr>
              <a:t>minimimal</a:t>
            </a:r>
            <a:r>
              <a:rPr lang="en-US" sz="2400" dirty="0"/>
              <a:t> </a:t>
            </a:r>
            <a:r>
              <a:rPr lang="en-US" sz="2400" dirty="0">
                <a:solidFill>
                  <a:srgbClr val="FFFFFF"/>
                </a:solidFill>
              </a:rPr>
              <a:t>impact</a:t>
            </a:r>
            <a:r>
              <a:rPr lang="en-US" sz="2400" dirty="0"/>
              <a:t> to </a:t>
            </a:r>
            <a:r>
              <a:rPr lang="en-US" sz="2400" dirty="0">
                <a:solidFill>
                  <a:srgbClr val="FFFFFF"/>
                </a:solidFill>
              </a:rPr>
              <a:t>application code</a:t>
            </a:r>
            <a:endParaRPr lang="en-US" sz="2400" dirty="0">
              <a:solidFill>
                <a:srgbClr val="FFFFFF"/>
              </a:solidFill>
              <a:latin typeface="Amazon Ember" panose="02000000000000000000" pitchFamily="2" charset="0"/>
            </a:endParaRPr>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2135360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Oval 26">
            <a:extLst>
              <a:ext uri="{FF2B5EF4-FFF2-40B4-BE49-F238E27FC236}">
                <a16:creationId xmlns:a16="http://schemas.microsoft.com/office/drawing/2014/main" id="{4D236DED-8265-7843-A5E0-E46A9E3147A7}"/>
              </a:ext>
            </a:extLst>
          </p:cNvPr>
          <p:cNvSpPr/>
          <p:nvPr/>
        </p:nvSpPr>
        <p:spPr>
          <a:xfrm flipH="1">
            <a:off x="8548502" y="4519503"/>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cxnSp>
        <p:nvCxnSpPr>
          <p:cNvPr id="28" name="Straight Arrow Connector 27">
            <a:extLst>
              <a:ext uri="{FF2B5EF4-FFF2-40B4-BE49-F238E27FC236}">
                <a16:creationId xmlns:a16="http://schemas.microsoft.com/office/drawing/2014/main" id="{069D7FD4-47E9-BA4D-B47E-E79139AD1390}"/>
              </a:ext>
            </a:extLst>
          </p:cNvPr>
          <p:cNvCxnSpPr>
            <a:cxnSpLocks/>
            <a:stCxn id="31" idx="2"/>
            <a:endCxn id="27" idx="6"/>
          </p:cNvCxnSpPr>
          <p:nvPr/>
        </p:nvCxnSpPr>
        <p:spPr>
          <a:xfrm>
            <a:off x="5516630" y="4394907"/>
            <a:ext cx="3031872" cy="795588"/>
          </a:xfrm>
          <a:prstGeom prst="straightConnector1">
            <a:avLst/>
          </a:prstGeom>
          <a:noFill/>
          <a:ln w="28575" cap="rnd">
            <a:solidFill>
              <a:schemeClr val="tx1"/>
            </a:solidFill>
            <a:prstDash val="sysDot"/>
            <a:round/>
            <a:tailEnd type="arrow" w="med" len="sm"/>
          </a:ln>
        </p:spPr>
      </p:cxnSp>
      <p:sp>
        <p:nvSpPr>
          <p:cNvPr id="29" name="TextBox 28">
            <a:extLst>
              <a:ext uri="{FF2B5EF4-FFF2-40B4-BE49-F238E27FC236}">
                <a16:creationId xmlns:a16="http://schemas.microsoft.com/office/drawing/2014/main" id="{B355F5BC-5C13-274B-BDC0-27271F453683}"/>
              </a:ext>
            </a:extLst>
          </p:cNvPr>
          <p:cNvSpPr txBox="1"/>
          <p:nvPr/>
        </p:nvSpPr>
        <p:spPr>
          <a:xfrm>
            <a:off x="8678933" y="4831450"/>
            <a:ext cx="1268182" cy="1080296"/>
          </a:xfrm>
          <a:prstGeom prst="rect">
            <a:avLst/>
          </a:prstGeom>
          <a:noFill/>
        </p:spPr>
        <p:txBody>
          <a:bodyPr wrap="square" lIns="182880" tIns="146304" rIns="182880" bIns="146304" rtlCol="0">
            <a:spAutoFit/>
          </a:bodyPr>
          <a:lstStyle/>
          <a:p>
            <a:pPr>
              <a:lnSpc>
                <a:spcPct val="90000"/>
              </a:lnSpc>
              <a:spcAft>
                <a:spcPts val="1800"/>
              </a:spcAft>
            </a:pPr>
            <a:r>
              <a:rPr lang="en-US" sz="2000" dirty="0">
                <a:ea typeface="Amazon Ember" panose="020B0603020204020204" pitchFamily="34" charset="0"/>
                <a:cs typeface="Amazon Ember" panose="020B0603020204020204" pitchFamily="34" charset="0"/>
              </a:rPr>
              <a:t>jazz-v1</a:t>
            </a:r>
          </a:p>
          <a:p>
            <a:pPr>
              <a:lnSpc>
                <a:spcPct val="90000"/>
              </a:lnSpc>
              <a:spcAft>
                <a:spcPts val="1800"/>
              </a:spcAft>
            </a:pPr>
            <a:endParaRPr lang="en-US" sz="2000" dirty="0">
              <a:gradFill>
                <a:gsLst>
                  <a:gs pos="2917">
                    <a:schemeClr val="tx1"/>
                  </a:gs>
                  <a:gs pos="30000">
                    <a:schemeClr val="tx1"/>
                  </a:gs>
                </a:gsLst>
                <a:lin ang="5400000" scaled="0"/>
              </a:gradFill>
            </a:endParaRPr>
          </a:p>
        </p:txBody>
      </p:sp>
      <p:grpSp>
        <p:nvGrpSpPr>
          <p:cNvPr id="30" name="Group 29">
            <a:extLst>
              <a:ext uri="{FF2B5EF4-FFF2-40B4-BE49-F238E27FC236}">
                <a16:creationId xmlns:a16="http://schemas.microsoft.com/office/drawing/2014/main" id="{3B0B162F-E14B-774F-A1AC-21242545E7E1}"/>
              </a:ext>
            </a:extLst>
          </p:cNvPr>
          <p:cNvGrpSpPr/>
          <p:nvPr/>
        </p:nvGrpSpPr>
        <p:grpSpPr>
          <a:xfrm>
            <a:off x="4148670" y="3710927"/>
            <a:ext cx="1367960" cy="1367960"/>
            <a:chOff x="2112141" y="5577363"/>
            <a:chExt cx="1367960" cy="1367960"/>
          </a:xfrm>
        </p:grpSpPr>
        <p:sp>
          <p:nvSpPr>
            <p:cNvPr id="31" name="Oval 30">
              <a:extLst>
                <a:ext uri="{FF2B5EF4-FFF2-40B4-BE49-F238E27FC236}">
                  <a16:creationId xmlns:a16="http://schemas.microsoft.com/office/drawing/2014/main" id="{142407EF-17EC-4A43-B60A-67291658BCD2}"/>
                </a:ext>
              </a:extLst>
            </p:cNvPr>
            <p:cNvSpPr/>
            <p:nvPr/>
          </p:nvSpPr>
          <p:spPr>
            <a:xfrm flipH="1">
              <a:off x="2112141" y="5577363"/>
              <a:ext cx="1367960" cy="1367960"/>
            </a:xfrm>
            <a:prstGeom prst="ellipse">
              <a:avLst/>
            </a:prstGeom>
            <a:solidFill>
              <a:schemeClr val="bg2"/>
            </a:solidFill>
            <a:ln w="19050" cap="flat" cmpd="sng" algn="ctr">
              <a:solidFill>
                <a:schemeClr val="accent5"/>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32" name="TextBox 31">
              <a:extLst>
                <a:ext uri="{FF2B5EF4-FFF2-40B4-BE49-F238E27FC236}">
                  <a16:creationId xmlns:a16="http://schemas.microsoft.com/office/drawing/2014/main" id="{C73BE941-3FC2-784A-BDE8-60C63DA3DA9B}"/>
                </a:ext>
              </a:extLst>
            </p:cNvPr>
            <p:cNvSpPr txBox="1"/>
            <p:nvPr/>
          </p:nvSpPr>
          <p:spPr>
            <a:xfrm>
              <a:off x="2501597" y="5923742"/>
              <a:ext cx="508000" cy="738664"/>
            </a:xfrm>
            <a:prstGeom prst="rect">
              <a:avLst/>
            </a:prstGeom>
            <a:noFill/>
          </p:spPr>
          <p:txBody>
            <a:bodyPr wrap="square" lIns="182880" tIns="146304" rIns="182880" bIns="146304" rtlCol="0">
              <a:spAutoFit/>
            </a:bodyPr>
            <a:lstStyle/>
            <a:p>
              <a:pPr>
                <a:lnSpc>
                  <a:spcPct val="90000"/>
                </a:lnSpc>
                <a:spcAft>
                  <a:spcPts val="1800"/>
                </a:spcAft>
              </a:pPr>
              <a:endParaRPr lang="en-US" sz="3200" dirty="0">
                <a:gradFill>
                  <a:gsLst>
                    <a:gs pos="2917">
                      <a:schemeClr val="tx1"/>
                    </a:gs>
                    <a:gs pos="30000">
                      <a:schemeClr val="tx1"/>
                    </a:gs>
                  </a:gsLst>
                  <a:lin ang="5400000" scaled="0"/>
                </a:gradFill>
              </a:endParaRPr>
            </a:p>
          </p:txBody>
        </p:sp>
        <p:sp>
          <p:nvSpPr>
            <p:cNvPr id="33" name="TextBox 32">
              <a:extLst>
                <a:ext uri="{FF2B5EF4-FFF2-40B4-BE49-F238E27FC236}">
                  <a16:creationId xmlns:a16="http://schemas.microsoft.com/office/drawing/2014/main" id="{F0A7897A-E271-3D48-A09E-6C614958C1DF}"/>
                </a:ext>
              </a:extLst>
            </p:cNvPr>
            <p:cNvSpPr txBox="1"/>
            <p:nvPr/>
          </p:nvSpPr>
          <p:spPr>
            <a:xfrm>
              <a:off x="2435940" y="5892011"/>
              <a:ext cx="863179"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err="1">
                  <a:gradFill>
                    <a:gsLst>
                      <a:gs pos="2917">
                        <a:schemeClr val="tx1"/>
                      </a:gs>
                      <a:gs pos="30000">
                        <a:schemeClr val="tx1"/>
                      </a:gs>
                    </a:gsLst>
                    <a:lin ang="5400000" scaled="0"/>
                  </a:gradFill>
                </a:rPr>
                <a:t>dj</a:t>
              </a:r>
              <a:endParaRPr lang="en-US" sz="3200" dirty="0">
                <a:gradFill>
                  <a:gsLst>
                    <a:gs pos="2917">
                      <a:schemeClr val="tx1"/>
                    </a:gs>
                    <a:gs pos="30000">
                      <a:schemeClr val="tx1"/>
                    </a:gs>
                  </a:gsLst>
                  <a:lin ang="5400000" scaled="0"/>
                </a:gradFill>
              </a:endParaRPr>
            </a:p>
          </p:txBody>
        </p:sp>
      </p:grpSp>
      <p:sp>
        <p:nvSpPr>
          <p:cNvPr id="49" name="Oval 48">
            <a:extLst>
              <a:ext uri="{FF2B5EF4-FFF2-40B4-BE49-F238E27FC236}">
                <a16:creationId xmlns:a16="http://schemas.microsoft.com/office/drawing/2014/main" id="{71310EC8-088A-4641-8A2B-58E21695C971}"/>
              </a:ext>
            </a:extLst>
          </p:cNvPr>
          <p:cNvSpPr/>
          <p:nvPr/>
        </p:nvSpPr>
        <p:spPr>
          <a:xfrm flipH="1">
            <a:off x="8548502" y="2551209"/>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50" name="TextBox 49">
            <a:extLst>
              <a:ext uri="{FF2B5EF4-FFF2-40B4-BE49-F238E27FC236}">
                <a16:creationId xmlns:a16="http://schemas.microsoft.com/office/drawing/2014/main" id="{7A3D4C88-03F7-4B47-98A2-AB62A7A498F6}"/>
              </a:ext>
            </a:extLst>
          </p:cNvPr>
          <p:cNvSpPr txBox="1"/>
          <p:nvPr/>
        </p:nvSpPr>
        <p:spPr>
          <a:xfrm>
            <a:off x="8557017" y="2943341"/>
            <a:ext cx="1517230" cy="1246495"/>
          </a:xfrm>
          <a:prstGeom prst="rect">
            <a:avLst/>
          </a:prstGeom>
          <a:noFill/>
        </p:spPr>
        <p:txBody>
          <a:bodyPr wrap="square" lIns="182880" tIns="146304" rIns="182880" bIns="146304" rtlCol="0">
            <a:spAutoFit/>
          </a:bodyPr>
          <a:lstStyle/>
          <a:p>
            <a:pPr>
              <a:lnSpc>
                <a:spcPct val="90000"/>
              </a:lnSpc>
              <a:spcAft>
                <a:spcPts val="1800"/>
              </a:spcAft>
            </a:pPr>
            <a:r>
              <a:rPr lang="en-US" sz="2000" dirty="0">
                <a:ea typeface="Amazon Ember" panose="020B0603020204020204" pitchFamily="34" charset="0"/>
                <a:cs typeface="Amazon Ember" panose="020B0603020204020204" pitchFamily="34" charset="0"/>
              </a:rPr>
              <a:t>metal-v1</a:t>
            </a:r>
          </a:p>
          <a:p>
            <a:pPr>
              <a:lnSpc>
                <a:spcPct val="90000"/>
              </a:lnSpc>
              <a:spcAft>
                <a:spcPts val="1800"/>
              </a:spcAft>
            </a:pPr>
            <a:endParaRPr lang="en-US" sz="3200" dirty="0">
              <a:gradFill>
                <a:gsLst>
                  <a:gs pos="2917">
                    <a:schemeClr val="tx1"/>
                  </a:gs>
                  <a:gs pos="30000">
                    <a:schemeClr val="tx1"/>
                  </a:gs>
                </a:gsLst>
                <a:lin ang="5400000" scaled="0"/>
              </a:gradFill>
            </a:endParaRPr>
          </a:p>
        </p:txBody>
      </p:sp>
      <p:cxnSp>
        <p:nvCxnSpPr>
          <p:cNvPr id="51" name="Straight Arrow Connector 50">
            <a:extLst>
              <a:ext uri="{FF2B5EF4-FFF2-40B4-BE49-F238E27FC236}">
                <a16:creationId xmlns:a16="http://schemas.microsoft.com/office/drawing/2014/main" id="{514E8A50-48C5-3147-8A9D-A7D35B30B511}"/>
              </a:ext>
            </a:extLst>
          </p:cNvPr>
          <p:cNvCxnSpPr>
            <a:cxnSpLocks/>
            <a:stCxn id="31" idx="2"/>
            <a:endCxn id="49" idx="6"/>
          </p:cNvCxnSpPr>
          <p:nvPr/>
        </p:nvCxnSpPr>
        <p:spPr>
          <a:xfrm flipV="1">
            <a:off x="5516630" y="3222201"/>
            <a:ext cx="3031872" cy="1172706"/>
          </a:xfrm>
          <a:prstGeom prst="straightConnector1">
            <a:avLst/>
          </a:prstGeom>
          <a:noFill/>
          <a:ln w="28575" cap="rnd">
            <a:solidFill>
              <a:schemeClr val="tx1"/>
            </a:solidFill>
            <a:prstDash val="sysDot"/>
            <a:round/>
            <a:tailEnd type="arrow" w="med" len="sm"/>
          </a:ln>
        </p:spPr>
      </p:cxnSp>
    </p:spTree>
    <p:extLst>
      <p:ext uri="{BB962C8B-B14F-4D97-AF65-F5344CB8AC3E}">
        <p14:creationId xmlns:p14="http://schemas.microsoft.com/office/powerpoint/2010/main" val="33110376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334988-123F-7147-8D4D-32F3968776B2}"/>
              </a:ext>
            </a:extLst>
          </p:cNvPr>
          <p:cNvSpPr>
            <a:spLocks noGrp="1"/>
          </p:cNvSpPr>
          <p:nvPr>
            <p:ph type="title"/>
          </p:nvPr>
        </p:nvSpPr>
        <p:spPr>
          <a:xfrm>
            <a:off x="323088" y="347413"/>
            <a:ext cx="13987008" cy="1079598"/>
          </a:xfrm>
        </p:spPr>
        <p:txBody>
          <a:bodyPr/>
          <a:lstStyle/>
          <a:p>
            <a:r>
              <a:rPr lang="en-US" dirty="0"/>
              <a:t>Why App Mesh?</a:t>
            </a:r>
          </a:p>
        </p:txBody>
      </p:sp>
      <p:sp>
        <p:nvSpPr>
          <p:cNvPr id="4" name="Oval 3">
            <a:extLst>
              <a:ext uri="{FF2B5EF4-FFF2-40B4-BE49-F238E27FC236}">
                <a16:creationId xmlns:a16="http://schemas.microsoft.com/office/drawing/2014/main" id="{C09176CD-6BF1-B645-9F4E-F896FE129DD7}"/>
              </a:ext>
            </a:extLst>
          </p:cNvPr>
          <p:cNvSpPr/>
          <p:nvPr/>
        </p:nvSpPr>
        <p:spPr>
          <a:xfrm flipH="1">
            <a:off x="7507978" y="3058565"/>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cxnSp>
        <p:nvCxnSpPr>
          <p:cNvPr id="5" name="Straight Arrow Connector 4">
            <a:extLst>
              <a:ext uri="{FF2B5EF4-FFF2-40B4-BE49-F238E27FC236}">
                <a16:creationId xmlns:a16="http://schemas.microsoft.com/office/drawing/2014/main" id="{B744B5A9-730F-5F48-8269-428C6D3F952B}"/>
              </a:ext>
            </a:extLst>
          </p:cNvPr>
          <p:cNvCxnSpPr>
            <a:cxnSpLocks/>
          </p:cNvCxnSpPr>
          <p:nvPr/>
        </p:nvCxnSpPr>
        <p:spPr>
          <a:xfrm>
            <a:off x="4887881" y="3722963"/>
            <a:ext cx="2174052" cy="0"/>
          </a:xfrm>
          <a:prstGeom prst="straightConnector1">
            <a:avLst/>
          </a:prstGeom>
          <a:noFill/>
          <a:ln w="28575" cap="rnd">
            <a:solidFill>
              <a:schemeClr val="tx1"/>
            </a:solidFill>
            <a:prstDash val="sysDot"/>
            <a:round/>
            <a:tailEnd type="arrow" w="med" len="sm"/>
          </a:ln>
        </p:spPr>
      </p:cxnSp>
      <p:sp>
        <p:nvSpPr>
          <p:cNvPr id="6" name="TextBox 5">
            <a:extLst>
              <a:ext uri="{FF2B5EF4-FFF2-40B4-BE49-F238E27FC236}">
                <a16:creationId xmlns:a16="http://schemas.microsoft.com/office/drawing/2014/main" id="{E96BBDC6-2249-DB46-B184-90E91DE288D9}"/>
              </a:ext>
            </a:extLst>
          </p:cNvPr>
          <p:cNvSpPr txBox="1"/>
          <p:nvPr/>
        </p:nvSpPr>
        <p:spPr>
          <a:xfrm>
            <a:off x="7945568" y="3360225"/>
            <a:ext cx="508000"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rPr>
              <a:t>B</a:t>
            </a:r>
          </a:p>
        </p:txBody>
      </p:sp>
      <p:grpSp>
        <p:nvGrpSpPr>
          <p:cNvPr id="7" name="Group 6">
            <a:extLst>
              <a:ext uri="{FF2B5EF4-FFF2-40B4-BE49-F238E27FC236}">
                <a16:creationId xmlns:a16="http://schemas.microsoft.com/office/drawing/2014/main" id="{CA84ADCA-8AB0-C54E-B5A3-D1DF05EAF0B0}"/>
              </a:ext>
            </a:extLst>
          </p:cNvPr>
          <p:cNvGrpSpPr/>
          <p:nvPr/>
        </p:nvGrpSpPr>
        <p:grpSpPr>
          <a:xfrm>
            <a:off x="3091504" y="3058565"/>
            <a:ext cx="1367960" cy="1367960"/>
            <a:chOff x="2112141" y="5577363"/>
            <a:chExt cx="1367960" cy="1367960"/>
          </a:xfrm>
        </p:grpSpPr>
        <p:sp>
          <p:nvSpPr>
            <p:cNvPr id="8" name="Oval 7">
              <a:extLst>
                <a:ext uri="{FF2B5EF4-FFF2-40B4-BE49-F238E27FC236}">
                  <a16:creationId xmlns:a16="http://schemas.microsoft.com/office/drawing/2014/main" id="{B99E2897-2824-1544-B3E5-13BF4489644F}"/>
                </a:ext>
              </a:extLst>
            </p:cNvPr>
            <p:cNvSpPr/>
            <p:nvPr/>
          </p:nvSpPr>
          <p:spPr>
            <a:xfrm flipH="1">
              <a:off x="2112141" y="5577363"/>
              <a:ext cx="1367960" cy="1367960"/>
            </a:xfrm>
            <a:prstGeom prst="ellipse">
              <a:avLst/>
            </a:prstGeom>
            <a:solidFill>
              <a:schemeClr val="bg2"/>
            </a:solidFill>
            <a:ln w="19050" cap="flat" cmpd="sng" algn="ctr">
              <a:solidFill>
                <a:schemeClr val="accent5"/>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9" name="TextBox 8">
              <a:extLst>
                <a:ext uri="{FF2B5EF4-FFF2-40B4-BE49-F238E27FC236}">
                  <a16:creationId xmlns:a16="http://schemas.microsoft.com/office/drawing/2014/main" id="{6C85AA13-BB51-4246-95D2-0628BADEA4C3}"/>
                </a:ext>
              </a:extLst>
            </p:cNvPr>
            <p:cNvSpPr txBox="1"/>
            <p:nvPr/>
          </p:nvSpPr>
          <p:spPr>
            <a:xfrm>
              <a:off x="2501597" y="5923742"/>
              <a:ext cx="508000" cy="738664"/>
            </a:xfrm>
            <a:prstGeom prst="rect">
              <a:avLst/>
            </a:prstGeom>
            <a:noFill/>
          </p:spPr>
          <p:txBody>
            <a:bodyPr wrap="square" lIns="182880" tIns="146304" rIns="182880" bIns="146304" rtlCol="0">
              <a:spAutoFit/>
            </a:bodyPr>
            <a:lstStyle/>
            <a:p>
              <a:pPr>
                <a:lnSpc>
                  <a:spcPct val="90000"/>
                </a:lnSpc>
                <a:spcAft>
                  <a:spcPts val="1800"/>
                </a:spcAft>
              </a:pPr>
              <a:endParaRPr lang="en-US" sz="32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3C882181-57F1-5546-8D54-D9B2F362BE94}"/>
                </a:ext>
              </a:extLst>
            </p:cNvPr>
            <p:cNvSpPr txBox="1"/>
            <p:nvPr/>
          </p:nvSpPr>
          <p:spPr>
            <a:xfrm>
              <a:off x="2476594" y="5923742"/>
              <a:ext cx="319527"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rPr>
                <a:t>A</a:t>
              </a:r>
            </a:p>
          </p:txBody>
        </p:sp>
      </p:grpSp>
      <p:sp>
        <p:nvSpPr>
          <p:cNvPr id="11" name="TextBox 10">
            <a:extLst>
              <a:ext uri="{FF2B5EF4-FFF2-40B4-BE49-F238E27FC236}">
                <a16:creationId xmlns:a16="http://schemas.microsoft.com/office/drawing/2014/main" id="{33E39A9E-182C-7D43-9255-4E0D1E7E88DB}"/>
              </a:ext>
            </a:extLst>
          </p:cNvPr>
          <p:cNvSpPr txBox="1"/>
          <p:nvPr/>
        </p:nvSpPr>
        <p:spPr>
          <a:xfrm>
            <a:off x="5339285" y="3335716"/>
            <a:ext cx="943550" cy="438560"/>
          </a:xfrm>
          <a:prstGeom prst="rect">
            <a:avLst/>
          </a:prstGeom>
          <a:noFill/>
        </p:spPr>
        <p:txBody>
          <a:bodyPr wrap="square" lIns="0" tIns="0" rIns="0" bIns="0" rtlCol="0" anchor="t">
            <a:noAutofit/>
          </a:bodyPr>
          <a:lstStyle/>
          <a:p>
            <a:pPr algn="ctr"/>
            <a:r>
              <a:rPr lang="en-US" sz="1400" dirty="0"/>
              <a:t>http/</a:t>
            </a:r>
            <a:r>
              <a:rPr lang="en-US" sz="1400" dirty="0" err="1"/>
              <a:t>tcp</a:t>
            </a:r>
            <a:endParaRPr lang="en-US" sz="3600" dirty="0"/>
          </a:p>
        </p:txBody>
      </p:sp>
      <p:sp>
        <p:nvSpPr>
          <p:cNvPr id="26" name="Block Arc 25">
            <a:extLst>
              <a:ext uri="{FF2B5EF4-FFF2-40B4-BE49-F238E27FC236}">
                <a16:creationId xmlns:a16="http://schemas.microsoft.com/office/drawing/2014/main" id="{AC975D47-B3F1-BB45-A58F-E18ACDF91A3E}"/>
              </a:ext>
            </a:extLst>
          </p:cNvPr>
          <p:cNvSpPr/>
          <p:nvPr/>
        </p:nvSpPr>
        <p:spPr bwMode="auto">
          <a:xfrm rot="16200000">
            <a:off x="6860030" y="3265694"/>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Block Arc 26">
            <a:extLst>
              <a:ext uri="{FF2B5EF4-FFF2-40B4-BE49-F238E27FC236}">
                <a16:creationId xmlns:a16="http://schemas.microsoft.com/office/drawing/2014/main" id="{6E92AA1B-5AB4-BD4C-BB2A-1AAEA743983E}"/>
              </a:ext>
            </a:extLst>
          </p:cNvPr>
          <p:cNvSpPr/>
          <p:nvPr/>
        </p:nvSpPr>
        <p:spPr bwMode="auto">
          <a:xfrm rot="5400000">
            <a:off x="3676424" y="3285276"/>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DFAD34D1-39B5-534A-8BE3-AAD0A4C89E19}"/>
              </a:ext>
            </a:extLst>
          </p:cNvPr>
          <p:cNvCxnSpPr>
            <a:cxnSpLocks/>
          </p:cNvCxnSpPr>
          <p:nvPr/>
        </p:nvCxnSpPr>
        <p:spPr>
          <a:xfrm>
            <a:off x="4514884" y="3722963"/>
            <a:ext cx="188673" cy="0"/>
          </a:xfrm>
          <a:prstGeom prst="straightConnector1">
            <a:avLst/>
          </a:prstGeom>
          <a:noFill/>
          <a:ln w="28575" cap="rnd">
            <a:solidFill>
              <a:schemeClr val="accent1"/>
            </a:solidFill>
            <a:prstDash val="sysDot"/>
            <a:round/>
            <a:tailEnd type="arrow" w="med" len="sm"/>
          </a:ln>
        </p:spPr>
      </p:cxnSp>
      <p:cxnSp>
        <p:nvCxnSpPr>
          <p:cNvPr id="34" name="Straight Arrow Connector 33">
            <a:extLst>
              <a:ext uri="{FF2B5EF4-FFF2-40B4-BE49-F238E27FC236}">
                <a16:creationId xmlns:a16="http://schemas.microsoft.com/office/drawing/2014/main" id="{51F9A19C-7B85-BC45-89B5-3D0977CEB3D1}"/>
              </a:ext>
            </a:extLst>
          </p:cNvPr>
          <p:cNvCxnSpPr>
            <a:cxnSpLocks/>
          </p:cNvCxnSpPr>
          <p:nvPr/>
        </p:nvCxnSpPr>
        <p:spPr>
          <a:xfrm>
            <a:off x="7230392" y="3722958"/>
            <a:ext cx="188673" cy="0"/>
          </a:xfrm>
          <a:prstGeom prst="straightConnector1">
            <a:avLst/>
          </a:prstGeom>
          <a:noFill/>
          <a:ln w="28575" cap="rnd">
            <a:solidFill>
              <a:schemeClr val="accent1"/>
            </a:solidFill>
            <a:prstDash val="sysDot"/>
            <a:round/>
            <a:tailEnd type="arrow" w="med" len="sm"/>
          </a:ln>
        </p:spPr>
      </p:cxnSp>
      <p:sp>
        <p:nvSpPr>
          <p:cNvPr id="35" name="TextBox 34">
            <a:extLst>
              <a:ext uri="{FF2B5EF4-FFF2-40B4-BE49-F238E27FC236}">
                <a16:creationId xmlns:a16="http://schemas.microsoft.com/office/drawing/2014/main" id="{A40B9BFF-89FC-5D49-BABF-3A25CBECF963}"/>
              </a:ext>
            </a:extLst>
          </p:cNvPr>
          <p:cNvSpPr txBox="1"/>
          <p:nvPr/>
        </p:nvSpPr>
        <p:spPr>
          <a:xfrm>
            <a:off x="9857540" y="2449298"/>
            <a:ext cx="4452556" cy="3265509"/>
          </a:xfrm>
          <a:prstGeom prst="rect">
            <a:avLst/>
          </a:prstGeom>
          <a:noFill/>
        </p:spPr>
        <p:txBody>
          <a:bodyPr wrap="square" lIns="182880" tIns="146304" rIns="182880" bIns="146304" rtlCol="0">
            <a:spAutoFit/>
          </a:bodyPr>
          <a:lstStyle/>
          <a:p>
            <a:pPr>
              <a:lnSpc>
                <a:spcPct val="90000"/>
              </a:lnSpc>
              <a:spcAft>
                <a:spcPts val="1800"/>
              </a:spcAft>
            </a:pPr>
            <a:r>
              <a:rPr lang="en-US" sz="2000" b="1" dirty="0">
                <a:solidFill>
                  <a:schemeClr val="accent5"/>
                </a:solidFill>
              </a:rPr>
              <a:t>Proxy</a:t>
            </a:r>
          </a:p>
          <a:p>
            <a:r>
              <a:rPr lang="en-US" sz="2000" dirty="0">
                <a:solidFill>
                  <a:srgbClr val="FFFFFF"/>
                </a:solidFill>
              </a:rPr>
              <a:t>Sits between all services</a:t>
            </a:r>
            <a:endParaRPr lang="en-US" sz="2000" dirty="0">
              <a:solidFill>
                <a:srgbClr val="FFFFFF"/>
              </a:solidFill>
              <a:latin typeface="Amazon Ember" panose="02000000000000000000" pitchFamily="2" charset="0"/>
            </a:endParaRPr>
          </a:p>
          <a:p>
            <a:r>
              <a:rPr lang="en-US" sz="2000" dirty="0">
                <a:solidFill>
                  <a:srgbClr val="FFFFFF"/>
                </a:solidFill>
              </a:rPr>
              <a:t>Manages and observes traffic</a:t>
            </a:r>
            <a:endParaRPr lang="en-US" sz="2000" dirty="0">
              <a:solidFill>
                <a:srgbClr val="FFFFFF"/>
              </a:solidFill>
              <a:latin typeface="Amazon Ember" panose="02000000000000000000" pitchFamily="2" charset="0"/>
            </a:endParaRPr>
          </a:p>
          <a:p>
            <a:endParaRPr lang="en-US" sz="2000" dirty="0">
              <a:solidFill>
                <a:srgbClr val="FFFFFF"/>
              </a:solidFill>
            </a:endParaRPr>
          </a:p>
          <a:p>
            <a:endParaRPr lang="en-US" sz="2000" dirty="0">
              <a:solidFill>
                <a:srgbClr val="FFFFFF"/>
              </a:solidFill>
            </a:endParaRPr>
          </a:p>
          <a:p>
            <a:r>
              <a:rPr lang="en-US" sz="2000" dirty="0">
                <a:solidFill>
                  <a:schemeClr val="accent3">
                    <a:lumMod val="60000"/>
                    <a:lumOff val="40000"/>
                  </a:schemeClr>
                </a:solidFill>
              </a:rPr>
              <a:t>Control </a:t>
            </a:r>
            <a:r>
              <a:rPr lang="en-US" sz="2000" dirty="0">
                <a:solidFill>
                  <a:srgbClr val="C7A3FF"/>
                </a:solidFill>
              </a:rPr>
              <a:t>plane</a:t>
            </a:r>
            <a:endParaRPr lang="en-US" sz="2000" dirty="0">
              <a:solidFill>
                <a:srgbClr val="C7A3FF"/>
              </a:solidFill>
              <a:latin typeface="Amazon Ember" panose="02000000000000000000" pitchFamily="2" charset="0"/>
            </a:endParaRPr>
          </a:p>
          <a:p>
            <a:endParaRPr lang="en-US" sz="2000" dirty="0">
              <a:solidFill>
                <a:srgbClr val="FFFFFF"/>
              </a:solidFill>
            </a:endParaRPr>
          </a:p>
          <a:p>
            <a:r>
              <a:rPr lang="en-US" sz="2000" dirty="0">
                <a:solidFill>
                  <a:srgbClr val="FFFFFF"/>
                </a:solidFill>
              </a:rPr>
              <a:t>Translates intent to proxy config</a:t>
            </a:r>
            <a:endParaRPr lang="en-US" sz="2000" dirty="0">
              <a:solidFill>
                <a:srgbClr val="FFFFFF"/>
              </a:solidFill>
              <a:latin typeface="Amazon Ember" panose="02000000000000000000" pitchFamily="2" charset="0"/>
            </a:endParaRPr>
          </a:p>
          <a:p>
            <a:r>
              <a:rPr lang="en-US" sz="2000" dirty="0">
                <a:solidFill>
                  <a:srgbClr val="FFFFFF"/>
                </a:solidFill>
              </a:rPr>
              <a:t>Distributes proxy config</a:t>
            </a:r>
            <a:endParaRPr lang="en-US" sz="2000" dirty="0">
              <a:solidFill>
                <a:srgbClr val="FFFFFF"/>
              </a:solidFill>
              <a:latin typeface="Amazon Ember" panose="02000000000000000000" pitchFamily="2" charset="0"/>
            </a:endParaRPr>
          </a:p>
        </p:txBody>
      </p:sp>
    </p:spTree>
    <p:extLst>
      <p:ext uri="{BB962C8B-B14F-4D97-AF65-F5344CB8AC3E}">
        <p14:creationId xmlns:p14="http://schemas.microsoft.com/office/powerpoint/2010/main" val="2485331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right)">
                                      <p:cBhvr>
                                        <p:cTn id="7" dur="500"/>
                                        <p:tgtEl>
                                          <p:spTgt spid="29"/>
                                        </p:tgtEl>
                                      </p:cBhvr>
                                    </p:animEffect>
                                  </p:childTnLst>
                                </p:cTn>
                              </p:par>
                              <p:par>
                                <p:cTn id="8" presetID="22" presetClass="entr" presetSubtype="2"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right)">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down)">
                                      <p:cBhvr>
                                        <p:cTn id="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5"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B0DEA2B-3AF0-DC4B-A35B-30C40039758B}"/>
              </a:ext>
            </a:extLst>
          </p:cNvPr>
          <p:cNvGrpSpPr/>
          <p:nvPr/>
        </p:nvGrpSpPr>
        <p:grpSpPr>
          <a:xfrm>
            <a:off x="1187096" y="5775005"/>
            <a:ext cx="5799654" cy="1400028"/>
            <a:chOff x="4402720" y="3688348"/>
            <a:chExt cx="5799654" cy="1400028"/>
          </a:xfrm>
        </p:grpSpPr>
        <p:sp>
          <p:nvSpPr>
            <p:cNvPr id="4" name="Oval 3">
              <a:extLst>
                <a:ext uri="{FF2B5EF4-FFF2-40B4-BE49-F238E27FC236}">
                  <a16:creationId xmlns:a16="http://schemas.microsoft.com/office/drawing/2014/main" id="{C09176CD-6BF1-B645-9F4E-F896FE129DD7}"/>
                </a:ext>
              </a:extLst>
            </p:cNvPr>
            <p:cNvSpPr/>
            <p:nvPr/>
          </p:nvSpPr>
          <p:spPr>
            <a:xfrm flipH="1">
              <a:off x="8819194" y="3714172"/>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cxnSp>
          <p:nvCxnSpPr>
            <p:cNvPr id="5" name="Straight Arrow Connector 4">
              <a:extLst>
                <a:ext uri="{FF2B5EF4-FFF2-40B4-BE49-F238E27FC236}">
                  <a16:creationId xmlns:a16="http://schemas.microsoft.com/office/drawing/2014/main" id="{B744B5A9-730F-5F48-8269-428C6D3F952B}"/>
                </a:ext>
              </a:extLst>
            </p:cNvPr>
            <p:cNvCxnSpPr>
              <a:cxnSpLocks/>
            </p:cNvCxnSpPr>
            <p:nvPr/>
          </p:nvCxnSpPr>
          <p:spPr>
            <a:xfrm>
              <a:off x="6199097" y="4378570"/>
              <a:ext cx="2174052" cy="0"/>
            </a:xfrm>
            <a:prstGeom prst="straightConnector1">
              <a:avLst/>
            </a:prstGeom>
            <a:noFill/>
            <a:ln w="28575" cap="rnd">
              <a:solidFill>
                <a:schemeClr val="tx1"/>
              </a:solidFill>
              <a:prstDash val="sysDot"/>
              <a:round/>
              <a:tailEnd type="arrow" w="med" len="sm"/>
            </a:ln>
          </p:spPr>
        </p:cxnSp>
        <p:sp>
          <p:nvSpPr>
            <p:cNvPr id="6" name="TextBox 5">
              <a:extLst>
                <a:ext uri="{FF2B5EF4-FFF2-40B4-BE49-F238E27FC236}">
                  <a16:creationId xmlns:a16="http://schemas.microsoft.com/office/drawing/2014/main" id="{E96BBDC6-2249-DB46-B184-90E91DE288D9}"/>
                </a:ext>
              </a:extLst>
            </p:cNvPr>
            <p:cNvSpPr txBox="1"/>
            <p:nvPr/>
          </p:nvSpPr>
          <p:spPr>
            <a:xfrm>
              <a:off x="9256784" y="4015832"/>
              <a:ext cx="508000"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rPr>
                <a:t>B</a:t>
              </a:r>
            </a:p>
          </p:txBody>
        </p:sp>
        <p:grpSp>
          <p:nvGrpSpPr>
            <p:cNvPr id="7" name="Group 6">
              <a:extLst>
                <a:ext uri="{FF2B5EF4-FFF2-40B4-BE49-F238E27FC236}">
                  <a16:creationId xmlns:a16="http://schemas.microsoft.com/office/drawing/2014/main" id="{CA84ADCA-8AB0-C54E-B5A3-D1DF05EAF0B0}"/>
                </a:ext>
              </a:extLst>
            </p:cNvPr>
            <p:cNvGrpSpPr/>
            <p:nvPr/>
          </p:nvGrpSpPr>
          <p:grpSpPr>
            <a:xfrm>
              <a:off x="4402720" y="3714172"/>
              <a:ext cx="1367960" cy="1367960"/>
              <a:chOff x="2112141" y="5577363"/>
              <a:chExt cx="1367960" cy="1367960"/>
            </a:xfrm>
          </p:grpSpPr>
          <p:sp>
            <p:nvSpPr>
              <p:cNvPr id="8" name="Oval 7">
                <a:extLst>
                  <a:ext uri="{FF2B5EF4-FFF2-40B4-BE49-F238E27FC236}">
                    <a16:creationId xmlns:a16="http://schemas.microsoft.com/office/drawing/2014/main" id="{B99E2897-2824-1544-B3E5-13BF4489644F}"/>
                  </a:ext>
                </a:extLst>
              </p:cNvPr>
              <p:cNvSpPr/>
              <p:nvPr/>
            </p:nvSpPr>
            <p:spPr>
              <a:xfrm flipH="1">
                <a:off x="2112141" y="5577363"/>
                <a:ext cx="1367960" cy="1367960"/>
              </a:xfrm>
              <a:prstGeom prst="ellipse">
                <a:avLst/>
              </a:prstGeom>
              <a:solidFill>
                <a:schemeClr val="bg2"/>
              </a:solidFill>
              <a:ln w="19050" cap="flat" cmpd="sng" algn="ctr">
                <a:solidFill>
                  <a:schemeClr val="accent5"/>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9" name="TextBox 8">
                <a:extLst>
                  <a:ext uri="{FF2B5EF4-FFF2-40B4-BE49-F238E27FC236}">
                    <a16:creationId xmlns:a16="http://schemas.microsoft.com/office/drawing/2014/main" id="{6C85AA13-BB51-4246-95D2-0628BADEA4C3}"/>
                  </a:ext>
                </a:extLst>
              </p:cNvPr>
              <p:cNvSpPr txBox="1"/>
              <p:nvPr/>
            </p:nvSpPr>
            <p:spPr>
              <a:xfrm>
                <a:off x="2501597" y="5923742"/>
                <a:ext cx="508000" cy="738664"/>
              </a:xfrm>
              <a:prstGeom prst="rect">
                <a:avLst/>
              </a:prstGeom>
              <a:noFill/>
            </p:spPr>
            <p:txBody>
              <a:bodyPr wrap="square" lIns="182880" tIns="146304" rIns="182880" bIns="146304" rtlCol="0">
                <a:spAutoFit/>
              </a:bodyPr>
              <a:lstStyle/>
              <a:p>
                <a:pPr>
                  <a:lnSpc>
                    <a:spcPct val="90000"/>
                  </a:lnSpc>
                  <a:spcAft>
                    <a:spcPts val="1800"/>
                  </a:spcAft>
                </a:pPr>
                <a:endParaRPr lang="en-US" sz="32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3C882181-57F1-5546-8D54-D9B2F362BE94}"/>
                  </a:ext>
                </a:extLst>
              </p:cNvPr>
              <p:cNvSpPr txBox="1"/>
              <p:nvPr/>
            </p:nvSpPr>
            <p:spPr>
              <a:xfrm>
                <a:off x="2476594" y="5923742"/>
                <a:ext cx="319527"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rPr>
                  <a:t>A</a:t>
                </a:r>
              </a:p>
            </p:txBody>
          </p:sp>
        </p:grpSp>
        <p:sp>
          <p:nvSpPr>
            <p:cNvPr id="11" name="TextBox 10">
              <a:extLst>
                <a:ext uri="{FF2B5EF4-FFF2-40B4-BE49-F238E27FC236}">
                  <a16:creationId xmlns:a16="http://schemas.microsoft.com/office/drawing/2014/main" id="{33E39A9E-182C-7D43-9255-4E0D1E7E88DB}"/>
                </a:ext>
              </a:extLst>
            </p:cNvPr>
            <p:cNvSpPr txBox="1"/>
            <p:nvPr/>
          </p:nvSpPr>
          <p:spPr>
            <a:xfrm>
              <a:off x="6650501" y="3991323"/>
              <a:ext cx="943550" cy="438560"/>
            </a:xfrm>
            <a:prstGeom prst="rect">
              <a:avLst/>
            </a:prstGeom>
            <a:noFill/>
          </p:spPr>
          <p:txBody>
            <a:bodyPr wrap="square" lIns="0" tIns="0" rIns="0" bIns="0" rtlCol="0" anchor="t">
              <a:noAutofit/>
            </a:bodyPr>
            <a:lstStyle/>
            <a:p>
              <a:pPr algn="ctr"/>
              <a:r>
                <a:rPr lang="en-US" sz="1400" dirty="0"/>
                <a:t>http/</a:t>
              </a:r>
              <a:r>
                <a:rPr lang="en-US" sz="1400" dirty="0" err="1"/>
                <a:t>tcp</a:t>
              </a:r>
              <a:endParaRPr lang="en-US" sz="3600" dirty="0"/>
            </a:p>
          </p:txBody>
        </p:sp>
        <p:sp>
          <p:nvSpPr>
            <p:cNvPr id="26" name="Block Arc 25">
              <a:extLst>
                <a:ext uri="{FF2B5EF4-FFF2-40B4-BE49-F238E27FC236}">
                  <a16:creationId xmlns:a16="http://schemas.microsoft.com/office/drawing/2014/main" id="{AC975D47-B3F1-BB45-A58F-E18ACDF91A3E}"/>
                </a:ext>
              </a:extLst>
            </p:cNvPr>
            <p:cNvSpPr/>
            <p:nvPr/>
          </p:nvSpPr>
          <p:spPr bwMode="auto">
            <a:xfrm rot="16200000">
              <a:off x="8171246" y="3921301"/>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Block Arc 26">
              <a:extLst>
                <a:ext uri="{FF2B5EF4-FFF2-40B4-BE49-F238E27FC236}">
                  <a16:creationId xmlns:a16="http://schemas.microsoft.com/office/drawing/2014/main" id="{6E92AA1B-5AB4-BD4C-BB2A-1AAEA743983E}"/>
                </a:ext>
              </a:extLst>
            </p:cNvPr>
            <p:cNvSpPr/>
            <p:nvPr/>
          </p:nvSpPr>
          <p:spPr bwMode="auto">
            <a:xfrm rot="5400000">
              <a:off x="4987640" y="3940883"/>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DFAD34D1-39B5-534A-8BE3-AAD0A4C89E19}"/>
                </a:ext>
              </a:extLst>
            </p:cNvPr>
            <p:cNvCxnSpPr>
              <a:cxnSpLocks/>
            </p:cNvCxnSpPr>
            <p:nvPr/>
          </p:nvCxnSpPr>
          <p:spPr>
            <a:xfrm>
              <a:off x="5826100" y="4378570"/>
              <a:ext cx="188673" cy="0"/>
            </a:xfrm>
            <a:prstGeom prst="straightConnector1">
              <a:avLst/>
            </a:prstGeom>
            <a:noFill/>
            <a:ln w="28575" cap="rnd">
              <a:solidFill>
                <a:schemeClr val="accent1"/>
              </a:solidFill>
              <a:prstDash val="sysDot"/>
              <a:round/>
              <a:tailEnd type="arrow" w="med" len="sm"/>
            </a:ln>
          </p:spPr>
        </p:cxnSp>
        <p:cxnSp>
          <p:nvCxnSpPr>
            <p:cNvPr id="34" name="Straight Arrow Connector 33">
              <a:extLst>
                <a:ext uri="{FF2B5EF4-FFF2-40B4-BE49-F238E27FC236}">
                  <a16:creationId xmlns:a16="http://schemas.microsoft.com/office/drawing/2014/main" id="{51F9A19C-7B85-BC45-89B5-3D0977CEB3D1}"/>
                </a:ext>
              </a:extLst>
            </p:cNvPr>
            <p:cNvCxnSpPr>
              <a:cxnSpLocks/>
            </p:cNvCxnSpPr>
            <p:nvPr/>
          </p:nvCxnSpPr>
          <p:spPr>
            <a:xfrm>
              <a:off x="8541608" y="4378565"/>
              <a:ext cx="188673" cy="0"/>
            </a:xfrm>
            <a:prstGeom prst="straightConnector1">
              <a:avLst/>
            </a:prstGeom>
            <a:noFill/>
            <a:ln w="28575" cap="rnd">
              <a:solidFill>
                <a:schemeClr val="accent1"/>
              </a:solidFill>
              <a:prstDash val="sysDot"/>
              <a:round/>
              <a:tailEnd type="arrow" w="med" len="sm"/>
            </a:ln>
          </p:spPr>
        </p:cxnSp>
      </p:grpSp>
      <p:grpSp>
        <p:nvGrpSpPr>
          <p:cNvPr id="19" name="Group 18">
            <a:extLst>
              <a:ext uri="{FF2B5EF4-FFF2-40B4-BE49-F238E27FC236}">
                <a16:creationId xmlns:a16="http://schemas.microsoft.com/office/drawing/2014/main" id="{37B572DF-D150-144D-A790-D2021B4AB484}"/>
              </a:ext>
            </a:extLst>
          </p:cNvPr>
          <p:cNvGrpSpPr/>
          <p:nvPr/>
        </p:nvGrpSpPr>
        <p:grpSpPr>
          <a:xfrm>
            <a:off x="6295160" y="929183"/>
            <a:ext cx="7644052" cy="4377266"/>
            <a:chOff x="2393084" y="1980999"/>
            <a:chExt cx="7644052" cy="4377266"/>
          </a:xfrm>
        </p:grpSpPr>
        <p:sp>
          <p:nvSpPr>
            <p:cNvPr id="20" name="Oval 19">
              <a:extLst>
                <a:ext uri="{FF2B5EF4-FFF2-40B4-BE49-F238E27FC236}">
                  <a16:creationId xmlns:a16="http://schemas.microsoft.com/office/drawing/2014/main" id="{2AAE7433-A46D-4B47-B53C-9659C0CC5717}"/>
                </a:ext>
              </a:extLst>
            </p:cNvPr>
            <p:cNvSpPr/>
            <p:nvPr/>
          </p:nvSpPr>
          <p:spPr>
            <a:xfrm flipH="1">
              <a:off x="7089468" y="2827083"/>
              <a:ext cx="2575433" cy="2575433"/>
            </a:xfrm>
            <a:prstGeom prst="ellipse">
              <a:avLst/>
            </a:prstGeom>
            <a:solidFill>
              <a:schemeClr val="bg2"/>
            </a:solidFill>
            <a:ln w="38100" cap="flat" cmpd="sng" algn="ctr">
              <a:solidFill>
                <a:schemeClr val="tx1"/>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21" name="Block Arc 20">
              <a:extLst>
                <a:ext uri="{FF2B5EF4-FFF2-40B4-BE49-F238E27FC236}">
                  <a16:creationId xmlns:a16="http://schemas.microsoft.com/office/drawing/2014/main" id="{6EC1DB6B-D539-9448-9C1F-E437907289DC}"/>
                </a:ext>
              </a:extLst>
            </p:cNvPr>
            <p:cNvSpPr/>
            <p:nvPr/>
          </p:nvSpPr>
          <p:spPr bwMode="auto">
            <a:xfrm rot="16200000">
              <a:off x="5331180" y="3281700"/>
              <a:ext cx="2946524" cy="1724347"/>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Arrow Connector 21">
              <a:extLst>
                <a:ext uri="{FF2B5EF4-FFF2-40B4-BE49-F238E27FC236}">
                  <a16:creationId xmlns:a16="http://schemas.microsoft.com/office/drawing/2014/main" id="{735E0859-03FB-2A48-A9D8-1E34EA56BDFE}"/>
                </a:ext>
              </a:extLst>
            </p:cNvPr>
            <p:cNvCxnSpPr>
              <a:cxnSpLocks/>
            </p:cNvCxnSpPr>
            <p:nvPr/>
          </p:nvCxnSpPr>
          <p:spPr>
            <a:xfrm>
              <a:off x="6388747" y="4255435"/>
              <a:ext cx="984206" cy="0"/>
            </a:xfrm>
            <a:prstGeom prst="straightConnector1">
              <a:avLst/>
            </a:prstGeom>
            <a:noFill/>
            <a:ln w="38100" cap="rnd">
              <a:solidFill>
                <a:schemeClr val="accent1"/>
              </a:solidFill>
              <a:prstDash val="sysDot"/>
              <a:round/>
              <a:tailEnd type="arrow" w="med" len="sm"/>
            </a:ln>
          </p:spPr>
        </p:cxnSp>
        <p:cxnSp>
          <p:nvCxnSpPr>
            <p:cNvPr id="23" name="Straight Arrow Connector 22">
              <a:extLst>
                <a:ext uri="{FF2B5EF4-FFF2-40B4-BE49-F238E27FC236}">
                  <a16:creationId xmlns:a16="http://schemas.microsoft.com/office/drawing/2014/main" id="{4F9300AD-F992-F845-976B-02C40C407FE0}"/>
                </a:ext>
              </a:extLst>
            </p:cNvPr>
            <p:cNvCxnSpPr>
              <a:cxnSpLocks/>
            </p:cNvCxnSpPr>
            <p:nvPr/>
          </p:nvCxnSpPr>
          <p:spPr>
            <a:xfrm flipH="1">
              <a:off x="6388747" y="3889008"/>
              <a:ext cx="1022708" cy="0"/>
            </a:xfrm>
            <a:prstGeom prst="straightConnector1">
              <a:avLst/>
            </a:prstGeom>
            <a:noFill/>
            <a:ln w="38100" cap="rnd">
              <a:solidFill>
                <a:schemeClr val="accent1"/>
              </a:solidFill>
              <a:prstDash val="sysDot"/>
              <a:round/>
              <a:tailEnd type="arrow" w="med" len="sm"/>
            </a:ln>
          </p:spPr>
        </p:cxnSp>
        <p:sp>
          <p:nvSpPr>
            <p:cNvPr id="24" name="Rectangle 23">
              <a:extLst>
                <a:ext uri="{FF2B5EF4-FFF2-40B4-BE49-F238E27FC236}">
                  <a16:creationId xmlns:a16="http://schemas.microsoft.com/office/drawing/2014/main" id="{07AE680B-C610-3C46-A929-F1D36FD93DBF}"/>
                </a:ext>
              </a:extLst>
            </p:cNvPr>
            <p:cNvSpPr/>
            <p:nvPr/>
          </p:nvSpPr>
          <p:spPr>
            <a:xfrm>
              <a:off x="4964817" y="5664535"/>
              <a:ext cx="3144011" cy="646331"/>
            </a:xfrm>
            <a:prstGeom prst="rect">
              <a:avLst/>
            </a:prstGeom>
          </p:spPr>
          <p:txBody>
            <a:bodyPr wrap="square">
              <a:spAutoFit/>
            </a:bodyPr>
            <a:lstStyle/>
            <a:p>
              <a:pPr algn="ctr"/>
              <a:r>
                <a:rPr lang="en-US" sz="1800" dirty="0"/>
                <a:t>App Mesh, Envoy-based sidecar container</a:t>
              </a:r>
              <a:endParaRPr lang="en-US" sz="1800" dirty="0">
                <a:solidFill>
                  <a:srgbClr val="FFFFFF"/>
                </a:solidFill>
                <a:latin typeface="Amazon Ember" panose="02000000000000000000" pitchFamily="2" charset="0"/>
              </a:endParaRPr>
            </a:p>
          </p:txBody>
        </p:sp>
        <p:cxnSp>
          <p:nvCxnSpPr>
            <p:cNvPr id="25" name="Straight Arrow Connector 24">
              <a:extLst>
                <a:ext uri="{FF2B5EF4-FFF2-40B4-BE49-F238E27FC236}">
                  <a16:creationId xmlns:a16="http://schemas.microsoft.com/office/drawing/2014/main" id="{82E90A37-62C8-C644-AFF4-9E7A7C7F9548}"/>
                </a:ext>
              </a:extLst>
            </p:cNvPr>
            <p:cNvCxnSpPr>
              <a:cxnSpLocks/>
            </p:cNvCxnSpPr>
            <p:nvPr/>
          </p:nvCxnSpPr>
          <p:spPr>
            <a:xfrm>
              <a:off x="3318694" y="4231662"/>
              <a:ext cx="2103120" cy="0"/>
            </a:xfrm>
            <a:prstGeom prst="straightConnector1">
              <a:avLst/>
            </a:prstGeom>
            <a:noFill/>
            <a:ln w="38100" cap="rnd">
              <a:solidFill>
                <a:schemeClr val="tx1"/>
              </a:solidFill>
              <a:prstDash val="sysDot"/>
              <a:round/>
              <a:tailEnd type="arrow" w="med" len="sm"/>
            </a:ln>
          </p:spPr>
        </p:cxnSp>
        <p:cxnSp>
          <p:nvCxnSpPr>
            <p:cNvPr id="28" name="Straight Arrow Connector 27">
              <a:extLst>
                <a:ext uri="{FF2B5EF4-FFF2-40B4-BE49-F238E27FC236}">
                  <a16:creationId xmlns:a16="http://schemas.microsoft.com/office/drawing/2014/main" id="{793DCD9D-E203-F241-B5C1-D9D6D20BD056}"/>
                </a:ext>
              </a:extLst>
            </p:cNvPr>
            <p:cNvCxnSpPr>
              <a:cxnSpLocks/>
            </p:cNvCxnSpPr>
            <p:nvPr/>
          </p:nvCxnSpPr>
          <p:spPr>
            <a:xfrm flipH="1">
              <a:off x="3318694" y="3865235"/>
              <a:ext cx="2103120" cy="0"/>
            </a:xfrm>
            <a:prstGeom prst="straightConnector1">
              <a:avLst/>
            </a:prstGeom>
            <a:noFill/>
            <a:ln w="38100" cap="rnd">
              <a:solidFill>
                <a:schemeClr val="tx1"/>
              </a:solidFill>
              <a:prstDash val="sysDot"/>
              <a:round/>
              <a:tailEnd type="arrow" w="med" len="sm"/>
            </a:ln>
          </p:spPr>
        </p:cxnSp>
        <p:sp>
          <p:nvSpPr>
            <p:cNvPr id="30" name="Rectangle 29">
              <a:extLst>
                <a:ext uri="{FF2B5EF4-FFF2-40B4-BE49-F238E27FC236}">
                  <a16:creationId xmlns:a16="http://schemas.microsoft.com/office/drawing/2014/main" id="{46BF0BC0-73E1-2044-AAA2-4064026C43C2}"/>
                </a:ext>
              </a:extLst>
            </p:cNvPr>
            <p:cNvSpPr/>
            <p:nvPr/>
          </p:nvSpPr>
          <p:spPr>
            <a:xfrm>
              <a:off x="4270438" y="1980999"/>
              <a:ext cx="5766698" cy="4377266"/>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800" dirty="0">
                  <a:solidFill>
                    <a:schemeClr val="tx1"/>
                  </a:solidFill>
                </a:rPr>
                <a:t>pod</a:t>
              </a:r>
            </a:p>
          </p:txBody>
        </p:sp>
        <p:sp>
          <p:nvSpPr>
            <p:cNvPr id="31" name="Rectangle 30">
              <a:extLst>
                <a:ext uri="{FF2B5EF4-FFF2-40B4-BE49-F238E27FC236}">
                  <a16:creationId xmlns:a16="http://schemas.microsoft.com/office/drawing/2014/main" id="{0AE629EC-064E-3D4D-AFDC-3D0EDFB0E190}"/>
                </a:ext>
              </a:extLst>
            </p:cNvPr>
            <p:cNvSpPr/>
            <p:nvPr/>
          </p:nvSpPr>
          <p:spPr>
            <a:xfrm>
              <a:off x="2393084" y="4360393"/>
              <a:ext cx="2244802" cy="369332"/>
            </a:xfrm>
            <a:prstGeom prst="rect">
              <a:avLst/>
            </a:prstGeom>
          </p:spPr>
          <p:txBody>
            <a:bodyPr wrap="square">
              <a:spAutoFit/>
            </a:bodyPr>
            <a:lstStyle/>
            <a:p>
              <a:r>
                <a:rPr lang="en-US" sz="1800" dirty="0"/>
                <a:t>External traffic</a:t>
              </a:r>
            </a:p>
          </p:txBody>
        </p:sp>
        <p:sp>
          <p:nvSpPr>
            <p:cNvPr id="32" name="TextBox 31">
              <a:extLst>
                <a:ext uri="{FF2B5EF4-FFF2-40B4-BE49-F238E27FC236}">
                  <a16:creationId xmlns:a16="http://schemas.microsoft.com/office/drawing/2014/main" id="{9DB48E2C-3D34-7D42-AA93-36430A911B90}"/>
                </a:ext>
              </a:extLst>
            </p:cNvPr>
            <p:cNvSpPr txBox="1"/>
            <p:nvPr/>
          </p:nvSpPr>
          <p:spPr>
            <a:xfrm>
              <a:off x="7201194" y="3690067"/>
              <a:ext cx="2351979" cy="849463"/>
            </a:xfrm>
            <a:prstGeom prst="rect">
              <a:avLst/>
            </a:prstGeom>
            <a:noFill/>
          </p:spPr>
          <p:txBody>
            <a:bodyPr wrap="square" lIns="182880" tIns="146304" rIns="182880" bIns="146304" rtlCol="0">
              <a:spAutoFit/>
            </a:bodyPr>
            <a:lstStyle/>
            <a:p>
              <a:pPr algn="ctr">
                <a:lnSpc>
                  <a:spcPct val="90000"/>
                </a:lnSpc>
                <a:spcAft>
                  <a:spcPts val="1800"/>
                </a:spcAft>
              </a:pPr>
              <a:r>
                <a:rPr lang="en-US" sz="2000" dirty="0">
                  <a:solidFill>
                    <a:srgbClr val="FFFFFF"/>
                  </a:solidFill>
                </a:rPr>
                <a:t>your app container</a:t>
              </a:r>
            </a:p>
          </p:txBody>
        </p:sp>
      </p:grpSp>
      <p:sp>
        <p:nvSpPr>
          <p:cNvPr id="14" name="TextBox 13">
            <a:extLst>
              <a:ext uri="{FF2B5EF4-FFF2-40B4-BE49-F238E27FC236}">
                <a16:creationId xmlns:a16="http://schemas.microsoft.com/office/drawing/2014/main" id="{D2EE717E-5034-3443-BAA0-11DAE292ACAA}"/>
              </a:ext>
            </a:extLst>
          </p:cNvPr>
          <p:cNvSpPr txBox="1"/>
          <p:nvPr/>
        </p:nvSpPr>
        <p:spPr>
          <a:xfrm>
            <a:off x="1333031" y="1287667"/>
            <a:ext cx="5306581" cy="1412694"/>
          </a:xfrm>
          <a:prstGeom prst="rect">
            <a:avLst/>
          </a:prstGeom>
          <a:noFill/>
        </p:spPr>
        <p:txBody>
          <a:bodyPr wrap="none" lIns="182880" tIns="146304" rIns="182880" bIns="146304" rtlCol="0">
            <a:spAutoFit/>
          </a:bodyPr>
          <a:lstStyle/>
          <a:p>
            <a:pPr algn="ctr">
              <a:lnSpc>
                <a:spcPct val="90000"/>
              </a:lnSpc>
              <a:spcAft>
                <a:spcPts val="1800"/>
              </a:spcAft>
            </a:pPr>
            <a:r>
              <a:rPr lang="en-US" sz="3200" dirty="0">
                <a:gradFill>
                  <a:gsLst>
                    <a:gs pos="2917">
                      <a:schemeClr val="tx1"/>
                    </a:gs>
                    <a:gs pos="30000">
                      <a:schemeClr val="tx1"/>
                    </a:gs>
                  </a:gsLst>
                  <a:lin ang="5400000" scaled="0"/>
                </a:gradFill>
              </a:rPr>
              <a:t>Proxied traffic is </a:t>
            </a:r>
          </a:p>
          <a:p>
            <a:pPr algn="ctr">
              <a:lnSpc>
                <a:spcPct val="90000"/>
              </a:lnSpc>
              <a:spcAft>
                <a:spcPts val="1800"/>
              </a:spcAft>
            </a:pPr>
            <a:r>
              <a:rPr lang="en-US" sz="3200" dirty="0">
                <a:gradFill>
                  <a:gsLst>
                    <a:gs pos="2917">
                      <a:schemeClr val="tx1"/>
                    </a:gs>
                    <a:gs pos="30000">
                      <a:schemeClr val="tx1"/>
                    </a:gs>
                  </a:gsLst>
                  <a:lin ang="5400000" scaled="0"/>
                </a:gradFill>
              </a:rPr>
              <a:t>observable and shapeable.</a:t>
            </a:r>
          </a:p>
        </p:txBody>
      </p:sp>
      <p:cxnSp>
        <p:nvCxnSpPr>
          <p:cNvPr id="33" name="Straight Arrow Connector 32">
            <a:extLst>
              <a:ext uri="{FF2B5EF4-FFF2-40B4-BE49-F238E27FC236}">
                <a16:creationId xmlns:a16="http://schemas.microsoft.com/office/drawing/2014/main" id="{520EBF22-30DE-6543-A3D7-BFD83D46CAA7}"/>
              </a:ext>
            </a:extLst>
          </p:cNvPr>
          <p:cNvCxnSpPr>
            <a:cxnSpLocks/>
          </p:cNvCxnSpPr>
          <p:nvPr/>
        </p:nvCxnSpPr>
        <p:spPr>
          <a:xfrm flipV="1">
            <a:off x="6897534" y="4843967"/>
            <a:ext cx="851170" cy="830165"/>
          </a:xfrm>
          <a:prstGeom prst="straightConnector1">
            <a:avLst/>
          </a:prstGeom>
          <a:noFill/>
          <a:ln w="50800" cap="flat" cmpd="sng" algn="ctr">
            <a:solidFill>
              <a:srgbClr val="FF9900"/>
            </a:solidFill>
            <a:prstDash val="solid"/>
            <a:tailEnd type="arrow" w="lg" len="sm"/>
          </a:ln>
          <a:effectLst/>
        </p:spPr>
      </p:cxnSp>
    </p:spTree>
    <p:extLst>
      <p:ext uri="{BB962C8B-B14F-4D97-AF65-F5344CB8AC3E}">
        <p14:creationId xmlns:p14="http://schemas.microsoft.com/office/powerpoint/2010/main" val="4075685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09176CD-6BF1-B645-9F4E-F896FE129DD7}"/>
              </a:ext>
            </a:extLst>
          </p:cNvPr>
          <p:cNvSpPr/>
          <p:nvPr/>
        </p:nvSpPr>
        <p:spPr>
          <a:xfrm flipH="1">
            <a:off x="8819194" y="3714172"/>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cxnSp>
        <p:nvCxnSpPr>
          <p:cNvPr id="5" name="Straight Arrow Connector 4">
            <a:extLst>
              <a:ext uri="{FF2B5EF4-FFF2-40B4-BE49-F238E27FC236}">
                <a16:creationId xmlns:a16="http://schemas.microsoft.com/office/drawing/2014/main" id="{B744B5A9-730F-5F48-8269-428C6D3F952B}"/>
              </a:ext>
            </a:extLst>
          </p:cNvPr>
          <p:cNvCxnSpPr>
            <a:cxnSpLocks/>
          </p:cNvCxnSpPr>
          <p:nvPr/>
        </p:nvCxnSpPr>
        <p:spPr>
          <a:xfrm>
            <a:off x="6199097" y="4378570"/>
            <a:ext cx="2174052" cy="0"/>
          </a:xfrm>
          <a:prstGeom prst="straightConnector1">
            <a:avLst/>
          </a:prstGeom>
          <a:noFill/>
          <a:ln w="28575" cap="rnd">
            <a:solidFill>
              <a:schemeClr val="tx1"/>
            </a:solidFill>
            <a:prstDash val="sysDot"/>
            <a:round/>
            <a:tailEnd type="arrow" w="med" len="sm"/>
          </a:ln>
        </p:spPr>
      </p:cxnSp>
      <p:sp>
        <p:nvSpPr>
          <p:cNvPr id="6" name="TextBox 5">
            <a:extLst>
              <a:ext uri="{FF2B5EF4-FFF2-40B4-BE49-F238E27FC236}">
                <a16:creationId xmlns:a16="http://schemas.microsoft.com/office/drawing/2014/main" id="{E96BBDC6-2249-DB46-B184-90E91DE288D9}"/>
              </a:ext>
            </a:extLst>
          </p:cNvPr>
          <p:cNvSpPr txBox="1"/>
          <p:nvPr/>
        </p:nvSpPr>
        <p:spPr>
          <a:xfrm>
            <a:off x="9256784" y="4015832"/>
            <a:ext cx="508000"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rPr>
              <a:t>B</a:t>
            </a:r>
          </a:p>
        </p:txBody>
      </p:sp>
      <p:grpSp>
        <p:nvGrpSpPr>
          <p:cNvPr id="7" name="Group 6">
            <a:extLst>
              <a:ext uri="{FF2B5EF4-FFF2-40B4-BE49-F238E27FC236}">
                <a16:creationId xmlns:a16="http://schemas.microsoft.com/office/drawing/2014/main" id="{CA84ADCA-8AB0-C54E-B5A3-D1DF05EAF0B0}"/>
              </a:ext>
            </a:extLst>
          </p:cNvPr>
          <p:cNvGrpSpPr/>
          <p:nvPr/>
        </p:nvGrpSpPr>
        <p:grpSpPr>
          <a:xfrm>
            <a:off x="4402720" y="3714172"/>
            <a:ext cx="1367960" cy="1367960"/>
            <a:chOff x="2112141" y="5577363"/>
            <a:chExt cx="1367960" cy="1367960"/>
          </a:xfrm>
        </p:grpSpPr>
        <p:sp>
          <p:nvSpPr>
            <p:cNvPr id="8" name="Oval 7">
              <a:extLst>
                <a:ext uri="{FF2B5EF4-FFF2-40B4-BE49-F238E27FC236}">
                  <a16:creationId xmlns:a16="http://schemas.microsoft.com/office/drawing/2014/main" id="{B99E2897-2824-1544-B3E5-13BF4489644F}"/>
                </a:ext>
              </a:extLst>
            </p:cNvPr>
            <p:cNvSpPr/>
            <p:nvPr/>
          </p:nvSpPr>
          <p:spPr>
            <a:xfrm flipH="1">
              <a:off x="2112141" y="5577363"/>
              <a:ext cx="1367960" cy="1367960"/>
            </a:xfrm>
            <a:prstGeom prst="ellipse">
              <a:avLst/>
            </a:prstGeom>
            <a:solidFill>
              <a:schemeClr val="bg2"/>
            </a:solidFill>
            <a:ln w="19050" cap="flat" cmpd="sng" algn="ctr">
              <a:solidFill>
                <a:schemeClr val="accent5"/>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9" name="TextBox 8">
              <a:extLst>
                <a:ext uri="{FF2B5EF4-FFF2-40B4-BE49-F238E27FC236}">
                  <a16:creationId xmlns:a16="http://schemas.microsoft.com/office/drawing/2014/main" id="{6C85AA13-BB51-4246-95D2-0628BADEA4C3}"/>
                </a:ext>
              </a:extLst>
            </p:cNvPr>
            <p:cNvSpPr txBox="1"/>
            <p:nvPr/>
          </p:nvSpPr>
          <p:spPr>
            <a:xfrm>
              <a:off x="2501597" y="5923742"/>
              <a:ext cx="508000" cy="738664"/>
            </a:xfrm>
            <a:prstGeom prst="rect">
              <a:avLst/>
            </a:prstGeom>
            <a:noFill/>
          </p:spPr>
          <p:txBody>
            <a:bodyPr wrap="square" lIns="182880" tIns="146304" rIns="182880" bIns="146304" rtlCol="0">
              <a:spAutoFit/>
            </a:bodyPr>
            <a:lstStyle/>
            <a:p>
              <a:pPr>
                <a:lnSpc>
                  <a:spcPct val="90000"/>
                </a:lnSpc>
                <a:spcAft>
                  <a:spcPts val="1800"/>
                </a:spcAft>
              </a:pPr>
              <a:endParaRPr lang="en-US" sz="32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3C882181-57F1-5546-8D54-D9B2F362BE94}"/>
                </a:ext>
              </a:extLst>
            </p:cNvPr>
            <p:cNvSpPr txBox="1"/>
            <p:nvPr/>
          </p:nvSpPr>
          <p:spPr>
            <a:xfrm>
              <a:off x="2476594" y="5923742"/>
              <a:ext cx="319527"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rPr>
                <a:t>A</a:t>
              </a:r>
            </a:p>
          </p:txBody>
        </p:sp>
      </p:grpSp>
      <p:sp>
        <p:nvSpPr>
          <p:cNvPr id="11" name="TextBox 10">
            <a:extLst>
              <a:ext uri="{FF2B5EF4-FFF2-40B4-BE49-F238E27FC236}">
                <a16:creationId xmlns:a16="http://schemas.microsoft.com/office/drawing/2014/main" id="{33E39A9E-182C-7D43-9255-4E0D1E7E88DB}"/>
              </a:ext>
            </a:extLst>
          </p:cNvPr>
          <p:cNvSpPr txBox="1"/>
          <p:nvPr/>
        </p:nvSpPr>
        <p:spPr>
          <a:xfrm>
            <a:off x="6650501" y="3991323"/>
            <a:ext cx="943550" cy="438560"/>
          </a:xfrm>
          <a:prstGeom prst="rect">
            <a:avLst/>
          </a:prstGeom>
          <a:noFill/>
        </p:spPr>
        <p:txBody>
          <a:bodyPr wrap="square" lIns="0" tIns="0" rIns="0" bIns="0" rtlCol="0" anchor="t">
            <a:noAutofit/>
          </a:bodyPr>
          <a:lstStyle/>
          <a:p>
            <a:pPr algn="ctr"/>
            <a:r>
              <a:rPr lang="en-US" sz="1400" dirty="0"/>
              <a:t>http/</a:t>
            </a:r>
            <a:r>
              <a:rPr lang="en-US" sz="1400" dirty="0" err="1"/>
              <a:t>tcp</a:t>
            </a:r>
            <a:endParaRPr lang="en-US" sz="3600" dirty="0"/>
          </a:p>
        </p:txBody>
      </p:sp>
      <p:sp>
        <p:nvSpPr>
          <p:cNvPr id="26" name="Block Arc 25">
            <a:extLst>
              <a:ext uri="{FF2B5EF4-FFF2-40B4-BE49-F238E27FC236}">
                <a16:creationId xmlns:a16="http://schemas.microsoft.com/office/drawing/2014/main" id="{AC975D47-B3F1-BB45-A58F-E18ACDF91A3E}"/>
              </a:ext>
            </a:extLst>
          </p:cNvPr>
          <p:cNvSpPr/>
          <p:nvPr/>
        </p:nvSpPr>
        <p:spPr bwMode="auto">
          <a:xfrm rot="16200000">
            <a:off x="8171246" y="3921301"/>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Block Arc 26">
            <a:extLst>
              <a:ext uri="{FF2B5EF4-FFF2-40B4-BE49-F238E27FC236}">
                <a16:creationId xmlns:a16="http://schemas.microsoft.com/office/drawing/2014/main" id="{6E92AA1B-5AB4-BD4C-BB2A-1AAEA743983E}"/>
              </a:ext>
            </a:extLst>
          </p:cNvPr>
          <p:cNvSpPr/>
          <p:nvPr/>
        </p:nvSpPr>
        <p:spPr bwMode="auto">
          <a:xfrm rot="5400000">
            <a:off x="4987640" y="3940883"/>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DFAD34D1-39B5-534A-8BE3-AAD0A4C89E19}"/>
              </a:ext>
            </a:extLst>
          </p:cNvPr>
          <p:cNvCxnSpPr>
            <a:cxnSpLocks/>
          </p:cNvCxnSpPr>
          <p:nvPr/>
        </p:nvCxnSpPr>
        <p:spPr>
          <a:xfrm>
            <a:off x="5826100" y="4378570"/>
            <a:ext cx="188673" cy="0"/>
          </a:xfrm>
          <a:prstGeom prst="straightConnector1">
            <a:avLst/>
          </a:prstGeom>
          <a:noFill/>
          <a:ln w="28575" cap="rnd">
            <a:solidFill>
              <a:schemeClr val="accent1"/>
            </a:solidFill>
            <a:prstDash val="sysDot"/>
            <a:round/>
            <a:tailEnd type="arrow" w="med" len="sm"/>
          </a:ln>
        </p:spPr>
      </p:cxnSp>
      <p:cxnSp>
        <p:nvCxnSpPr>
          <p:cNvPr id="34" name="Straight Arrow Connector 33">
            <a:extLst>
              <a:ext uri="{FF2B5EF4-FFF2-40B4-BE49-F238E27FC236}">
                <a16:creationId xmlns:a16="http://schemas.microsoft.com/office/drawing/2014/main" id="{51F9A19C-7B85-BC45-89B5-3D0977CEB3D1}"/>
              </a:ext>
            </a:extLst>
          </p:cNvPr>
          <p:cNvCxnSpPr>
            <a:cxnSpLocks/>
          </p:cNvCxnSpPr>
          <p:nvPr/>
        </p:nvCxnSpPr>
        <p:spPr>
          <a:xfrm>
            <a:off x="8541608" y="4378565"/>
            <a:ext cx="188673" cy="0"/>
          </a:xfrm>
          <a:prstGeom prst="straightConnector1">
            <a:avLst/>
          </a:prstGeom>
          <a:noFill/>
          <a:ln w="28575" cap="rnd">
            <a:solidFill>
              <a:schemeClr val="accent1"/>
            </a:solidFill>
            <a:prstDash val="sysDot"/>
            <a:round/>
            <a:tailEnd type="arrow" w="med" len="sm"/>
          </a:ln>
        </p:spPr>
      </p:cxnSp>
    </p:spTree>
    <p:extLst>
      <p:ext uri="{BB962C8B-B14F-4D97-AF65-F5344CB8AC3E}">
        <p14:creationId xmlns:p14="http://schemas.microsoft.com/office/powerpoint/2010/main" val="2358154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right)">
                                      <p:cBhvr>
                                        <p:cTn id="7" dur="500"/>
                                        <p:tgtEl>
                                          <p:spTgt spid="29"/>
                                        </p:tgtEl>
                                      </p:cBhvr>
                                    </p:animEffect>
                                  </p:childTnLst>
                                </p:cTn>
                              </p:par>
                              <p:par>
                                <p:cTn id="8" presetID="22" presetClass="entr" presetSubtype="2"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right)">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09176CD-6BF1-B645-9F4E-F896FE129DD7}"/>
              </a:ext>
            </a:extLst>
          </p:cNvPr>
          <p:cNvSpPr/>
          <p:nvPr/>
        </p:nvSpPr>
        <p:spPr>
          <a:xfrm flipH="1">
            <a:off x="4958191" y="2009402"/>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grpSp>
        <p:nvGrpSpPr>
          <p:cNvPr id="7" name="Group 6">
            <a:extLst>
              <a:ext uri="{FF2B5EF4-FFF2-40B4-BE49-F238E27FC236}">
                <a16:creationId xmlns:a16="http://schemas.microsoft.com/office/drawing/2014/main" id="{CA84ADCA-8AB0-C54E-B5A3-D1DF05EAF0B0}"/>
              </a:ext>
            </a:extLst>
          </p:cNvPr>
          <p:cNvGrpSpPr/>
          <p:nvPr/>
        </p:nvGrpSpPr>
        <p:grpSpPr>
          <a:xfrm>
            <a:off x="2653431" y="3619435"/>
            <a:ext cx="1367960" cy="1367960"/>
            <a:chOff x="2112141" y="5577363"/>
            <a:chExt cx="1367960" cy="1367960"/>
          </a:xfrm>
        </p:grpSpPr>
        <p:sp>
          <p:nvSpPr>
            <p:cNvPr id="8" name="Oval 7">
              <a:extLst>
                <a:ext uri="{FF2B5EF4-FFF2-40B4-BE49-F238E27FC236}">
                  <a16:creationId xmlns:a16="http://schemas.microsoft.com/office/drawing/2014/main" id="{B99E2897-2824-1544-B3E5-13BF4489644F}"/>
                </a:ext>
              </a:extLst>
            </p:cNvPr>
            <p:cNvSpPr/>
            <p:nvPr/>
          </p:nvSpPr>
          <p:spPr>
            <a:xfrm flipH="1">
              <a:off x="2112141" y="5577363"/>
              <a:ext cx="1367960" cy="1367960"/>
            </a:xfrm>
            <a:prstGeom prst="ellipse">
              <a:avLst/>
            </a:prstGeom>
            <a:solidFill>
              <a:schemeClr val="bg2"/>
            </a:solidFill>
            <a:ln w="19050" cap="flat" cmpd="sng" algn="ctr">
              <a:solidFill>
                <a:schemeClr val="accent5"/>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9" name="TextBox 8">
              <a:extLst>
                <a:ext uri="{FF2B5EF4-FFF2-40B4-BE49-F238E27FC236}">
                  <a16:creationId xmlns:a16="http://schemas.microsoft.com/office/drawing/2014/main" id="{6C85AA13-BB51-4246-95D2-0628BADEA4C3}"/>
                </a:ext>
              </a:extLst>
            </p:cNvPr>
            <p:cNvSpPr txBox="1"/>
            <p:nvPr/>
          </p:nvSpPr>
          <p:spPr>
            <a:xfrm>
              <a:off x="2501597" y="5923742"/>
              <a:ext cx="508000" cy="738664"/>
            </a:xfrm>
            <a:prstGeom prst="rect">
              <a:avLst/>
            </a:prstGeom>
            <a:noFill/>
          </p:spPr>
          <p:txBody>
            <a:bodyPr wrap="square" lIns="182880" tIns="146304" rIns="182880" bIns="146304" rtlCol="0">
              <a:spAutoFit/>
            </a:bodyPr>
            <a:lstStyle/>
            <a:p>
              <a:pPr>
                <a:lnSpc>
                  <a:spcPct val="90000"/>
                </a:lnSpc>
                <a:spcAft>
                  <a:spcPts val="1800"/>
                </a:spcAft>
              </a:pPr>
              <a:endParaRPr lang="en-US" sz="32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3C882181-57F1-5546-8D54-D9B2F362BE94}"/>
                </a:ext>
              </a:extLst>
            </p:cNvPr>
            <p:cNvSpPr txBox="1"/>
            <p:nvPr/>
          </p:nvSpPr>
          <p:spPr>
            <a:xfrm>
              <a:off x="2476594" y="5923742"/>
              <a:ext cx="652826"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err="1">
                  <a:gradFill>
                    <a:gsLst>
                      <a:gs pos="2917">
                        <a:schemeClr val="tx1"/>
                      </a:gs>
                      <a:gs pos="30000">
                        <a:schemeClr val="tx1"/>
                      </a:gs>
                    </a:gsLst>
                    <a:lin ang="5400000" scaled="0"/>
                  </a:gradFill>
                </a:rPr>
                <a:t>dj</a:t>
              </a:r>
              <a:endParaRPr lang="en-US" sz="2000" dirty="0">
                <a:gradFill>
                  <a:gsLst>
                    <a:gs pos="2917">
                      <a:schemeClr val="tx1"/>
                    </a:gs>
                    <a:gs pos="30000">
                      <a:schemeClr val="tx1"/>
                    </a:gs>
                  </a:gsLst>
                  <a:lin ang="5400000" scaled="0"/>
                </a:gradFill>
              </a:endParaRPr>
            </a:p>
          </p:txBody>
        </p:sp>
      </p:grpSp>
      <p:sp>
        <p:nvSpPr>
          <p:cNvPr id="26" name="Block Arc 25">
            <a:extLst>
              <a:ext uri="{FF2B5EF4-FFF2-40B4-BE49-F238E27FC236}">
                <a16:creationId xmlns:a16="http://schemas.microsoft.com/office/drawing/2014/main" id="{AC975D47-B3F1-BB45-A58F-E18ACDF91A3E}"/>
              </a:ext>
            </a:extLst>
          </p:cNvPr>
          <p:cNvSpPr/>
          <p:nvPr/>
        </p:nvSpPr>
        <p:spPr bwMode="auto">
          <a:xfrm rot="16200000">
            <a:off x="4310243" y="2216531"/>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Block Arc 26">
            <a:extLst>
              <a:ext uri="{FF2B5EF4-FFF2-40B4-BE49-F238E27FC236}">
                <a16:creationId xmlns:a16="http://schemas.microsoft.com/office/drawing/2014/main" id="{6E92AA1B-5AB4-BD4C-BB2A-1AAEA743983E}"/>
              </a:ext>
            </a:extLst>
          </p:cNvPr>
          <p:cNvSpPr/>
          <p:nvPr/>
        </p:nvSpPr>
        <p:spPr bwMode="auto">
          <a:xfrm rot="5400000">
            <a:off x="3238351" y="3846146"/>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DFAD34D1-39B5-534A-8BE3-AAD0A4C89E19}"/>
              </a:ext>
            </a:extLst>
          </p:cNvPr>
          <p:cNvCxnSpPr>
            <a:cxnSpLocks/>
          </p:cNvCxnSpPr>
          <p:nvPr/>
        </p:nvCxnSpPr>
        <p:spPr>
          <a:xfrm>
            <a:off x="4076811" y="4283833"/>
            <a:ext cx="188673" cy="0"/>
          </a:xfrm>
          <a:prstGeom prst="straightConnector1">
            <a:avLst/>
          </a:prstGeom>
          <a:noFill/>
          <a:ln w="28575" cap="rnd">
            <a:solidFill>
              <a:schemeClr val="accent1"/>
            </a:solidFill>
            <a:prstDash val="sysDot"/>
            <a:round/>
            <a:tailEnd type="arrow" w="med" len="sm"/>
          </a:ln>
        </p:spPr>
      </p:cxnSp>
      <p:cxnSp>
        <p:nvCxnSpPr>
          <p:cNvPr id="34" name="Straight Arrow Connector 33">
            <a:extLst>
              <a:ext uri="{FF2B5EF4-FFF2-40B4-BE49-F238E27FC236}">
                <a16:creationId xmlns:a16="http://schemas.microsoft.com/office/drawing/2014/main" id="{51F9A19C-7B85-BC45-89B5-3D0977CEB3D1}"/>
              </a:ext>
            </a:extLst>
          </p:cNvPr>
          <p:cNvCxnSpPr>
            <a:cxnSpLocks/>
          </p:cNvCxnSpPr>
          <p:nvPr/>
        </p:nvCxnSpPr>
        <p:spPr>
          <a:xfrm>
            <a:off x="4680605" y="2673795"/>
            <a:ext cx="188673" cy="0"/>
          </a:xfrm>
          <a:prstGeom prst="straightConnector1">
            <a:avLst/>
          </a:prstGeom>
          <a:noFill/>
          <a:ln w="28575" cap="rnd">
            <a:solidFill>
              <a:schemeClr val="accent1"/>
            </a:solidFill>
            <a:prstDash val="sysDot"/>
            <a:round/>
            <a:tailEnd type="arrow" w="med" len="sm"/>
          </a:ln>
        </p:spPr>
      </p:cxnSp>
      <p:sp>
        <p:nvSpPr>
          <p:cNvPr id="16" name="TextBox 15">
            <a:extLst>
              <a:ext uri="{FF2B5EF4-FFF2-40B4-BE49-F238E27FC236}">
                <a16:creationId xmlns:a16="http://schemas.microsoft.com/office/drawing/2014/main" id="{24966F8C-A8B6-424D-A84A-56C0EF2785C8}"/>
              </a:ext>
            </a:extLst>
          </p:cNvPr>
          <p:cNvSpPr txBox="1"/>
          <p:nvPr/>
        </p:nvSpPr>
        <p:spPr>
          <a:xfrm>
            <a:off x="5081990" y="2387563"/>
            <a:ext cx="1135581"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metal</a:t>
            </a:r>
          </a:p>
        </p:txBody>
      </p:sp>
      <p:sp>
        <p:nvSpPr>
          <p:cNvPr id="24" name="Oval 23">
            <a:extLst>
              <a:ext uri="{FF2B5EF4-FFF2-40B4-BE49-F238E27FC236}">
                <a16:creationId xmlns:a16="http://schemas.microsoft.com/office/drawing/2014/main" id="{DDB9ABF1-E9A4-9E44-AC22-41AFC0A33DC7}"/>
              </a:ext>
            </a:extLst>
          </p:cNvPr>
          <p:cNvSpPr/>
          <p:nvPr/>
        </p:nvSpPr>
        <p:spPr>
          <a:xfrm flipH="1">
            <a:off x="5017082" y="5200131"/>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25" name="Block Arc 24">
            <a:extLst>
              <a:ext uri="{FF2B5EF4-FFF2-40B4-BE49-F238E27FC236}">
                <a16:creationId xmlns:a16="http://schemas.microsoft.com/office/drawing/2014/main" id="{E61A53F1-B538-4B46-B817-F92ABA1D1E53}"/>
              </a:ext>
            </a:extLst>
          </p:cNvPr>
          <p:cNvSpPr/>
          <p:nvPr/>
        </p:nvSpPr>
        <p:spPr bwMode="auto">
          <a:xfrm rot="16200000">
            <a:off x="4369134" y="5407260"/>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Arrow Connector 27">
            <a:extLst>
              <a:ext uri="{FF2B5EF4-FFF2-40B4-BE49-F238E27FC236}">
                <a16:creationId xmlns:a16="http://schemas.microsoft.com/office/drawing/2014/main" id="{F0FD7EF6-C0CB-0C46-9B18-F3E7E3327E10}"/>
              </a:ext>
            </a:extLst>
          </p:cNvPr>
          <p:cNvCxnSpPr>
            <a:cxnSpLocks/>
          </p:cNvCxnSpPr>
          <p:nvPr/>
        </p:nvCxnSpPr>
        <p:spPr>
          <a:xfrm>
            <a:off x="4739496" y="5864524"/>
            <a:ext cx="188673" cy="0"/>
          </a:xfrm>
          <a:prstGeom prst="straightConnector1">
            <a:avLst/>
          </a:prstGeom>
          <a:noFill/>
          <a:ln w="28575" cap="rnd">
            <a:solidFill>
              <a:schemeClr val="accent1"/>
            </a:solidFill>
            <a:prstDash val="sysDot"/>
            <a:round/>
            <a:tailEnd type="arrow" w="med" len="sm"/>
          </a:ln>
        </p:spPr>
      </p:cxnSp>
      <p:sp>
        <p:nvSpPr>
          <p:cNvPr id="30" name="TextBox 29">
            <a:extLst>
              <a:ext uri="{FF2B5EF4-FFF2-40B4-BE49-F238E27FC236}">
                <a16:creationId xmlns:a16="http://schemas.microsoft.com/office/drawing/2014/main" id="{BF21A634-D042-0A47-9588-8EBF0751A767}"/>
              </a:ext>
            </a:extLst>
          </p:cNvPr>
          <p:cNvSpPr txBox="1"/>
          <p:nvPr/>
        </p:nvSpPr>
        <p:spPr>
          <a:xfrm>
            <a:off x="5236488" y="5578292"/>
            <a:ext cx="944365"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jazz</a:t>
            </a:r>
          </a:p>
        </p:txBody>
      </p:sp>
      <p:sp>
        <p:nvSpPr>
          <p:cNvPr id="37" name="Oval 36">
            <a:extLst>
              <a:ext uri="{FF2B5EF4-FFF2-40B4-BE49-F238E27FC236}">
                <a16:creationId xmlns:a16="http://schemas.microsoft.com/office/drawing/2014/main" id="{C0C5C261-1E18-6E46-AD90-0229EFFC964F}"/>
              </a:ext>
            </a:extLst>
          </p:cNvPr>
          <p:cNvSpPr/>
          <p:nvPr/>
        </p:nvSpPr>
        <p:spPr>
          <a:xfrm flipH="1">
            <a:off x="7401982" y="5890360"/>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38" name="Block Arc 37">
            <a:extLst>
              <a:ext uri="{FF2B5EF4-FFF2-40B4-BE49-F238E27FC236}">
                <a16:creationId xmlns:a16="http://schemas.microsoft.com/office/drawing/2014/main" id="{920EF016-276A-5A4D-B281-EF04E5ADA047}"/>
              </a:ext>
            </a:extLst>
          </p:cNvPr>
          <p:cNvSpPr/>
          <p:nvPr/>
        </p:nvSpPr>
        <p:spPr bwMode="auto">
          <a:xfrm rot="16200000">
            <a:off x="6754034" y="6097489"/>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30BE5803-8078-344F-91AE-5231E443F6BB}"/>
              </a:ext>
            </a:extLst>
          </p:cNvPr>
          <p:cNvCxnSpPr>
            <a:cxnSpLocks/>
          </p:cNvCxnSpPr>
          <p:nvPr/>
        </p:nvCxnSpPr>
        <p:spPr>
          <a:xfrm>
            <a:off x="7124396" y="6554753"/>
            <a:ext cx="188673" cy="0"/>
          </a:xfrm>
          <a:prstGeom prst="straightConnector1">
            <a:avLst/>
          </a:prstGeom>
          <a:noFill/>
          <a:ln w="28575" cap="rnd">
            <a:solidFill>
              <a:schemeClr val="accent1"/>
            </a:solidFill>
            <a:prstDash val="sysDot"/>
            <a:round/>
            <a:tailEnd type="arrow" w="med" len="sm"/>
          </a:ln>
        </p:spPr>
      </p:cxnSp>
      <p:sp>
        <p:nvSpPr>
          <p:cNvPr id="40" name="TextBox 39">
            <a:extLst>
              <a:ext uri="{FF2B5EF4-FFF2-40B4-BE49-F238E27FC236}">
                <a16:creationId xmlns:a16="http://schemas.microsoft.com/office/drawing/2014/main" id="{12680835-74C3-7B4D-AE08-385BC2E629CB}"/>
              </a:ext>
            </a:extLst>
          </p:cNvPr>
          <p:cNvSpPr txBox="1"/>
          <p:nvPr/>
        </p:nvSpPr>
        <p:spPr>
          <a:xfrm>
            <a:off x="7467228" y="6294357"/>
            <a:ext cx="1252687"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jazz-v1</a:t>
            </a:r>
          </a:p>
        </p:txBody>
      </p:sp>
      <p:sp>
        <p:nvSpPr>
          <p:cNvPr id="41" name="Oval 40">
            <a:extLst>
              <a:ext uri="{FF2B5EF4-FFF2-40B4-BE49-F238E27FC236}">
                <a16:creationId xmlns:a16="http://schemas.microsoft.com/office/drawing/2014/main" id="{57F9E42E-FF2B-E04F-B864-441993435F73}"/>
              </a:ext>
            </a:extLst>
          </p:cNvPr>
          <p:cNvSpPr/>
          <p:nvPr/>
        </p:nvSpPr>
        <p:spPr>
          <a:xfrm flipH="1">
            <a:off x="7401981" y="4262145"/>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42" name="Block Arc 41">
            <a:extLst>
              <a:ext uri="{FF2B5EF4-FFF2-40B4-BE49-F238E27FC236}">
                <a16:creationId xmlns:a16="http://schemas.microsoft.com/office/drawing/2014/main" id="{6C9F2F5F-089D-C64C-9307-A4DE8647F354}"/>
              </a:ext>
            </a:extLst>
          </p:cNvPr>
          <p:cNvSpPr/>
          <p:nvPr/>
        </p:nvSpPr>
        <p:spPr bwMode="auto">
          <a:xfrm rot="16200000">
            <a:off x="6754033" y="4469274"/>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255B8110-8A56-D949-A194-80FD2AC6C0E9}"/>
              </a:ext>
            </a:extLst>
          </p:cNvPr>
          <p:cNvCxnSpPr>
            <a:cxnSpLocks/>
          </p:cNvCxnSpPr>
          <p:nvPr/>
        </p:nvCxnSpPr>
        <p:spPr>
          <a:xfrm>
            <a:off x="7124395" y="4926538"/>
            <a:ext cx="188673" cy="0"/>
          </a:xfrm>
          <a:prstGeom prst="straightConnector1">
            <a:avLst/>
          </a:prstGeom>
          <a:noFill/>
          <a:ln w="28575" cap="rnd">
            <a:solidFill>
              <a:schemeClr val="accent1"/>
            </a:solidFill>
            <a:prstDash val="sysDot"/>
            <a:round/>
            <a:tailEnd type="arrow" w="med" len="sm"/>
          </a:ln>
        </p:spPr>
      </p:cxnSp>
      <p:sp>
        <p:nvSpPr>
          <p:cNvPr id="44" name="TextBox 43">
            <a:extLst>
              <a:ext uri="{FF2B5EF4-FFF2-40B4-BE49-F238E27FC236}">
                <a16:creationId xmlns:a16="http://schemas.microsoft.com/office/drawing/2014/main" id="{F8C2AAE5-6BE1-C24E-8918-9F448C52D059}"/>
              </a:ext>
            </a:extLst>
          </p:cNvPr>
          <p:cNvSpPr txBox="1"/>
          <p:nvPr/>
        </p:nvSpPr>
        <p:spPr>
          <a:xfrm>
            <a:off x="7467227" y="4666142"/>
            <a:ext cx="1252687"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jazz-v2</a:t>
            </a:r>
          </a:p>
        </p:txBody>
      </p:sp>
      <p:sp>
        <p:nvSpPr>
          <p:cNvPr id="45" name="Oval 44">
            <a:extLst>
              <a:ext uri="{FF2B5EF4-FFF2-40B4-BE49-F238E27FC236}">
                <a16:creationId xmlns:a16="http://schemas.microsoft.com/office/drawing/2014/main" id="{D9E4E2DD-19FF-7D4E-B8CA-F4595D6BAED4}"/>
              </a:ext>
            </a:extLst>
          </p:cNvPr>
          <p:cNvSpPr/>
          <p:nvPr/>
        </p:nvSpPr>
        <p:spPr>
          <a:xfrm flipH="1">
            <a:off x="7401981" y="2709621"/>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46" name="Block Arc 45">
            <a:extLst>
              <a:ext uri="{FF2B5EF4-FFF2-40B4-BE49-F238E27FC236}">
                <a16:creationId xmlns:a16="http://schemas.microsoft.com/office/drawing/2014/main" id="{920B280F-78B6-494B-95EC-4B2209A34EDA}"/>
              </a:ext>
            </a:extLst>
          </p:cNvPr>
          <p:cNvSpPr/>
          <p:nvPr/>
        </p:nvSpPr>
        <p:spPr bwMode="auto">
          <a:xfrm rot="16200000">
            <a:off x="6754033" y="2916750"/>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E8D3BEFE-0356-7A41-B323-32FAA46EDF61}"/>
              </a:ext>
            </a:extLst>
          </p:cNvPr>
          <p:cNvCxnSpPr>
            <a:cxnSpLocks/>
          </p:cNvCxnSpPr>
          <p:nvPr/>
        </p:nvCxnSpPr>
        <p:spPr>
          <a:xfrm>
            <a:off x="7124395" y="3374014"/>
            <a:ext cx="188673" cy="0"/>
          </a:xfrm>
          <a:prstGeom prst="straightConnector1">
            <a:avLst/>
          </a:prstGeom>
          <a:noFill/>
          <a:ln w="28575" cap="rnd">
            <a:solidFill>
              <a:schemeClr val="accent1"/>
            </a:solidFill>
            <a:prstDash val="sysDot"/>
            <a:round/>
            <a:tailEnd type="arrow" w="med" len="sm"/>
          </a:ln>
        </p:spPr>
      </p:cxnSp>
      <p:sp>
        <p:nvSpPr>
          <p:cNvPr id="49" name="Oval 48">
            <a:extLst>
              <a:ext uri="{FF2B5EF4-FFF2-40B4-BE49-F238E27FC236}">
                <a16:creationId xmlns:a16="http://schemas.microsoft.com/office/drawing/2014/main" id="{258A08F0-FD88-C048-BF1C-825743A866D0}"/>
              </a:ext>
            </a:extLst>
          </p:cNvPr>
          <p:cNvSpPr/>
          <p:nvPr/>
        </p:nvSpPr>
        <p:spPr>
          <a:xfrm flipH="1">
            <a:off x="7401980" y="1081406"/>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50" name="Block Arc 49">
            <a:extLst>
              <a:ext uri="{FF2B5EF4-FFF2-40B4-BE49-F238E27FC236}">
                <a16:creationId xmlns:a16="http://schemas.microsoft.com/office/drawing/2014/main" id="{84E16E47-0972-2942-979F-14EB813F2E43}"/>
              </a:ext>
            </a:extLst>
          </p:cNvPr>
          <p:cNvSpPr/>
          <p:nvPr/>
        </p:nvSpPr>
        <p:spPr bwMode="auto">
          <a:xfrm rot="16200000">
            <a:off x="6754032" y="1288535"/>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88B7AEA8-3605-1F4C-A8D5-3E92785A572A}"/>
              </a:ext>
            </a:extLst>
          </p:cNvPr>
          <p:cNvCxnSpPr>
            <a:cxnSpLocks/>
          </p:cNvCxnSpPr>
          <p:nvPr/>
        </p:nvCxnSpPr>
        <p:spPr>
          <a:xfrm>
            <a:off x="7124394" y="1745799"/>
            <a:ext cx="188673" cy="0"/>
          </a:xfrm>
          <a:prstGeom prst="straightConnector1">
            <a:avLst/>
          </a:prstGeom>
          <a:noFill/>
          <a:ln w="28575" cap="rnd">
            <a:solidFill>
              <a:schemeClr val="accent1"/>
            </a:solidFill>
            <a:prstDash val="sysDot"/>
            <a:round/>
            <a:tailEnd type="arrow" w="med" len="sm"/>
          </a:ln>
        </p:spPr>
      </p:cxnSp>
      <p:sp>
        <p:nvSpPr>
          <p:cNvPr id="52" name="TextBox 51">
            <a:extLst>
              <a:ext uri="{FF2B5EF4-FFF2-40B4-BE49-F238E27FC236}">
                <a16:creationId xmlns:a16="http://schemas.microsoft.com/office/drawing/2014/main" id="{7E888FAC-BC13-BB42-9B8D-319A2C3791F7}"/>
              </a:ext>
            </a:extLst>
          </p:cNvPr>
          <p:cNvSpPr txBox="1"/>
          <p:nvPr/>
        </p:nvSpPr>
        <p:spPr>
          <a:xfrm>
            <a:off x="7417457" y="1504011"/>
            <a:ext cx="1481141"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metal-v2</a:t>
            </a:r>
          </a:p>
        </p:txBody>
      </p:sp>
      <p:sp>
        <p:nvSpPr>
          <p:cNvPr id="53" name="TextBox 52">
            <a:extLst>
              <a:ext uri="{FF2B5EF4-FFF2-40B4-BE49-F238E27FC236}">
                <a16:creationId xmlns:a16="http://schemas.microsoft.com/office/drawing/2014/main" id="{C052D831-0CD5-254A-87C8-5228BE71671C}"/>
              </a:ext>
            </a:extLst>
          </p:cNvPr>
          <p:cNvSpPr txBox="1"/>
          <p:nvPr/>
        </p:nvSpPr>
        <p:spPr>
          <a:xfrm>
            <a:off x="7417457" y="3094380"/>
            <a:ext cx="1481141"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metal-v1</a:t>
            </a:r>
          </a:p>
        </p:txBody>
      </p:sp>
      <p:cxnSp>
        <p:nvCxnSpPr>
          <p:cNvPr id="54" name="Straight Arrow Connector 53">
            <a:extLst>
              <a:ext uri="{FF2B5EF4-FFF2-40B4-BE49-F238E27FC236}">
                <a16:creationId xmlns:a16="http://schemas.microsoft.com/office/drawing/2014/main" id="{F25AA8B0-C7FB-DE43-8A1F-6210B5C17201}"/>
              </a:ext>
            </a:extLst>
          </p:cNvPr>
          <p:cNvCxnSpPr>
            <a:cxnSpLocks/>
          </p:cNvCxnSpPr>
          <p:nvPr/>
        </p:nvCxnSpPr>
        <p:spPr>
          <a:xfrm flipV="1">
            <a:off x="6533416" y="2196991"/>
            <a:ext cx="219409" cy="239037"/>
          </a:xfrm>
          <a:prstGeom prst="straightConnector1">
            <a:avLst/>
          </a:prstGeom>
          <a:noFill/>
          <a:ln w="28575" cap="rnd">
            <a:solidFill>
              <a:srgbClr val="00B050"/>
            </a:solidFill>
            <a:prstDash val="sysDot"/>
            <a:round/>
            <a:tailEnd type="arrow" w="med" len="sm"/>
          </a:ln>
        </p:spPr>
      </p:cxnSp>
      <p:cxnSp>
        <p:nvCxnSpPr>
          <p:cNvPr id="56" name="Straight Arrow Connector 55">
            <a:extLst>
              <a:ext uri="{FF2B5EF4-FFF2-40B4-BE49-F238E27FC236}">
                <a16:creationId xmlns:a16="http://schemas.microsoft.com/office/drawing/2014/main" id="{C4EC2A39-2A4E-EE41-B65D-E06A7C731EC3}"/>
              </a:ext>
            </a:extLst>
          </p:cNvPr>
          <p:cNvCxnSpPr>
            <a:cxnSpLocks/>
          </p:cNvCxnSpPr>
          <p:nvPr/>
        </p:nvCxnSpPr>
        <p:spPr>
          <a:xfrm>
            <a:off x="6536991" y="2940307"/>
            <a:ext cx="226995" cy="151337"/>
          </a:xfrm>
          <a:prstGeom prst="straightConnector1">
            <a:avLst/>
          </a:prstGeom>
          <a:noFill/>
          <a:ln w="28575" cap="rnd">
            <a:solidFill>
              <a:srgbClr val="00B050"/>
            </a:solidFill>
            <a:prstDash val="sysDot"/>
            <a:round/>
            <a:tailEnd type="arrow" w="med" len="sm"/>
          </a:ln>
        </p:spPr>
      </p:cxnSp>
      <p:cxnSp>
        <p:nvCxnSpPr>
          <p:cNvPr id="57" name="Straight Arrow Connector 56">
            <a:extLst>
              <a:ext uri="{FF2B5EF4-FFF2-40B4-BE49-F238E27FC236}">
                <a16:creationId xmlns:a16="http://schemas.microsoft.com/office/drawing/2014/main" id="{65F37C65-7B47-5C4F-8871-98A98EF4EFED}"/>
              </a:ext>
            </a:extLst>
          </p:cNvPr>
          <p:cNvCxnSpPr>
            <a:cxnSpLocks/>
          </p:cNvCxnSpPr>
          <p:nvPr/>
        </p:nvCxnSpPr>
        <p:spPr>
          <a:xfrm flipV="1">
            <a:off x="6547131" y="5299319"/>
            <a:ext cx="219409" cy="239037"/>
          </a:xfrm>
          <a:prstGeom prst="straightConnector1">
            <a:avLst/>
          </a:prstGeom>
          <a:noFill/>
          <a:ln w="28575" cap="rnd">
            <a:solidFill>
              <a:srgbClr val="00B050"/>
            </a:solidFill>
            <a:prstDash val="sysDot"/>
            <a:round/>
            <a:tailEnd type="arrow" w="med" len="sm"/>
          </a:ln>
        </p:spPr>
      </p:cxnSp>
      <p:cxnSp>
        <p:nvCxnSpPr>
          <p:cNvPr id="58" name="Straight Arrow Connector 57">
            <a:extLst>
              <a:ext uri="{FF2B5EF4-FFF2-40B4-BE49-F238E27FC236}">
                <a16:creationId xmlns:a16="http://schemas.microsoft.com/office/drawing/2014/main" id="{BD8D4093-1444-3049-9B61-58A3C37750A8}"/>
              </a:ext>
            </a:extLst>
          </p:cNvPr>
          <p:cNvCxnSpPr>
            <a:cxnSpLocks/>
          </p:cNvCxnSpPr>
          <p:nvPr/>
        </p:nvCxnSpPr>
        <p:spPr>
          <a:xfrm>
            <a:off x="6550706" y="6042635"/>
            <a:ext cx="226995" cy="151337"/>
          </a:xfrm>
          <a:prstGeom prst="straightConnector1">
            <a:avLst/>
          </a:prstGeom>
          <a:noFill/>
          <a:ln w="28575" cap="rnd">
            <a:solidFill>
              <a:srgbClr val="00B050"/>
            </a:solidFill>
            <a:prstDash val="sysDot"/>
            <a:round/>
            <a:tailEnd type="arrow" w="med" len="sm"/>
          </a:ln>
        </p:spPr>
      </p:cxnSp>
      <p:cxnSp>
        <p:nvCxnSpPr>
          <p:cNvPr id="60" name="Straight Arrow Connector 59">
            <a:extLst>
              <a:ext uri="{FF2B5EF4-FFF2-40B4-BE49-F238E27FC236}">
                <a16:creationId xmlns:a16="http://schemas.microsoft.com/office/drawing/2014/main" id="{CD8BFA07-8FC9-9643-9AB1-9FC9D7A67C80}"/>
              </a:ext>
            </a:extLst>
          </p:cNvPr>
          <p:cNvCxnSpPr>
            <a:cxnSpLocks/>
          </p:cNvCxnSpPr>
          <p:nvPr/>
        </p:nvCxnSpPr>
        <p:spPr>
          <a:xfrm flipV="1">
            <a:off x="4594852" y="3771489"/>
            <a:ext cx="219409" cy="239037"/>
          </a:xfrm>
          <a:prstGeom prst="straightConnector1">
            <a:avLst/>
          </a:prstGeom>
          <a:noFill/>
          <a:ln w="28575" cap="rnd">
            <a:solidFill>
              <a:srgbClr val="00B050"/>
            </a:solidFill>
            <a:prstDash val="sysDot"/>
            <a:round/>
            <a:tailEnd type="arrow" w="med" len="sm"/>
          </a:ln>
        </p:spPr>
      </p:cxnSp>
      <p:cxnSp>
        <p:nvCxnSpPr>
          <p:cNvPr id="61" name="Straight Arrow Connector 60">
            <a:extLst>
              <a:ext uri="{FF2B5EF4-FFF2-40B4-BE49-F238E27FC236}">
                <a16:creationId xmlns:a16="http://schemas.microsoft.com/office/drawing/2014/main" id="{73B51D5B-4406-9A4D-BB3A-9F98C737110C}"/>
              </a:ext>
            </a:extLst>
          </p:cNvPr>
          <p:cNvCxnSpPr>
            <a:cxnSpLocks/>
          </p:cNvCxnSpPr>
          <p:nvPr/>
        </p:nvCxnSpPr>
        <p:spPr>
          <a:xfrm>
            <a:off x="4598427" y="4514805"/>
            <a:ext cx="226995" cy="151337"/>
          </a:xfrm>
          <a:prstGeom prst="straightConnector1">
            <a:avLst/>
          </a:prstGeom>
          <a:noFill/>
          <a:ln w="28575" cap="rnd">
            <a:solidFill>
              <a:srgbClr val="00B050"/>
            </a:solidFill>
            <a:prstDash val="sysDot"/>
            <a:round/>
            <a:tailEnd type="arrow" w="med" len="sm"/>
          </a:ln>
        </p:spPr>
      </p:cxnSp>
      <p:grpSp>
        <p:nvGrpSpPr>
          <p:cNvPr id="70" name="Group 69">
            <a:extLst>
              <a:ext uri="{FF2B5EF4-FFF2-40B4-BE49-F238E27FC236}">
                <a16:creationId xmlns:a16="http://schemas.microsoft.com/office/drawing/2014/main" id="{6DEA3A97-1234-D341-A060-09281471842E}"/>
              </a:ext>
            </a:extLst>
          </p:cNvPr>
          <p:cNvGrpSpPr/>
          <p:nvPr/>
        </p:nvGrpSpPr>
        <p:grpSpPr>
          <a:xfrm rot="5400000">
            <a:off x="5034486" y="1551503"/>
            <a:ext cx="5708099" cy="5369637"/>
            <a:chOff x="1344974" y="6593570"/>
            <a:chExt cx="8384501" cy="5369637"/>
          </a:xfrm>
        </p:grpSpPr>
        <p:cxnSp>
          <p:nvCxnSpPr>
            <p:cNvPr id="62" name="Straight Arrow Connector 61">
              <a:extLst>
                <a:ext uri="{FF2B5EF4-FFF2-40B4-BE49-F238E27FC236}">
                  <a16:creationId xmlns:a16="http://schemas.microsoft.com/office/drawing/2014/main" id="{02889111-B2D3-8440-9A42-AFF8313634EB}"/>
                </a:ext>
              </a:extLst>
            </p:cNvPr>
            <p:cNvCxnSpPr>
              <a:cxnSpLocks/>
            </p:cNvCxnSpPr>
            <p:nvPr/>
          </p:nvCxnSpPr>
          <p:spPr>
            <a:xfrm rot="16200000" flipH="1" flipV="1">
              <a:off x="5537224" y="2401320"/>
              <a:ext cx="1" cy="8384501"/>
            </a:xfrm>
            <a:prstGeom prst="straightConnector1">
              <a:avLst/>
            </a:prstGeom>
            <a:noFill/>
            <a:ln w="28575" cap="rnd">
              <a:solidFill>
                <a:schemeClr val="tx1"/>
              </a:solidFill>
              <a:prstDash val="sysDot"/>
              <a:round/>
              <a:tailEnd type="none" w="med" len="sm"/>
            </a:ln>
          </p:spPr>
        </p:cxnSp>
        <p:cxnSp>
          <p:nvCxnSpPr>
            <p:cNvPr id="64" name="Straight Arrow Connector 63">
              <a:extLst>
                <a:ext uri="{FF2B5EF4-FFF2-40B4-BE49-F238E27FC236}">
                  <a16:creationId xmlns:a16="http://schemas.microsoft.com/office/drawing/2014/main" id="{A3C153CF-40BF-2F40-BC85-B0152C835721}"/>
                </a:ext>
              </a:extLst>
            </p:cNvPr>
            <p:cNvCxnSpPr>
              <a:cxnSpLocks/>
            </p:cNvCxnSpPr>
            <p:nvPr/>
          </p:nvCxnSpPr>
          <p:spPr>
            <a:xfrm rot="16200000" flipH="1">
              <a:off x="903901" y="7302772"/>
              <a:ext cx="1418406" cy="3"/>
            </a:xfrm>
            <a:prstGeom prst="straightConnector1">
              <a:avLst/>
            </a:prstGeom>
            <a:noFill/>
            <a:ln w="28575" cap="rnd">
              <a:solidFill>
                <a:schemeClr val="accent4"/>
              </a:solidFill>
              <a:prstDash val="sysDot"/>
              <a:round/>
              <a:tailEnd type="arrow" w="med" len="sm"/>
            </a:ln>
          </p:spPr>
        </p:cxnSp>
        <p:cxnSp>
          <p:nvCxnSpPr>
            <p:cNvPr id="65" name="Straight Arrow Connector 64">
              <a:extLst>
                <a:ext uri="{FF2B5EF4-FFF2-40B4-BE49-F238E27FC236}">
                  <a16:creationId xmlns:a16="http://schemas.microsoft.com/office/drawing/2014/main" id="{41F5DA3C-5EA7-BB4B-ABC8-C3C0745EA67C}"/>
                </a:ext>
              </a:extLst>
            </p:cNvPr>
            <p:cNvCxnSpPr>
              <a:cxnSpLocks/>
            </p:cNvCxnSpPr>
            <p:nvPr/>
          </p:nvCxnSpPr>
          <p:spPr>
            <a:xfrm rot="16200000" flipH="1">
              <a:off x="1253195" y="8426698"/>
              <a:ext cx="3699800" cy="33554"/>
            </a:xfrm>
            <a:prstGeom prst="straightConnector1">
              <a:avLst/>
            </a:prstGeom>
            <a:noFill/>
            <a:ln w="28575" cap="rnd">
              <a:solidFill>
                <a:schemeClr val="accent4"/>
              </a:solidFill>
              <a:prstDash val="sysDot"/>
              <a:round/>
              <a:tailEnd type="arrow" w="med" len="sm"/>
            </a:ln>
          </p:spPr>
        </p:cxnSp>
        <p:cxnSp>
          <p:nvCxnSpPr>
            <p:cNvPr id="66" name="Straight Arrow Connector 65">
              <a:extLst>
                <a:ext uri="{FF2B5EF4-FFF2-40B4-BE49-F238E27FC236}">
                  <a16:creationId xmlns:a16="http://schemas.microsoft.com/office/drawing/2014/main" id="{6B558795-7D21-434A-A559-16C8F5027EB0}"/>
                </a:ext>
              </a:extLst>
            </p:cNvPr>
            <p:cNvCxnSpPr>
              <a:cxnSpLocks/>
            </p:cNvCxnSpPr>
            <p:nvPr/>
          </p:nvCxnSpPr>
          <p:spPr>
            <a:xfrm rot="16200000" flipH="1">
              <a:off x="2742713" y="9267272"/>
              <a:ext cx="5369634" cy="22236"/>
            </a:xfrm>
            <a:prstGeom prst="straightConnector1">
              <a:avLst/>
            </a:prstGeom>
            <a:noFill/>
            <a:ln w="28575" cap="rnd">
              <a:solidFill>
                <a:schemeClr val="accent4"/>
              </a:solidFill>
              <a:prstDash val="sysDot"/>
              <a:round/>
              <a:tailEnd type="arrow" w="med" len="sm"/>
            </a:ln>
          </p:spPr>
        </p:cxnSp>
        <p:cxnSp>
          <p:nvCxnSpPr>
            <p:cNvPr id="67" name="Straight Arrow Connector 66">
              <a:extLst>
                <a:ext uri="{FF2B5EF4-FFF2-40B4-BE49-F238E27FC236}">
                  <a16:creationId xmlns:a16="http://schemas.microsoft.com/office/drawing/2014/main" id="{3A73BC07-1CE8-614E-BECE-D06A96D69E4E}"/>
                </a:ext>
              </a:extLst>
            </p:cNvPr>
            <p:cNvCxnSpPr>
              <a:cxnSpLocks/>
            </p:cNvCxnSpPr>
            <p:nvPr/>
          </p:nvCxnSpPr>
          <p:spPr>
            <a:xfrm rot="16200000" flipH="1">
              <a:off x="3435342" y="7434529"/>
              <a:ext cx="1636639" cy="3"/>
            </a:xfrm>
            <a:prstGeom prst="straightConnector1">
              <a:avLst/>
            </a:prstGeom>
            <a:noFill/>
            <a:ln w="28575" cap="rnd">
              <a:solidFill>
                <a:schemeClr val="accent4"/>
              </a:solidFill>
              <a:prstDash val="sysDot"/>
              <a:round/>
              <a:tailEnd type="arrow" w="med" len="sm"/>
            </a:ln>
          </p:spPr>
        </p:cxnSp>
      </p:grpSp>
      <p:cxnSp>
        <p:nvCxnSpPr>
          <p:cNvPr id="76" name="Straight Arrow Connector 75">
            <a:extLst>
              <a:ext uri="{FF2B5EF4-FFF2-40B4-BE49-F238E27FC236}">
                <a16:creationId xmlns:a16="http://schemas.microsoft.com/office/drawing/2014/main" id="{3D14FB24-F7E6-384E-9FF0-AE5676922C64}"/>
              </a:ext>
            </a:extLst>
          </p:cNvPr>
          <p:cNvCxnSpPr>
            <a:cxnSpLocks/>
          </p:cNvCxnSpPr>
          <p:nvPr/>
        </p:nvCxnSpPr>
        <p:spPr>
          <a:xfrm flipH="1">
            <a:off x="8936710" y="4933136"/>
            <a:ext cx="1636639" cy="2"/>
          </a:xfrm>
          <a:prstGeom prst="straightConnector1">
            <a:avLst/>
          </a:prstGeom>
          <a:noFill/>
          <a:ln w="28575" cap="rnd">
            <a:solidFill>
              <a:schemeClr val="accent4"/>
            </a:solidFill>
            <a:prstDash val="sysDot"/>
            <a:round/>
            <a:tailEnd type="arrow" w="med" len="sm"/>
          </a:ln>
        </p:spPr>
      </p:cxnSp>
      <p:cxnSp>
        <p:nvCxnSpPr>
          <p:cNvPr id="80" name="Straight Arrow Connector 79">
            <a:extLst>
              <a:ext uri="{FF2B5EF4-FFF2-40B4-BE49-F238E27FC236}">
                <a16:creationId xmlns:a16="http://schemas.microsoft.com/office/drawing/2014/main" id="{D06597A9-4BA3-AD48-A96E-2EB65EFD12F3}"/>
              </a:ext>
            </a:extLst>
          </p:cNvPr>
          <p:cNvCxnSpPr>
            <a:cxnSpLocks/>
          </p:cNvCxnSpPr>
          <p:nvPr/>
        </p:nvCxnSpPr>
        <p:spPr>
          <a:xfrm flipH="1">
            <a:off x="9154947" y="6542112"/>
            <a:ext cx="1418406" cy="2"/>
          </a:xfrm>
          <a:prstGeom prst="straightConnector1">
            <a:avLst/>
          </a:prstGeom>
          <a:noFill/>
          <a:ln w="28575" cap="rnd">
            <a:solidFill>
              <a:schemeClr val="accent4"/>
            </a:solidFill>
            <a:prstDash val="sysDot"/>
            <a:round/>
            <a:tailEnd type="arrow" w="med" len="sm"/>
          </a:ln>
        </p:spPr>
      </p:cxnSp>
    </p:spTree>
    <p:extLst>
      <p:ext uri="{BB962C8B-B14F-4D97-AF65-F5344CB8AC3E}">
        <p14:creationId xmlns:p14="http://schemas.microsoft.com/office/powerpoint/2010/main" val="4171564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right)">
                                      <p:cBhvr>
                                        <p:cTn id="7" dur="500"/>
                                        <p:tgtEl>
                                          <p:spTgt spid="29"/>
                                        </p:tgtEl>
                                      </p:cBhvr>
                                    </p:animEffect>
                                  </p:childTnLst>
                                </p:cTn>
                              </p:par>
                              <p:par>
                                <p:cTn id="8" presetID="22" presetClass="entr" presetSubtype="2"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right)">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par>
                                <p:cTn id="17" presetID="22" presetClass="entr" presetSubtype="2"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right)">
                                      <p:cBhvr>
                                        <p:cTn id="19" dur="500"/>
                                        <p:tgtEl>
                                          <p:spTgt spid="2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par>
                                <p:cTn id="23" presetID="22" presetClass="entr" presetSubtype="2"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right)">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down)">
                                      <p:cBhvr>
                                        <p:cTn id="28" dur="500"/>
                                        <p:tgtEl>
                                          <p:spTgt spid="38"/>
                                        </p:tgtEl>
                                      </p:cBhvr>
                                    </p:animEffect>
                                  </p:childTnLst>
                                </p:cTn>
                              </p:par>
                              <p:par>
                                <p:cTn id="29" presetID="22" presetClass="entr" presetSubtype="2"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right)">
                                      <p:cBhvr>
                                        <p:cTn id="31" dur="500"/>
                                        <p:tgtEl>
                                          <p:spTgt spid="4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2"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right)">
                                      <p:cBhvr>
                                        <p:cTn id="37" dur="500"/>
                                        <p:tgtEl>
                                          <p:spTgt spid="4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wipe(down)">
                                      <p:cBhvr>
                                        <p:cTn id="40" dur="500"/>
                                        <p:tgtEl>
                                          <p:spTgt spid="46"/>
                                        </p:tgtEl>
                                      </p:cBhvr>
                                    </p:animEffect>
                                  </p:childTnLst>
                                </p:cTn>
                              </p:par>
                              <p:par>
                                <p:cTn id="41" presetID="22" presetClass="entr" presetSubtype="2"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wipe(right)">
                                      <p:cBhvr>
                                        <p:cTn id="43" dur="500"/>
                                        <p:tgtEl>
                                          <p:spTgt spid="5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down)">
                                      <p:cBhvr>
                                        <p:cTn id="4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5" grpId="0" animBg="1"/>
      <p:bldP spid="38" grpId="0" animBg="1"/>
      <p:bldP spid="42" grpId="0" animBg="1"/>
      <p:bldP spid="46" grpId="0" animBg="1"/>
      <p:bldP spid="50"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09176CD-6BF1-B645-9F4E-F896FE129DD7}"/>
              </a:ext>
            </a:extLst>
          </p:cNvPr>
          <p:cNvSpPr/>
          <p:nvPr/>
        </p:nvSpPr>
        <p:spPr>
          <a:xfrm flipH="1">
            <a:off x="4958191" y="2009402"/>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grpSp>
        <p:nvGrpSpPr>
          <p:cNvPr id="7" name="Group 6">
            <a:extLst>
              <a:ext uri="{FF2B5EF4-FFF2-40B4-BE49-F238E27FC236}">
                <a16:creationId xmlns:a16="http://schemas.microsoft.com/office/drawing/2014/main" id="{CA84ADCA-8AB0-C54E-B5A3-D1DF05EAF0B0}"/>
              </a:ext>
            </a:extLst>
          </p:cNvPr>
          <p:cNvGrpSpPr/>
          <p:nvPr/>
        </p:nvGrpSpPr>
        <p:grpSpPr>
          <a:xfrm>
            <a:off x="2653431" y="3619435"/>
            <a:ext cx="1367960" cy="1367960"/>
            <a:chOff x="2112141" y="5577363"/>
            <a:chExt cx="1367960" cy="1367960"/>
          </a:xfrm>
        </p:grpSpPr>
        <p:sp>
          <p:nvSpPr>
            <p:cNvPr id="8" name="Oval 7">
              <a:extLst>
                <a:ext uri="{FF2B5EF4-FFF2-40B4-BE49-F238E27FC236}">
                  <a16:creationId xmlns:a16="http://schemas.microsoft.com/office/drawing/2014/main" id="{B99E2897-2824-1544-B3E5-13BF4489644F}"/>
                </a:ext>
              </a:extLst>
            </p:cNvPr>
            <p:cNvSpPr/>
            <p:nvPr/>
          </p:nvSpPr>
          <p:spPr>
            <a:xfrm flipH="1">
              <a:off x="2112141" y="5577363"/>
              <a:ext cx="1367960" cy="1367960"/>
            </a:xfrm>
            <a:prstGeom prst="ellipse">
              <a:avLst/>
            </a:prstGeom>
            <a:solidFill>
              <a:schemeClr val="bg2"/>
            </a:solidFill>
            <a:ln w="19050" cap="flat" cmpd="sng" algn="ctr">
              <a:solidFill>
                <a:schemeClr val="accent5"/>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9" name="TextBox 8">
              <a:extLst>
                <a:ext uri="{FF2B5EF4-FFF2-40B4-BE49-F238E27FC236}">
                  <a16:creationId xmlns:a16="http://schemas.microsoft.com/office/drawing/2014/main" id="{6C85AA13-BB51-4246-95D2-0628BADEA4C3}"/>
                </a:ext>
              </a:extLst>
            </p:cNvPr>
            <p:cNvSpPr txBox="1"/>
            <p:nvPr/>
          </p:nvSpPr>
          <p:spPr>
            <a:xfrm>
              <a:off x="2501597" y="5923742"/>
              <a:ext cx="508000" cy="738664"/>
            </a:xfrm>
            <a:prstGeom prst="rect">
              <a:avLst/>
            </a:prstGeom>
            <a:noFill/>
          </p:spPr>
          <p:txBody>
            <a:bodyPr wrap="square" lIns="182880" tIns="146304" rIns="182880" bIns="146304" rtlCol="0">
              <a:spAutoFit/>
            </a:bodyPr>
            <a:lstStyle/>
            <a:p>
              <a:pPr>
                <a:lnSpc>
                  <a:spcPct val="90000"/>
                </a:lnSpc>
                <a:spcAft>
                  <a:spcPts val="1800"/>
                </a:spcAft>
              </a:pPr>
              <a:endParaRPr lang="en-US" sz="32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3C882181-57F1-5546-8D54-D9B2F362BE94}"/>
                </a:ext>
              </a:extLst>
            </p:cNvPr>
            <p:cNvSpPr txBox="1"/>
            <p:nvPr/>
          </p:nvSpPr>
          <p:spPr>
            <a:xfrm>
              <a:off x="2476594" y="5923742"/>
              <a:ext cx="652826"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err="1">
                  <a:gradFill>
                    <a:gsLst>
                      <a:gs pos="2917">
                        <a:schemeClr val="tx1"/>
                      </a:gs>
                      <a:gs pos="30000">
                        <a:schemeClr val="tx1"/>
                      </a:gs>
                    </a:gsLst>
                    <a:lin ang="5400000" scaled="0"/>
                  </a:gradFill>
                </a:rPr>
                <a:t>dj</a:t>
              </a:r>
              <a:endParaRPr lang="en-US" sz="2000" dirty="0">
                <a:gradFill>
                  <a:gsLst>
                    <a:gs pos="2917">
                      <a:schemeClr val="tx1"/>
                    </a:gs>
                    <a:gs pos="30000">
                      <a:schemeClr val="tx1"/>
                    </a:gs>
                  </a:gsLst>
                  <a:lin ang="5400000" scaled="0"/>
                </a:gradFill>
              </a:endParaRPr>
            </a:p>
          </p:txBody>
        </p:sp>
      </p:grpSp>
      <p:sp>
        <p:nvSpPr>
          <p:cNvPr id="26" name="Block Arc 25">
            <a:extLst>
              <a:ext uri="{FF2B5EF4-FFF2-40B4-BE49-F238E27FC236}">
                <a16:creationId xmlns:a16="http://schemas.microsoft.com/office/drawing/2014/main" id="{AC975D47-B3F1-BB45-A58F-E18ACDF91A3E}"/>
              </a:ext>
            </a:extLst>
          </p:cNvPr>
          <p:cNvSpPr/>
          <p:nvPr/>
        </p:nvSpPr>
        <p:spPr bwMode="auto">
          <a:xfrm rot="16200000">
            <a:off x="4310243" y="2216531"/>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Block Arc 26">
            <a:extLst>
              <a:ext uri="{FF2B5EF4-FFF2-40B4-BE49-F238E27FC236}">
                <a16:creationId xmlns:a16="http://schemas.microsoft.com/office/drawing/2014/main" id="{6E92AA1B-5AB4-BD4C-BB2A-1AAEA743983E}"/>
              </a:ext>
            </a:extLst>
          </p:cNvPr>
          <p:cNvSpPr/>
          <p:nvPr/>
        </p:nvSpPr>
        <p:spPr bwMode="auto">
          <a:xfrm rot="5400000">
            <a:off x="3238351" y="3846146"/>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DFAD34D1-39B5-534A-8BE3-AAD0A4C89E19}"/>
              </a:ext>
            </a:extLst>
          </p:cNvPr>
          <p:cNvCxnSpPr>
            <a:cxnSpLocks/>
          </p:cNvCxnSpPr>
          <p:nvPr/>
        </p:nvCxnSpPr>
        <p:spPr>
          <a:xfrm>
            <a:off x="4076811" y="4283833"/>
            <a:ext cx="188673" cy="0"/>
          </a:xfrm>
          <a:prstGeom prst="straightConnector1">
            <a:avLst/>
          </a:prstGeom>
          <a:noFill/>
          <a:ln w="28575" cap="rnd">
            <a:solidFill>
              <a:schemeClr val="accent1"/>
            </a:solidFill>
            <a:prstDash val="sysDot"/>
            <a:round/>
            <a:tailEnd type="arrow" w="med" len="sm"/>
          </a:ln>
        </p:spPr>
      </p:cxnSp>
      <p:cxnSp>
        <p:nvCxnSpPr>
          <p:cNvPr id="34" name="Straight Arrow Connector 33">
            <a:extLst>
              <a:ext uri="{FF2B5EF4-FFF2-40B4-BE49-F238E27FC236}">
                <a16:creationId xmlns:a16="http://schemas.microsoft.com/office/drawing/2014/main" id="{51F9A19C-7B85-BC45-89B5-3D0977CEB3D1}"/>
              </a:ext>
            </a:extLst>
          </p:cNvPr>
          <p:cNvCxnSpPr>
            <a:cxnSpLocks/>
          </p:cNvCxnSpPr>
          <p:nvPr/>
        </p:nvCxnSpPr>
        <p:spPr>
          <a:xfrm>
            <a:off x="4680605" y="2673795"/>
            <a:ext cx="188673" cy="0"/>
          </a:xfrm>
          <a:prstGeom prst="straightConnector1">
            <a:avLst/>
          </a:prstGeom>
          <a:noFill/>
          <a:ln w="28575" cap="rnd">
            <a:solidFill>
              <a:schemeClr val="accent1"/>
            </a:solidFill>
            <a:prstDash val="sysDot"/>
            <a:round/>
            <a:tailEnd type="arrow" w="med" len="sm"/>
          </a:ln>
        </p:spPr>
      </p:cxnSp>
      <p:sp>
        <p:nvSpPr>
          <p:cNvPr id="16" name="TextBox 15">
            <a:extLst>
              <a:ext uri="{FF2B5EF4-FFF2-40B4-BE49-F238E27FC236}">
                <a16:creationId xmlns:a16="http://schemas.microsoft.com/office/drawing/2014/main" id="{24966F8C-A8B6-424D-A84A-56C0EF2785C8}"/>
              </a:ext>
            </a:extLst>
          </p:cNvPr>
          <p:cNvSpPr txBox="1"/>
          <p:nvPr/>
        </p:nvSpPr>
        <p:spPr>
          <a:xfrm>
            <a:off x="5081990" y="2387563"/>
            <a:ext cx="1135581"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metal</a:t>
            </a:r>
          </a:p>
        </p:txBody>
      </p:sp>
      <p:sp>
        <p:nvSpPr>
          <p:cNvPr id="24" name="Oval 23">
            <a:extLst>
              <a:ext uri="{FF2B5EF4-FFF2-40B4-BE49-F238E27FC236}">
                <a16:creationId xmlns:a16="http://schemas.microsoft.com/office/drawing/2014/main" id="{DDB9ABF1-E9A4-9E44-AC22-41AFC0A33DC7}"/>
              </a:ext>
            </a:extLst>
          </p:cNvPr>
          <p:cNvSpPr/>
          <p:nvPr/>
        </p:nvSpPr>
        <p:spPr>
          <a:xfrm flipH="1">
            <a:off x="5017082" y="5200131"/>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25" name="Block Arc 24">
            <a:extLst>
              <a:ext uri="{FF2B5EF4-FFF2-40B4-BE49-F238E27FC236}">
                <a16:creationId xmlns:a16="http://schemas.microsoft.com/office/drawing/2014/main" id="{E61A53F1-B538-4B46-B817-F92ABA1D1E53}"/>
              </a:ext>
            </a:extLst>
          </p:cNvPr>
          <p:cNvSpPr/>
          <p:nvPr/>
        </p:nvSpPr>
        <p:spPr bwMode="auto">
          <a:xfrm rot="16200000">
            <a:off x="4369134" y="5407260"/>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Arrow Connector 27">
            <a:extLst>
              <a:ext uri="{FF2B5EF4-FFF2-40B4-BE49-F238E27FC236}">
                <a16:creationId xmlns:a16="http://schemas.microsoft.com/office/drawing/2014/main" id="{F0FD7EF6-C0CB-0C46-9B18-F3E7E3327E10}"/>
              </a:ext>
            </a:extLst>
          </p:cNvPr>
          <p:cNvCxnSpPr>
            <a:cxnSpLocks/>
          </p:cNvCxnSpPr>
          <p:nvPr/>
        </p:nvCxnSpPr>
        <p:spPr>
          <a:xfrm>
            <a:off x="4739496" y="5864524"/>
            <a:ext cx="188673" cy="0"/>
          </a:xfrm>
          <a:prstGeom prst="straightConnector1">
            <a:avLst/>
          </a:prstGeom>
          <a:noFill/>
          <a:ln w="28575" cap="rnd">
            <a:solidFill>
              <a:schemeClr val="accent1"/>
            </a:solidFill>
            <a:prstDash val="sysDot"/>
            <a:round/>
            <a:tailEnd type="arrow" w="med" len="sm"/>
          </a:ln>
        </p:spPr>
      </p:cxnSp>
      <p:sp>
        <p:nvSpPr>
          <p:cNvPr id="30" name="TextBox 29">
            <a:extLst>
              <a:ext uri="{FF2B5EF4-FFF2-40B4-BE49-F238E27FC236}">
                <a16:creationId xmlns:a16="http://schemas.microsoft.com/office/drawing/2014/main" id="{BF21A634-D042-0A47-9588-8EBF0751A767}"/>
              </a:ext>
            </a:extLst>
          </p:cNvPr>
          <p:cNvSpPr txBox="1"/>
          <p:nvPr/>
        </p:nvSpPr>
        <p:spPr>
          <a:xfrm>
            <a:off x="5236488" y="5578292"/>
            <a:ext cx="944365"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jazz</a:t>
            </a:r>
          </a:p>
        </p:txBody>
      </p:sp>
      <p:sp>
        <p:nvSpPr>
          <p:cNvPr id="37" name="Oval 36">
            <a:extLst>
              <a:ext uri="{FF2B5EF4-FFF2-40B4-BE49-F238E27FC236}">
                <a16:creationId xmlns:a16="http://schemas.microsoft.com/office/drawing/2014/main" id="{C0C5C261-1E18-6E46-AD90-0229EFFC964F}"/>
              </a:ext>
            </a:extLst>
          </p:cNvPr>
          <p:cNvSpPr/>
          <p:nvPr/>
        </p:nvSpPr>
        <p:spPr>
          <a:xfrm flipH="1">
            <a:off x="7401982" y="5890360"/>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38" name="Block Arc 37">
            <a:extLst>
              <a:ext uri="{FF2B5EF4-FFF2-40B4-BE49-F238E27FC236}">
                <a16:creationId xmlns:a16="http://schemas.microsoft.com/office/drawing/2014/main" id="{920EF016-276A-5A4D-B281-EF04E5ADA047}"/>
              </a:ext>
            </a:extLst>
          </p:cNvPr>
          <p:cNvSpPr/>
          <p:nvPr/>
        </p:nvSpPr>
        <p:spPr bwMode="auto">
          <a:xfrm rot="16200000">
            <a:off x="6754034" y="6097489"/>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30BE5803-8078-344F-91AE-5231E443F6BB}"/>
              </a:ext>
            </a:extLst>
          </p:cNvPr>
          <p:cNvCxnSpPr>
            <a:cxnSpLocks/>
          </p:cNvCxnSpPr>
          <p:nvPr/>
        </p:nvCxnSpPr>
        <p:spPr>
          <a:xfrm>
            <a:off x="7124396" y="6554753"/>
            <a:ext cx="188673" cy="0"/>
          </a:xfrm>
          <a:prstGeom prst="straightConnector1">
            <a:avLst/>
          </a:prstGeom>
          <a:noFill/>
          <a:ln w="28575" cap="rnd">
            <a:solidFill>
              <a:schemeClr val="accent1"/>
            </a:solidFill>
            <a:prstDash val="sysDot"/>
            <a:round/>
            <a:tailEnd type="arrow" w="med" len="sm"/>
          </a:ln>
        </p:spPr>
      </p:cxnSp>
      <p:sp>
        <p:nvSpPr>
          <p:cNvPr id="40" name="TextBox 39">
            <a:extLst>
              <a:ext uri="{FF2B5EF4-FFF2-40B4-BE49-F238E27FC236}">
                <a16:creationId xmlns:a16="http://schemas.microsoft.com/office/drawing/2014/main" id="{12680835-74C3-7B4D-AE08-385BC2E629CB}"/>
              </a:ext>
            </a:extLst>
          </p:cNvPr>
          <p:cNvSpPr txBox="1"/>
          <p:nvPr/>
        </p:nvSpPr>
        <p:spPr>
          <a:xfrm>
            <a:off x="7467228" y="6294357"/>
            <a:ext cx="1252687"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jazz-v1</a:t>
            </a:r>
          </a:p>
        </p:txBody>
      </p:sp>
      <p:sp>
        <p:nvSpPr>
          <p:cNvPr id="41" name="Oval 40">
            <a:extLst>
              <a:ext uri="{FF2B5EF4-FFF2-40B4-BE49-F238E27FC236}">
                <a16:creationId xmlns:a16="http://schemas.microsoft.com/office/drawing/2014/main" id="{57F9E42E-FF2B-E04F-B864-441993435F73}"/>
              </a:ext>
            </a:extLst>
          </p:cNvPr>
          <p:cNvSpPr/>
          <p:nvPr/>
        </p:nvSpPr>
        <p:spPr>
          <a:xfrm flipH="1">
            <a:off x="7401981" y="4262145"/>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42" name="Block Arc 41">
            <a:extLst>
              <a:ext uri="{FF2B5EF4-FFF2-40B4-BE49-F238E27FC236}">
                <a16:creationId xmlns:a16="http://schemas.microsoft.com/office/drawing/2014/main" id="{6C9F2F5F-089D-C64C-9307-A4DE8647F354}"/>
              </a:ext>
            </a:extLst>
          </p:cNvPr>
          <p:cNvSpPr/>
          <p:nvPr/>
        </p:nvSpPr>
        <p:spPr bwMode="auto">
          <a:xfrm rot="16200000">
            <a:off x="6754033" y="4469274"/>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255B8110-8A56-D949-A194-80FD2AC6C0E9}"/>
              </a:ext>
            </a:extLst>
          </p:cNvPr>
          <p:cNvCxnSpPr>
            <a:cxnSpLocks/>
          </p:cNvCxnSpPr>
          <p:nvPr/>
        </p:nvCxnSpPr>
        <p:spPr>
          <a:xfrm>
            <a:off x="7124395" y="4926538"/>
            <a:ext cx="188673" cy="0"/>
          </a:xfrm>
          <a:prstGeom prst="straightConnector1">
            <a:avLst/>
          </a:prstGeom>
          <a:noFill/>
          <a:ln w="28575" cap="rnd">
            <a:solidFill>
              <a:schemeClr val="accent1"/>
            </a:solidFill>
            <a:prstDash val="sysDot"/>
            <a:round/>
            <a:tailEnd type="arrow" w="med" len="sm"/>
          </a:ln>
        </p:spPr>
      </p:cxnSp>
      <p:sp>
        <p:nvSpPr>
          <p:cNvPr id="44" name="TextBox 43">
            <a:extLst>
              <a:ext uri="{FF2B5EF4-FFF2-40B4-BE49-F238E27FC236}">
                <a16:creationId xmlns:a16="http://schemas.microsoft.com/office/drawing/2014/main" id="{F8C2AAE5-6BE1-C24E-8918-9F448C52D059}"/>
              </a:ext>
            </a:extLst>
          </p:cNvPr>
          <p:cNvSpPr txBox="1"/>
          <p:nvPr/>
        </p:nvSpPr>
        <p:spPr>
          <a:xfrm>
            <a:off x="7467227" y="4666142"/>
            <a:ext cx="1252687"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jazz-v2</a:t>
            </a:r>
          </a:p>
        </p:txBody>
      </p:sp>
      <p:sp>
        <p:nvSpPr>
          <p:cNvPr id="45" name="Oval 44">
            <a:extLst>
              <a:ext uri="{FF2B5EF4-FFF2-40B4-BE49-F238E27FC236}">
                <a16:creationId xmlns:a16="http://schemas.microsoft.com/office/drawing/2014/main" id="{D9E4E2DD-19FF-7D4E-B8CA-F4595D6BAED4}"/>
              </a:ext>
            </a:extLst>
          </p:cNvPr>
          <p:cNvSpPr/>
          <p:nvPr/>
        </p:nvSpPr>
        <p:spPr>
          <a:xfrm flipH="1">
            <a:off x="7401981" y="2709621"/>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46" name="Block Arc 45">
            <a:extLst>
              <a:ext uri="{FF2B5EF4-FFF2-40B4-BE49-F238E27FC236}">
                <a16:creationId xmlns:a16="http://schemas.microsoft.com/office/drawing/2014/main" id="{920B280F-78B6-494B-95EC-4B2209A34EDA}"/>
              </a:ext>
            </a:extLst>
          </p:cNvPr>
          <p:cNvSpPr/>
          <p:nvPr/>
        </p:nvSpPr>
        <p:spPr bwMode="auto">
          <a:xfrm rot="16200000">
            <a:off x="6754033" y="2916750"/>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E8D3BEFE-0356-7A41-B323-32FAA46EDF61}"/>
              </a:ext>
            </a:extLst>
          </p:cNvPr>
          <p:cNvCxnSpPr>
            <a:cxnSpLocks/>
          </p:cNvCxnSpPr>
          <p:nvPr/>
        </p:nvCxnSpPr>
        <p:spPr>
          <a:xfrm>
            <a:off x="7124395" y="3374014"/>
            <a:ext cx="188673" cy="0"/>
          </a:xfrm>
          <a:prstGeom prst="straightConnector1">
            <a:avLst/>
          </a:prstGeom>
          <a:noFill/>
          <a:ln w="28575" cap="rnd">
            <a:solidFill>
              <a:schemeClr val="accent1"/>
            </a:solidFill>
            <a:prstDash val="sysDot"/>
            <a:round/>
            <a:tailEnd type="arrow" w="med" len="sm"/>
          </a:ln>
        </p:spPr>
      </p:cxnSp>
      <p:sp>
        <p:nvSpPr>
          <p:cNvPr id="49" name="Oval 48">
            <a:extLst>
              <a:ext uri="{FF2B5EF4-FFF2-40B4-BE49-F238E27FC236}">
                <a16:creationId xmlns:a16="http://schemas.microsoft.com/office/drawing/2014/main" id="{258A08F0-FD88-C048-BF1C-825743A866D0}"/>
              </a:ext>
            </a:extLst>
          </p:cNvPr>
          <p:cNvSpPr/>
          <p:nvPr/>
        </p:nvSpPr>
        <p:spPr>
          <a:xfrm flipH="1">
            <a:off x="7401980" y="1081406"/>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50" name="Block Arc 49">
            <a:extLst>
              <a:ext uri="{FF2B5EF4-FFF2-40B4-BE49-F238E27FC236}">
                <a16:creationId xmlns:a16="http://schemas.microsoft.com/office/drawing/2014/main" id="{84E16E47-0972-2942-979F-14EB813F2E43}"/>
              </a:ext>
            </a:extLst>
          </p:cNvPr>
          <p:cNvSpPr/>
          <p:nvPr/>
        </p:nvSpPr>
        <p:spPr bwMode="auto">
          <a:xfrm rot="16200000">
            <a:off x="6754032" y="1288535"/>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88B7AEA8-3605-1F4C-A8D5-3E92785A572A}"/>
              </a:ext>
            </a:extLst>
          </p:cNvPr>
          <p:cNvCxnSpPr>
            <a:cxnSpLocks/>
          </p:cNvCxnSpPr>
          <p:nvPr/>
        </p:nvCxnSpPr>
        <p:spPr>
          <a:xfrm>
            <a:off x="7124394" y="1745799"/>
            <a:ext cx="188673" cy="0"/>
          </a:xfrm>
          <a:prstGeom prst="straightConnector1">
            <a:avLst/>
          </a:prstGeom>
          <a:noFill/>
          <a:ln w="28575" cap="rnd">
            <a:solidFill>
              <a:schemeClr val="accent1"/>
            </a:solidFill>
            <a:prstDash val="sysDot"/>
            <a:round/>
            <a:tailEnd type="arrow" w="med" len="sm"/>
          </a:ln>
        </p:spPr>
      </p:cxnSp>
      <p:sp>
        <p:nvSpPr>
          <p:cNvPr id="52" name="TextBox 51">
            <a:extLst>
              <a:ext uri="{FF2B5EF4-FFF2-40B4-BE49-F238E27FC236}">
                <a16:creationId xmlns:a16="http://schemas.microsoft.com/office/drawing/2014/main" id="{7E888FAC-BC13-BB42-9B8D-319A2C3791F7}"/>
              </a:ext>
            </a:extLst>
          </p:cNvPr>
          <p:cNvSpPr txBox="1"/>
          <p:nvPr/>
        </p:nvSpPr>
        <p:spPr>
          <a:xfrm>
            <a:off x="7417457" y="1504011"/>
            <a:ext cx="1481141"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metal-v2</a:t>
            </a:r>
          </a:p>
        </p:txBody>
      </p:sp>
      <p:sp>
        <p:nvSpPr>
          <p:cNvPr id="53" name="TextBox 52">
            <a:extLst>
              <a:ext uri="{FF2B5EF4-FFF2-40B4-BE49-F238E27FC236}">
                <a16:creationId xmlns:a16="http://schemas.microsoft.com/office/drawing/2014/main" id="{C052D831-0CD5-254A-87C8-5228BE71671C}"/>
              </a:ext>
            </a:extLst>
          </p:cNvPr>
          <p:cNvSpPr txBox="1"/>
          <p:nvPr/>
        </p:nvSpPr>
        <p:spPr>
          <a:xfrm>
            <a:off x="7417457" y="3094380"/>
            <a:ext cx="1481141"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metal-v1</a:t>
            </a:r>
          </a:p>
        </p:txBody>
      </p:sp>
      <p:cxnSp>
        <p:nvCxnSpPr>
          <p:cNvPr id="54" name="Straight Arrow Connector 53">
            <a:extLst>
              <a:ext uri="{FF2B5EF4-FFF2-40B4-BE49-F238E27FC236}">
                <a16:creationId xmlns:a16="http://schemas.microsoft.com/office/drawing/2014/main" id="{F25AA8B0-C7FB-DE43-8A1F-6210B5C17201}"/>
              </a:ext>
            </a:extLst>
          </p:cNvPr>
          <p:cNvCxnSpPr>
            <a:cxnSpLocks/>
          </p:cNvCxnSpPr>
          <p:nvPr/>
        </p:nvCxnSpPr>
        <p:spPr>
          <a:xfrm flipV="1">
            <a:off x="6533416" y="2196991"/>
            <a:ext cx="219409" cy="239037"/>
          </a:xfrm>
          <a:prstGeom prst="straightConnector1">
            <a:avLst/>
          </a:prstGeom>
          <a:noFill/>
          <a:ln w="28575" cap="rnd">
            <a:solidFill>
              <a:srgbClr val="00B050"/>
            </a:solidFill>
            <a:prstDash val="sysDot"/>
            <a:round/>
            <a:tailEnd type="arrow" w="med" len="sm"/>
          </a:ln>
        </p:spPr>
      </p:cxnSp>
      <p:cxnSp>
        <p:nvCxnSpPr>
          <p:cNvPr id="56" name="Straight Arrow Connector 55">
            <a:extLst>
              <a:ext uri="{FF2B5EF4-FFF2-40B4-BE49-F238E27FC236}">
                <a16:creationId xmlns:a16="http://schemas.microsoft.com/office/drawing/2014/main" id="{C4EC2A39-2A4E-EE41-B65D-E06A7C731EC3}"/>
              </a:ext>
            </a:extLst>
          </p:cNvPr>
          <p:cNvCxnSpPr>
            <a:cxnSpLocks/>
          </p:cNvCxnSpPr>
          <p:nvPr/>
        </p:nvCxnSpPr>
        <p:spPr>
          <a:xfrm>
            <a:off x="6536991" y="2940307"/>
            <a:ext cx="226995" cy="151337"/>
          </a:xfrm>
          <a:prstGeom prst="straightConnector1">
            <a:avLst/>
          </a:prstGeom>
          <a:noFill/>
          <a:ln w="28575" cap="rnd">
            <a:solidFill>
              <a:srgbClr val="00B050"/>
            </a:solidFill>
            <a:prstDash val="sysDot"/>
            <a:round/>
            <a:tailEnd type="arrow" w="med" len="sm"/>
          </a:ln>
        </p:spPr>
      </p:cxnSp>
      <p:cxnSp>
        <p:nvCxnSpPr>
          <p:cNvPr id="57" name="Straight Arrow Connector 56">
            <a:extLst>
              <a:ext uri="{FF2B5EF4-FFF2-40B4-BE49-F238E27FC236}">
                <a16:creationId xmlns:a16="http://schemas.microsoft.com/office/drawing/2014/main" id="{65F37C65-7B47-5C4F-8871-98A98EF4EFED}"/>
              </a:ext>
            </a:extLst>
          </p:cNvPr>
          <p:cNvCxnSpPr>
            <a:cxnSpLocks/>
          </p:cNvCxnSpPr>
          <p:nvPr/>
        </p:nvCxnSpPr>
        <p:spPr>
          <a:xfrm flipV="1">
            <a:off x="6547131" y="5299319"/>
            <a:ext cx="219409" cy="239037"/>
          </a:xfrm>
          <a:prstGeom prst="straightConnector1">
            <a:avLst/>
          </a:prstGeom>
          <a:noFill/>
          <a:ln w="28575" cap="rnd">
            <a:solidFill>
              <a:srgbClr val="00B050"/>
            </a:solidFill>
            <a:prstDash val="sysDot"/>
            <a:round/>
            <a:tailEnd type="arrow" w="med" len="sm"/>
          </a:ln>
        </p:spPr>
      </p:cxnSp>
      <p:cxnSp>
        <p:nvCxnSpPr>
          <p:cNvPr id="58" name="Straight Arrow Connector 57">
            <a:extLst>
              <a:ext uri="{FF2B5EF4-FFF2-40B4-BE49-F238E27FC236}">
                <a16:creationId xmlns:a16="http://schemas.microsoft.com/office/drawing/2014/main" id="{BD8D4093-1444-3049-9B61-58A3C37750A8}"/>
              </a:ext>
            </a:extLst>
          </p:cNvPr>
          <p:cNvCxnSpPr>
            <a:cxnSpLocks/>
          </p:cNvCxnSpPr>
          <p:nvPr/>
        </p:nvCxnSpPr>
        <p:spPr>
          <a:xfrm>
            <a:off x="6550706" y="6042635"/>
            <a:ext cx="226995" cy="151337"/>
          </a:xfrm>
          <a:prstGeom prst="straightConnector1">
            <a:avLst/>
          </a:prstGeom>
          <a:noFill/>
          <a:ln w="28575" cap="rnd">
            <a:solidFill>
              <a:srgbClr val="00B050"/>
            </a:solidFill>
            <a:prstDash val="sysDot"/>
            <a:round/>
            <a:tailEnd type="arrow" w="med" len="sm"/>
          </a:ln>
        </p:spPr>
      </p:cxnSp>
      <p:cxnSp>
        <p:nvCxnSpPr>
          <p:cNvPr id="60" name="Straight Arrow Connector 59">
            <a:extLst>
              <a:ext uri="{FF2B5EF4-FFF2-40B4-BE49-F238E27FC236}">
                <a16:creationId xmlns:a16="http://schemas.microsoft.com/office/drawing/2014/main" id="{CD8BFA07-8FC9-9643-9AB1-9FC9D7A67C80}"/>
              </a:ext>
            </a:extLst>
          </p:cNvPr>
          <p:cNvCxnSpPr>
            <a:cxnSpLocks/>
          </p:cNvCxnSpPr>
          <p:nvPr/>
        </p:nvCxnSpPr>
        <p:spPr>
          <a:xfrm flipV="1">
            <a:off x="4594852" y="3771489"/>
            <a:ext cx="219409" cy="239037"/>
          </a:xfrm>
          <a:prstGeom prst="straightConnector1">
            <a:avLst/>
          </a:prstGeom>
          <a:noFill/>
          <a:ln w="28575" cap="rnd">
            <a:solidFill>
              <a:srgbClr val="00B050"/>
            </a:solidFill>
            <a:prstDash val="sysDot"/>
            <a:round/>
            <a:tailEnd type="arrow" w="med" len="sm"/>
          </a:ln>
        </p:spPr>
      </p:cxnSp>
      <p:cxnSp>
        <p:nvCxnSpPr>
          <p:cNvPr id="61" name="Straight Arrow Connector 60">
            <a:extLst>
              <a:ext uri="{FF2B5EF4-FFF2-40B4-BE49-F238E27FC236}">
                <a16:creationId xmlns:a16="http://schemas.microsoft.com/office/drawing/2014/main" id="{73B51D5B-4406-9A4D-BB3A-9F98C737110C}"/>
              </a:ext>
            </a:extLst>
          </p:cNvPr>
          <p:cNvCxnSpPr>
            <a:cxnSpLocks/>
          </p:cNvCxnSpPr>
          <p:nvPr/>
        </p:nvCxnSpPr>
        <p:spPr>
          <a:xfrm>
            <a:off x="4598427" y="4514805"/>
            <a:ext cx="226995" cy="151337"/>
          </a:xfrm>
          <a:prstGeom prst="straightConnector1">
            <a:avLst/>
          </a:prstGeom>
          <a:noFill/>
          <a:ln w="28575" cap="rnd">
            <a:solidFill>
              <a:srgbClr val="00B050"/>
            </a:solidFill>
            <a:prstDash val="sysDot"/>
            <a:round/>
            <a:tailEnd type="arrow" w="med" len="sm"/>
          </a:ln>
        </p:spPr>
      </p:cxnSp>
      <p:grpSp>
        <p:nvGrpSpPr>
          <p:cNvPr id="70" name="Group 69">
            <a:extLst>
              <a:ext uri="{FF2B5EF4-FFF2-40B4-BE49-F238E27FC236}">
                <a16:creationId xmlns:a16="http://schemas.microsoft.com/office/drawing/2014/main" id="{6DEA3A97-1234-D341-A060-09281471842E}"/>
              </a:ext>
            </a:extLst>
          </p:cNvPr>
          <p:cNvGrpSpPr/>
          <p:nvPr/>
        </p:nvGrpSpPr>
        <p:grpSpPr>
          <a:xfrm rot="5400000">
            <a:off x="5034486" y="1551503"/>
            <a:ext cx="5708099" cy="5369637"/>
            <a:chOff x="1344974" y="6593570"/>
            <a:chExt cx="8384501" cy="5369637"/>
          </a:xfrm>
        </p:grpSpPr>
        <p:cxnSp>
          <p:nvCxnSpPr>
            <p:cNvPr id="62" name="Straight Arrow Connector 61">
              <a:extLst>
                <a:ext uri="{FF2B5EF4-FFF2-40B4-BE49-F238E27FC236}">
                  <a16:creationId xmlns:a16="http://schemas.microsoft.com/office/drawing/2014/main" id="{02889111-B2D3-8440-9A42-AFF8313634EB}"/>
                </a:ext>
              </a:extLst>
            </p:cNvPr>
            <p:cNvCxnSpPr>
              <a:cxnSpLocks/>
            </p:cNvCxnSpPr>
            <p:nvPr/>
          </p:nvCxnSpPr>
          <p:spPr>
            <a:xfrm rot="16200000" flipH="1" flipV="1">
              <a:off x="5537224" y="2401320"/>
              <a:ext cx="1" cy="8384501"/>
            </a:xfrm>
            <a:prstGeom prst="straightConnector1">
              <a:avLst/>
            </a:prstGeom>
            <a:noFill/>
            <a:ln w="28575" cap="rnd">
              <a:solidFill>
                <a:schemeClr val="tx1"/>
              </a:solidFill>
              <a:prstDash val="sysDot"/>
              <a:round/>
              <a:tailEnd type="none" w="med" len="sm"/>
            </a:ln>
          </p:spPr>
        </p:cxnSp>
        <p:cxnSp>
          <p:nvCxnSpPr>
            <p:cNvPr id="64" name="Straight Arrow Connector 63">
              <a:extLst>
                <a:ext uri="{FF2B5EF4-FFF2-40B4-BE49-F238E27FC236}">
                  <a16:creationId xmlns:a16="http://schemas.microsoft.com/office/drawing/2014/main" id="{A3C153CF-40BF-2F40-BC85-B0152C835721}"/>
                </a:ext>
              </a:extLst>
            </p:cNvPr>
            <p:cNvCxnSpPr>
              <a:cxnSpLocks/>
            </p:cNvCxnSpPr>
            <p:nvPr/>
          </p:nvCxnSpPr>
          <p:spPr>
            <a:xfrm rot="16200000" flipH="1">
              <a:off x="903901" y="7302772"/>
              <a:ext cx="1418406" cy="3"/>
            </a:xfrm>
            <a:prstGeom prst="straightConnector1">
              <a:avLst/>
            </a:prstGeom>
            <a:noFill/>
            <a:ln w="28575" cap="rnd">
              <a:solidFill>
                <a:schemeClr val="accent4"/>
              </a:solidFill>
              <a:prstDash val="sysDot"/>
              <a:round/>
              <a:tailEnd type="arrow" w="med" len="sm"/>
            </a:ln>
          </p:spPr>
        </p:cxnSp>
        <p:cxnSp>
          <p:nvCxnSpPr>
            <p:cNvPr id="65" name="Straight Arrow Connector 64">
              <a:extLst>
                <a:ext uri="{FF2B5EF4-FFF2-40B4-BE49-F238E27FC236}">
                  <a16:creationId xmlns:a16="http://schemas.microsoft.com/office/drawing/2014/main" id="{41F5DA3C-5EA7-BB4B-ABC8-C3C0745EA67C}"/>
                </a:ext>
              </a:extLst>
            </p:cNvPr>
            <p:cNvCxnSpPr>
              <a:cxnSpLocks/>
            </p:cNvCxnSpPr>
            <p:nvPr/>
          </p:nvCxnSpPr>
          <p:spPr>
            <a:xfrm rot="16200000" flipH="1">
              <a:off x="1253195" y="8426698"/>
              <a:ext cx="3699800" cy="33554"/>
            </a:xfrm>
            <a:prstGeom prst="straightConnector1">
              <a:avLst/>
            </a:prstGeom>
            <a:noFill/>
            <a:ln w="28575" cap="rnd">
              <a:solidFill>
                <a:schemeClr val="accent4"/>
              </a:solidFill>
              <a:prstDash val="sysDot"/>
              <a:round/>
              <a:tailEnd type="arrow" w="med" len="sm"/>
            </a:ln>
          </p:spPr>
        </p:cxnSp>
        <p:cxnSp>
          <p:nvCxnSpPr>
            <p:cNvPr id="66" name="Straight Arrow Connector 65">
              <a:extLst>
                <a:ext uri="{FF2B5EF4-FFF2-40B4-BE49-F238E27FC236}">
                  <a16:creationId xmlns:a16="http://schemas.microsoft.com/office/drawing/2014/main" id="{6B558795-7D21-434A-A559-16C8F5027EB0}"/>
                </a:ext>
              </a:extLst>
            </p:cNvPr>
            <p:cNvCxnSpPr>
              <a:cxnSpLocks/>
            </p:cNvCxnSpPr>
            <p:nvPr/>
          </p:nvCxnSpPr>
          <p:spPr>
            <a:xfrm rot="16200000" flipH="1">
              <a:off x="2742713" y="9267272"/>
              <a:ext cx="5369634" cy="22236"/>
            </a:xfrm>
            <a:prstGeom prst="straightConnector1">
              <a:avLst/>
            </a:prstGeom>
            <a:noFill/>
            <a:ln w="28575" cap="rnd">
              <a:solidFill>
                <a:schemeClr val="accent4"/>
              </a:solidFill>
              <a:prstDash val="sysDot"/>
              <a:round/>
              <a:tailEnd type="arrow" w="med" len="sm"/>
            </a:ln>
          </p:spPr>
        </p:cxnSp>
        <p:cxnSp>
          <p:nvCxnSpPr>
            <p:cNvPr id="67" name="Straight Arrow Connector 66">
              <a:extLst>
                <a:ext uri="{FF2B5EF4-FFF2-40B4-BE49-F238E27FC236}">
                  <a16:creationId xmlns:a16="http://schemas.microsoft.com/office/drawing/2014/main" id="{3A73BC07-1CE8-614E-BECE-D06A96D69E4E}"/>
                </a:ext>
              </a:extLst>
            </p:cNvPr>
            <p:cNvCxnSpPr>
              <a:cxnSpLocks/>
            </p:cNvCxnSpPr>
            <p:nvPr/>
          </p:nvCxnSpPr>
          <p:spPr>
            <a:xfrm rot="16200000" flipH="1">
              <a:off x="3435342" y="7434529"/>
              <a:ext cx="1636639" cy="3"/>
            </a:xfrm>
            <a:prstGeom prst="straightConnector1">
              <a:avLst/>
            </a:prstGeom>
            <a:noFill/>
            <a:ln w="28575" cap="rnd">
              <a:solidFill>
                <a:schemeClr val="accent4"/>
              </a:solidFill>
              <a:prstDash val="sysDot"/>
              <a:round/>
              <a:tailEnd type="arrow" w="med" len="sm"/>
            </a:ln>
          </p:spPr>
        </p:cxnSp>
      </p:grpSp>
      <p:cxnSp>
        <p:nvCxnSpPr>
          <p:cNvPr id="76" name="Straight Arrow Connector 75">
            <a:extLst>
              <a:ext uri="{FF2B5EF4-FFF2-40B4-BE49-F238E27FC236}">
                <a16:creationId xmlns:a16="http://schemas.microsoft.com/office/drawing/2014/main" id="{3D14FB24-F7E6-384E-9FF0-AE5676922C64}"/>
              </a:ext>
            </a:extLst>
          </p:cNvPr>
          <p:cNvCxnSpPr>
            <a:cxnSpLocks/>
          </p:cNvCxnSpPr>
          <p:nvPr/>
        </p:nvCxnSpPr>
        <p:spPr>
          <a:xfrm flipH="1">
            <a:off x="8936710" y="4933136"/>
            <a:ext cx="1636639" cy="2"/>
          </a:xfrm>
          <a:prstGeom prst="straightConnector1">
            <a:avLst/>
          </a:prstGeom>
          <a:noFill/>
          <a:ln w="28575" cap="rnd">
            <a:solidFill>
              <a:schemeClr val="accent4"/>
            </a:solidFill>
            <a:prstDash val="sysDot"/>
            <a:round/>
            <a:tailEnd type="arrow" w="med" len="sm"/>
          </a:ln>
        </p:spPr>
      </p:cxnSp>
      <p:cxnSp>
        <p:nvCxnSpPr>
          <p:cNvPr id="80" name="Straight Arrow Connector 79">
            <a:extLst>
              <a:ext uri="{FF2B5EF4-FFF2-40B4-BE49-F238E27FC236}">
                <a16:creationId xmlns:a16="http://schemas.microsoft.com/office/drawing/2014/main" id="{D06597A9-4BA3-AD48-A96E-2EB65EFD12F3}"/>
              </a:ext>
            </a:extLst>
          </p:cNvPr>
          <p:cNvCxnSpPr>
            <a:cxnSpLocks/>
          </p:cNvCxnSpPr>
          <p:nvPr/>
        </p:nvCxnSpPr>
        <p:spPr>
          <a:xfrm flipH="1">
            <a:off x="9154947" y="6542112"/>
            <a:ext cx="1418406" cy="2"/>
          </a:xfrm>
          <a:prstGeom prst="straightConnector1">
            <a:avLst/>
          </a:prstGeom>
          <a:noFill/>
          <a:ln w="28575" cap="rnd">
            <a:solidFill>
              <a:schemeClr val="accent4"/>
            </a:solidFill>
            <a:prstDash val="sysDot"/>
            <a:round/>
            <a:tailEnd type="arrow" w="med" len="sm"/>
          </a:ln>
        </p:spPr>
      </p:cxnSp>
      <p:pic>
        <p:nvPicPr>
          <p:cNvPr id="48" name="Picture 47">
            <a:extLst>
              <a:ext uri="{FF2B5EF4-FFF2-40B4-BE49-F238E27FC236}">
                <a16:creationId xmlns:a16="http://schemas.microsoft.com/office/drawing/2014/main" id="{35C03BD1-BCDA-2C4D-9DAA-95F461D11495}"/>
              </a:ext>
            </a:extLst>
          </p:cNvPr>
          <p:cNvPicPr>
            <a:picLocks noChangeAspect="1"/>
          </p:cNvPicPr>
          <p:nvPr/>
        </p:nvPicPr>
        <p:blipFill>
          <a:blip r:embed="rId3"/>
          <a:stretch>
            <a:fillRect/>
          </a:stretch>
        </p:blipFill>
        <p:spPr>
          <a:xfrm rot="5400000">
            <a:off x="9372551" y="2656116"/>
            <a:ext cx="3911035" cy="1125345"/>
          </a:xfrm>
          <a:prstGeom prst="rect">
            <a:avLst/>
          </a:prstGeom>
        </p:spPr>
      </p:pic>
      <p:sp>
        <p:nvSpPr>
          <p:cNvPr id="3" name="TextBox 2">
            <a:extLst>
              <a:ext uri="{FF2B5EF4-FFF2-40B4-BE49-F238E27FC236}">
                <a16:creationId xmlns:a16="http://schemas.microsoft.com/office/drawing/2014/main" id="{83B6B846-995A-E44D-8D68-F4C6030B2FCB}"/>
              </a:ext>
            </a:extLst>
          </p:cNvPr>
          <p:cNvSpPr txBox="1"/>
          <p:nvPr/>
        </p:nvSpPr>
        <p:spPr>
          <a:xfrm rot="5400000">
            <a:off x="10126554" y="5756403"/>
            <a:ext cx="1957908" cy="572464"/>
          </a:xfrm>
          <a:prstGeom prst="rect">
            <a:avLst/>
          </a:prstGeom>
          <a:noFill/>
        </p:spPr>
        <p:txBody>
          <a:bodyPr wrap="non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Control Plane</a:t>
            </a:r>
          </a:p>
        </p:txBody>
      </p:sp>
    </p:spTree>
    <p:extLst>
      <p:ext uri="{BB962C8B-B14F-4D97-AF65-F5344CB8AC3E}">
        <p14:creationId xmlns:p14="http://schemas.microsoft.com/office/powerpoint/2010/main" val="1337811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right)">
                                      <p:cBhvr>
                                        <p:cTn id="7" dur="500"/>
                                        <p:tgtEl>
                                          <p:spTgt spid="29"/>
                                        </p:tgtEl>
                                      </p:cBhvr>
                                    </p:animEffect>
                                  </p:childTnLst>
                                </p:cTn>
                              </p:par>
                              <p:par>
                                <p:cTn id="8" presetID="22" presetClass="entr" presetSubtype="2"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right)">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par>
                                <p:cTn id="17" presetID="22" presetClass="entr" presetSubtype="2"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right)">
                                      <p:cBhvr>
                                        <p:cTn id="19" dur="500"/>
                                        <p:tgtEl>
                                          <p:spTgt spid="2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par>
                                <p:cTn id="23" presetID="22" presetClass="entr" presetSubtype="2"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right)">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down)">
                                      <p:cBhvr>
                                        <p:cTn id="28" dur="500"/>
                                        <p:tgtEl>
                                          <p:spTgt spid="38"/>
                                        </p:tgtEl>
                                      </p:cBhvr>
                                    </p:animEffect>
                                  </p:childTnLst>
                                </p:cTn>
                              </p:par>
                              <p:par>
                                <p:cTn id="29" presetID="22" presetClass="entr" presetSubtype="2"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right)">
                                      <p:cBhvr>
                                        <p:cTn id="31" dur="500"/>
                                        <p:tgtEl>
                                          <p:spTgt spid="4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2"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right)">
                                      <p:cBhvr>
                                        <p:cTn id="37" dur="500"/>
                                        <p:tgtEl>
                                          <p:spTgt spid="4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wipe(down)">
                                      <p:cBhvr>
                                        <p:cTn id="40" dur="500"/>
                                        <p:tgtEl>
                                          <p:spTgt spid="46"/>
                                        </p:tgtEl>
                                      </p:cBhvr>
                                    </p:animEffect>
                                  </p:childTnLst>
                                </p:cTn>
                              </p:par>
                              <p:par>
                                <p:cTn id="41" presetID="22" presetClass="entr" presetSubtype="2"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wipe(right)">
                                      <p:cBhvr>
                                        <p:cTn id="43" dur="500"/>
                                        <p:tgtEl>
                                          <p:spTgt spid="5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down)">
                                      <p:cBhvr>
                                        <p:cTn id="4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5" grpId="0" animBg="1"/>
      <p:bldP spid="38" grpId="0" animBg="1"/>
      <p:bldP spid="42" grpId="0" animBg="1"/>
      <p:bldP spid="46" grpId="0" animBg="1"/>
      <p:bldP spid="50"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09176CD-6BF1-B645-9F4E-F896FE129DD7}"/>
              </a:ext>
            </a:extLst>
          </p:cNvPr>
          <p:cNvSpPr/>
          <p:nvPr/>
        </p:nvSpPr>
        <p:spPr>
          <a:xfrm flipH="1">
            <a:off x="5765015" y="1955614"/>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grpSp>
        <p:nvGrpSpPr>
          <p:cNvPr id="7" name="Group 6">
            <a:extLst>
              <a:ext uri="{FF2B5EF4-FFF2-40B4-BE49-F238E27FC236}">
                <a16:creationId xmlns:a16="http://schemas.microsoft.com/office/drawing/2014/main" id="{CA84ADCA-8AB0-C54E-B5A3-D1DF05EAF0B0}"/>
              </a:ext>
            </a:extLst>
          </p:cNvPr>
          <p:cNvGrpSpPr/>
          <p:nvPr/>
        </p:nvGrpSpPr>
        <p:grpSpPr>
          <a:xfrm>
            <a:off x="3460255" y="3565647"/>
            <a:ext cx="1367960" cy="1367960"/>
            <a:chOff x="2112141" y="5577363"/>
            <a:chExt cx="1367960" cy="1367960"/>
          </a:xfrm>
        </p:grpSpPr>
        <p:sp>
          <p:nvSpPr>
            <p:cNvPr id="8" name="Oval 7">
              <a:extLst>
                <a:ext uri="{FF2B5EF4-FFF2-40B4-BE49-F238E27FC236}">
                  <a16:creationId xmlns:a16="http://schemas.microsoft.com/office/drawing/2014/main" id="{B99E2897-2824-1544-B3E5-13BF4489644F}"/>
                </a:ext>
              </a:extLst>
            </p:cNvPr>
            <p:cNvSpPr/>
            <p:nvPr/>
          </p:nvSpPr>
          <p:spPr>
            <a:xfrm flipH="1">
              <a:off x="2112141" y="5577363"/>
              <a:ext cx="1367960" cy="1367960"/>
            </a:xfrm>
            <a:prstGeom prst="ellipse">
              <a:avLst/>
            </a:prstGeom>
            <a:solidFill>
              <a:schemeClr val="bg2"/>
            </a:solidFill>
            <a:ln w="19050" cap="flat" cmpd="sng" algn="ctr">
              <a:solidFill>
                <a:schemeClr val="accent5"/>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9" name="TextBox 8">
              <a:extLst>
                <a:ext uri="{FF2B5EF4-FFF2-40B4-BE49-F238E27FC236}">
                  <a16:creationId xmlns:a16="http://schemas.microsoft.com/office/drawing/2014/main" id="{6C85AA13-BB51-4246-95D2-0628BADEA4C3}"/>
                </a:ext>
              </a:extLst>
            </p:cNvPr>
            <p:cNvSpPr txBox="1"/>
            <p:nvPr/>
          </p:nvSpPr>
          <p:spPr>
            <a:xfrm>
              <a:off x="2501597" y="5923742"/>
              <a:ext cx="508000" cy="738664"/>
            </a:xfrm>
            <a:prstGeom prst="rect">
              <a:avLst/>
            </a:prstGeom>
            <a:noFill/>
          </p:spPr>
          <p:txBody>
            <a:bodyPr wrap="square" lIns="182880" tIns="146304" rIns="182880" bIns="146304" rtlCol="0">
              <a:spAutoFit/>
            </a:bodyPr>
            <a:lstStyle/>
            <a:p>
              <a:pPr>
                <a:lnSpc>
                  <a:spcPct val="90000"/>
                </a:lnSpc>
                <a:spcAft>
                  <a:spcPts val="1800"/>
                </a:spcAft>
              </a:pPr>
              <a:endParaRPr lang="en-US" sz="32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3C882181-57F1-5546-8D54-D9B2F362BE94}"/>
                </a:ext>
              </a:extLst>
            </p:cNvPr>
            <p:cNvSpPr txBox="1"/>
            <p:nvPr/>
          </p:nvSpPr>
          <p:spPr>
            <a:xfrm>
              <a:off x="2476594" y="5923742"/>
              <a:ext cx="652826"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err="1">
                  <a:gradFill>
                    <a:gsLst>
                      <a:gs pos="2917">
                        <a:schemeClr val="tx1"/>
                      </a:gs>
                      <a:gs pos="30000">
                        <a:schemeClr val="tx1"/>
                      </a:gs>
                    </a:gsLst>
                    <a:lin ang="5400000" scaled="0"/>
                  </a:gradFill>
                </a:rPr>
                <a:t>dj</a:t>
              </a:r>
              <a:endParaRPr lang="en-US" sz="2000" dirty="0">
                <a:gradFill>
                  <a:gsLst>
                    <a:gs pos="2917">
                      <a:schemeClr val="tx1"/>
                    </a:gs>
                    <a:gs pos="30000">
                      <a:schemeClr val="tx1"/>
                    </a:gs>
                  </a:gsLst>
                  <a:lin ang="5400000" scaled="0"/>
                </a:gradFill>
              </a:endParaRPr>
            </a:p>
          </p:txBody>
        </p:sp>
      </p:grpSp>
      <p:sp>
        <p:nvSpPr>
          <p:cNvPr id="26" name="Block Arc 25">
            <a:extLst>
              <a:ext uri="{FF2B5EF4-FFF2-40B4-BE49-F238E27FC236}">
                <a16:creationId xmlns:a16="http://schemas.microsoft.com/office/drawing/2014/main" id="{AC975D47-B3F1-BB45-A58F-E18ACDF91A3E}"/>
              </a:ext>
            </a:extLst>
          </p:cNvPr>
          <p:cNvSpPr/>
          <p:nvPr/>
        </p:nvSpPr>
        <p:spPr bwMode="auto">
          <a:xfrm rot="16200000">
            <a:off x="5117067" y="2162743"/>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Block Arc 26">
            <a:extLst>
              <a:ext uri="{FF2B5EF4-FFF2-40B4-BE49-F238E27FC236}">
                <a16:creationId xmlns:a16="http://schemas.microsoft.com/office/drawing/2014/main" id="{6E92AA1B-5AB4-BD4C-BB2A-1AAEA743983E}"/>
              </a:ext>
            </a:extLst>
          </p:cNvPr>
          <p:cNvSpPr/>
          <p:nvPr/>
        </p:nvSpPr>
        <p:spPr bwMode="auto">
          <a:xfrm rot="5400000">
            <a:off x="4045175" y="3792358"/>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DFAD34D1-39B5-534A-8BE3-AAD0A4C89E19}"/>
              </a:ext>
            </a:extLst>
          </p:cNvPr>
          <p:cNvCxnSpPr>
            <a:cxnSpLocks/>
          </p:cNvCxnSpPr>
          <p:nvPr/>
        </p:nvCxnSpPr>
        <p:spPr>
          <a:xfrm>
            <a:off x="4883635" y="4230045"/>
            <a:ext cx="188673" cy="0"/>
          </a:xfrm>
          <a:prstGeom prst="straightConnector1">
            <a:avLst/>
          </a:prstGeom>
          <a:noFill/>
          <a:ln w="28575" cap="rnd">
            <a:solidFill>
              <a:schemeClr val="accent1"/>
            </a:solidFill>
            <a:prstDash val="sysDot"/>
            <a:round/>
            <a:tailEnd type="arrow" w="med" len="sm"/>
          </a:ln>
        </p:spPr>
      </p:cxnSp>
      <p:cxnSp>
        <p:nvCxnSpPr>
          <p:cNvPr id="34" name="Straight Arrow Connector 33">
            <a:extLst>
              <a:ext uri="{FF2B5EF4-FFF2-40B4-BE49-F238E27FC236}">
                <a16:creationId xmlns:a16="http://schemas.microsoft.com/office/drawing/2014/main" id="{51F9A19C-7B85-BC45-89B5-3D0977CEB3D1}"/>
              </a:ext>
            </a:extLst>
          </p:cNvPr>
          <p:cNvCxnSpPr>
            <a:cxnSpLocks/>
          </p:cNvCxnSpPr>
          <p:nvPr/>
        </p:nvCxnSpPr>
        <p:spPr>
          <a:xfrm>
            <a:off x="5487429" y="2620007"/>
            <a:ext cx="188673" cy="0"/>
          </a:xfrm>
          <a:prstGeom prst="straightConnector1">
            <a:avLst/>
          </a:prstGeom>
          <a:noFill/>
          <a:ln w="28575" cap="rnd">
            <a:solidFill>
              <a:schemeClr val="accent1"/>
            </a:solidFill>
            <a:prstDash val="sysDot"/>
            <a:round/>
            <a:tailEnd type="arrow" w="med" len="sm"/>
          </a:ln>
        </p:spPr>
      </p:cxnSp>
      <p:sp>
        <p:nvSpPr>
          <p:cNvPr id="16" name="TextBox 15">
            <a:extLst>
              <a:ext uri="{FF2B5EF4-FFF2-40B4-BE49-F238E27FC236}">
                <a16:creationId xmlns:a16="http://schemas.microsoft.com/office/drawing/2014/main" id="{24966F8C-A8B6-424D-A84A-56C0EF2785C8}"/>
              </a:ext>
            </a:extLst>
          </p:cNvPr>
          <p:cNvSpPr txBox="1"/>
          <p:nvPr/>
        </p:nvSpPr>
        <p:spPr>
          <a:xfrm>
            <a:off x="5888814" y="2333775"/>
            <a:ext cx="1135581"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metal</a:t>
            </a:r>
          </a:p>
        </p:txBody>
      </p:sp>
      <p:sp>
        <p:nvSpPr>
          <p:cNvPr id="24" name="Oval 23">
            <a:extLst>
              <a:ext uri="{FF2B5EF4-FFF2-40B4-BE49-F238E27FC236}">
                <a16:creationId xmlns:a16="http://schemas.microsoft.com/office/drawing/2014/main" id="{DDB9ABF1-E9A4-9E44-AC22-41AFC0A33DC7}"/>
              </a:ext>
            </a:extLst>
          </p:cNvPr>
          <p:cNvSpPr/>
          <p:nvPr/>
        </p:nvSpPr>
        <p:spPr>
          <a:xfrm flipH="1">
            <a:off x="5823906" y="5146343"/>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25" name="Block Arc 24">
            <a:extLst>
              <a:ext uri="{FF2B5EF4-FFF2-40B4-BE49-F238E27FC236}">
                <a16:creationId xmlns:a16="http://schemas.microsoft.com/office/drawing/2014/main" id="{E61A53F1-B538-4B46-B817-F92ABA1D1E53}"/>
              </a:ext>
            </a:extLst>
          </p:cNvPr>
          <p:cNvSpPr/>
          <p:nvPr/>
        </p:nvSpPr>
        <p:spPr bwMode="auto">
          <a:xfrm rot="16200000">
            <a:off x="5175958" y="5353472"/>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Arrow Connector 27">
            <a:extLst>
              <a:ext uri="{FF2B5EF4-FFF2-40B4-BE49-F238E27FC236}">
                <a16:creationId xmlns:a16="http://schemas.microsoft.com/office/drawing/2014/main" id="{F0FD7EF6-C0CB-0C46-9B18-F3E7E3327E10}"/>
              </a:ext>
            </a:extLst>
          </p:cNvPr>
          <p:cNvCxnSpPr>
            <a:cxnSpLocks/>
          </p:cNvCxnSpPr>
          <p:nvPr/>
        </p:nvCxnSpPr>
        <p:spPr>
          <a:xfrm>
            <a:off x="5546320" y="5810736"/>
            <a:ext cx="188673" cy="0"/>
          </a:xfrm>
          <a:prstGeom prst="straightConnector1">
            <a:avLst/>
          </a:prstGeom>
          <a:noFill/>
          <a:ln w="28575" cap="rnd">
            <a:solidFill>
              <a:schemeClr val="accent1"/>
            </a:solidFill>
            <a:prstDash val="sysDot"/>
            <a:round/>
            <a:tailEnd type="arrow" w="med" len="sm"/>
          </a:ln>
        </p:spPr>
      </p:cxnSp>
      <p:sp>
        <p:nvSpPr>
          <p:cNvPr id="30" name="TextBox 29">
            <a:extLst>
              <a:ext uri="{FF2B5EF4-FFF2-40B4-BE49-F238E27FC236}">
                <a16:creationId xmlns:a16="http://schemas.microsoft.com/office/drawing/2014/main" id="{BF21A634-D042-0A47-9588-8EBF0751A767}"/>
              </a:ext>
            </a:extLst>
          </p:cNvPr>
          <p:cNvSpPr txBox="1"/>
          <p:nvPr/>
        </p:nvSpPr>
        <p:spPr>
          <a:xfrm>
            <a:off x="6043312" y="5524504"/>
            <a:ext cx="944365"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jazz</a:t>
            </a:r>
          </a:p>
        </p:txBody>
      </p:sp>
      <p:sp>
        <p:nvSpPr>
          <p:cNvPr id="37" name="Oval 36">
            <a:extLst>
              <a:ext uri="{FF2B5EF4-FFF2-40B4-BE49-F238E27FC236}">
                <a16:creationId xmlns:a16="http://schemas.microsoft.com/office/drawing/2014/main" id="{C0C5C261-1E18-6E46-AD90-0229EFFC964F}"/>
              </a:ext>
            </a:extLst>
          </p:cNvPr>
          <p:cNvSpPr/>
          <p:nvPr/>
        </p:nvSpPr>
        <p:spPr>
          <a:xfrm flipH="1">
            <a:off x="8208806" y="5836572"/>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38" name="Block Arc 37">
            <a:extLst>
              <a:ext uri="{FF2B5EF4-FFF2-40B4-BE49-F238E27FC236}">
                <a16:creationId xmlns:a16="http://schemas.microsoft.com/office/drawing/2014/main" id="{920EF016-276A-5A4D-B281-EF04E5ADA047}"/>
              </a:ext>
            </a:extLst>
          </p:cNvPr>
          <p:cNvSpPr/>
          <p:nvPr/>
        </p:nvSpPr>
        <p:spPr bwMode="auto">
          <a:xfrm rot="16200000">
            <a:off x="7560858" y="6043701"/>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Arrow Connector 38">
            <a:extLst>
              <a:ext uri="{FF2B5EF4-FFF2-40B4-BE49-F238E27FC236}">
                <a16:creationId xmlns:a16="http://schemas.microsoft.com/office/drawing/2014/main" id="{30BE5803-8078-344F-91AE-5231E443F6BB}"/>
              </a:ext>
            </a:extLst>
          </p:cNvPr>
          <p:cNvCxnSpPr>
            <a:cxnSpLocks/>
          </p:cNvCxnSpPr>
          <p:nvPr/>
        </p:nvCxnSpPr>
        <p:spPr>
          <a:xfrm>
            <a:off x="7931220" y="6500965"/>
            <a:ext cx="188673" cy="0"/>
          </a:xfrm>
          <a:prstGeom prst="straightConnector1">
            <a:avLst/>
          </a:prstGeom>
          <a:noFill/>
          <a:ln w="28575" cap="rnd">
            <a:solidFill>
              <a:schemeClr val="accent1"/>
            </a:solidFill>
            <a:prstDash val="sysDot"/>
            <a:round/>
            <a:tailEnd type="arrow" w="med" len="sm"/>
          </a:ln>
        </p:spPr>
      </p:cxnSp>
      <p:sp>
        <p:nvSpPr>
          <p:cNvPr id="40" name="TextBox 39">
            <a:extLst>
              <a:ext uri="{FF2B5EF4-FFF2-40B4-BE49-F238E27FC236}">
                <a16:creationId xmlns:a16="http://schemas.microsoft.com/office/drawing/2014/main" id="{12680835-74C3-7B4D-AE08-385BC2E629CB}"/>
              </a:ext>
            </a:extLst>
          </p:cNvPr>
          <p:cNvSpPr txBox="1"/>
          <p:nvPr/>
        </p:nvSpPr>
        <p:spPr>
          <a:xfrm>
            <a:off x="8274052" y="6240569"/>
            <a:ext cx="1252687"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jazz-v1</a:t>
            </a:r>
          </a:p>
        </p:txBody>
      </p:sp>
      <p:sp>
        <p:nvSpPr>
          <p:cNvPr id="41" name="Oval 40">
            <a:extLst>
              <a:ext uri="{FF2B5EF4-FFF2-40B4-BE49-F238E27FC236}">
                <a16:creationId xmlns:a16="http://schemas.microsoft.com/office/drawing/2014/main" id="{57F9E42E-FF2B-E04F-B864-441993435F73}"/>
              </a:ext>
            </a:extLst>
          </p:cNvPr>
          <p:cNvSpPr/>
          <p:nvPr/>
        </p:nvSpPr>
        <p:spPr>
          <a:xfrm flipH="1">
            <a:off x="8208805" y="4208357"/>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42" name="Block Arc 41">
            <a:extLst>
              <a:ext uri="{FF2B5EF4-FFF2-40B4-BE49-F238E27FC236}">
                <a16:creationId xmlns:a16="http://schemas.microsoft.com/office/drawing/2014/main" id="{6C9F2F5F-089D-C64C-9307-A4DE8647F354}"/>
              </a:ext>
            </a:extLst>
          </p:cNvPr>
          <p:cNvSpPr/>
          <p:nvPr/>
        </p:nvSpPr>
        <p:spPr bwMode="auto">
          <a:xfrm rot="16200000">
            <a:off x="7560857" y="4415486"/>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255B8110-8A56-D949-A194-80FD2AC6C0E9}"/>
              </a:ext>
            </a:extLst>
          </p:cNvPr>
          <p:cNvCxnSpPr>
            <a:cxnSpLocks/>
          </p:cNvCxnSpPr>
          <p:nvPr/>
        </p:nvCxnSpPr>
        <p:spPr>
          <a:xfrm>
            <a:off x="7931219" y="4872750"/>
            <a:ext cx="188673" cy="0"/>
          </a:xfrm>
          <a:prstGeom prst="straightConnector1">
            <a:avLst/>
          </a:prstGeom>
          <a:noFill/>
          <a:ln w="28575" cap="rnd">
            <a:solidFill>
              <a:schemeClr val="accent1"/>
            </a:solidFill>
            <a:prstDash val="sysDot"/>
            <a:round/>
            <a:tailEnd type="arrow" w="med" len="sm"/>
          </a:ln>
        </p:spPr>
      </p:cxnSp>
      <p:sp>
        <p:nvSpPr>
          <p:cNvPr id="44" name="TextBox 43">
            <a:extLst>
              <a:ext uri="{FF2B5EF4-FFF2-40B4-BE49-F238E27FC236}">
                <a16:creationId xmlns:a16="http://schemas.microsoft.com/office/drawing/2014/main" id="{F8C2AAE5-6BE1-C24E-8918-9F448C52D059}"/>
              </a:ext>
            </a:extLst>
          </p:cNvPr>
          <p:cNvSpPr txBox="1"/>
          <p:nvPr/>
        </p:nvSpPr>
        <p:spPr>
          <a:xfrm>
            <a:off x="8274051" y="4612354"/>
            <a:ext cx="1252687"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jazz-v2</a:t>
            </a:r>
          </a:p>
        </p:txBody>
      </p:sp>
      <p:sp>
        <p:nvSpPr>
          <p:cNvPr id="45" name="Oval 44">
            <a:extLst>
              <a:ext uri="{FF2B5EF4-FFF2-40B4-BE49-F238E27FC236}">
                <a16:creationId xmlns:a16="http://schemas.microsoft.com/office/drawing/2014/main" id="{D9E4E2DD-19FF-7D4E-B8CA-F4595D6BAED4}"/>
              </a:ext>
            </a:extLst>
          </p:cNvPr>
          <p:cNvSpPr/>
          <p:nvPr/>
        </p:nvSpPr>
        <p:spPr>
          <a:xfrm flipH="1">
            <a:off x="8208805" y="2655833"/>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46" name="Block Arc 45">
            <a:extLst>
              <a:ext uri="{FF2B5EF4-FFF2-40B4-BE49-F238E27FC236}">
                <a16:creationId xmlns:a16="http://schemas.microsoft.com/office/drawing/2014/main" id="{920B280F-78B6-494B-95EC-4B2209A34EDA}"/>
              </a:ext>
            </a:extLst>
          </p:cNvPr>
          <p:cNvSpPr/>
          <p:nvPr/>
        </p:nvSpPr>
        <p:spPr bwMode="auto">
          <a:xfrm rot="16200000">
            <a:off x="7560857" y="2862962"/>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E8D3BEFE-0356-7A41-B323-32FAA46EDF61}"/>
              </a:ext>
            </a:extLst>
          </p:cNvPr>
          <p:cNvCxnSpPr>
            <a:cxnSpLocks/>
          </p:cNvCxnSpPr>
          <p:nvPr/>
        </p:nvCxnSpPr>
        <p:spPr>
          <a:xfrm>
            <a:off x="7931219" y="3320226"/>
            <a:ext cx="188673" cy="0"/>
          </a:xfrm>
          <a:prstGeom prst="straightConnector1">
            <a:avLst/>
          </a:prstGeom>
          <a:noFill/>
          <a:ln w="28575" cap="rnd">
            <a:solidFill>
              <a:schemeClr val="accent1"/>
            </a:solidFill>
            <a:prstDash val="sysDot"/>
            <a:round/>
            <a:tailEnd type="arrow" w="med" len="sm"/>
          </a:ln>
        </p:spPr>
      </p:cxnSp>
      <p:sp>
        <p:nvSpPr>
          <p:cNvPr id="49" name="Oval 48">
            <a:extLst>
              <a:ext uri="{FF2B5EF4-FFF2-40B4-BE49-F238E27FC236}">
                <a16:creationId xmlns:a16="http://schemas.microsoft.com/office/drawing/2014/main" id="{258A08F0-FD88-C048-BF1C-825743A866D0}"/>
              </a:ext>
            </a:extLst>
          </p:cNvPr>
          <p:cNvSpPr/>
          <p:nvPr/>
        </p:nvSpPr>
        <p:spPr>
          <a:xfrm flipH="1">
            <a:off x="8208804" y="1027618"/>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50" name="Block Arc 49">
            <a:extLst>
              <a:ext uri="{FF2B5EF4-FFF2-40B4-BE49-F238E27FC236}">
                <a16:creationId xmlns:a16="http://schemas.microsoft.com/office/drawing/2014/main" id="{84E16E47-0972-2942-979F-14EB813F2E43}"/>
              </a:ext>
            </a:extLst>
          </p:cNvPr>
          <p:cNvSpPr/>
          <p:nvPr/>
        </p:nvSpPr>
        <p:spPr bwMode="auto">
          <a:xfrm rot="16200000">
            <a:off x="7560856" y="1234747"/>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88B7AEA8-3605-1F4C-A8D5-3E92785A572A}"/>
              </a:ext>
            </a:extLst>
          </p:cNvPr>
          <p:cNvCxnSpPr>
            <a:cxnSpLocks/>
          </p:cNvCxnSpPr>
          <p:nvPr/>
        </p:nvCxnSpPr>
        <p:spPr>
          <a:xfrm>
            <a:off x="7931218" y="1692011"/>
            <a:ext cx="188673" cy="0"/>
          </a:xfrm>
          <a:prstGeom prst="straightConnector1">
            <a:avLst/>
          </a:prstGeom>
          <a:noFill/>
          <a:ln w="28575" cap="rnd">
            <a:solidFill>
              <a:schemeClr val="accent1"/>
            </a:solidFill>
            <a:prstDash val="sysDot"/>
            <a:round/>
            <a:tailEnd type="arrow" w="med" len="sm"/>
          </a:ln>
        </p:spPr>
      </p:cxnSp>
      <p:sp>
        <p:nvSpPr>
          <p:cNvPr id="52" name="TextBox 51">
            <a:extLst>
              <a:ext uri="{FF2B5EF4-FFF2-40B4-BE49-F238E27FC236}">
                <a16:creationId xmlns:a16="http://schemas.microsoft.com/office/drawing/2014/main" id="{7E888FAC-BC13-BB42-9B8D-319A2C3791F7}"/>
              </a:ext>
            </a:extLst>
          </p:cNvPr>
          <p:cNvSpPr txBox="1"/>
          <p:nvPr/>
        </p:nvSpPr>
        <p:spPr>
          <a:xfrm>
            <a:off x="8224281" y="1450223"/>
            <a:ext cx="1481141"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metal-v2</a:t>
            </a:r>
          </a:p>
        </p:txBody>
      </p:sp>
      <p:sp>
        <p:nvSpPr>
          <p:cNvPr id="53" name="TextBox 52">
            <a:extLst>
              <a:ext uri="{FF2B5EF4-FFF2-40B4-BE49-F238E27FC236}">
                <a16:creationId xmlns:a16="http://schemas.microsoft.com/office/drawing/2014/main" id="{C052D831-0CD5-254A-87C8-5228BE71671C}"/>
              </a:ext>
            </a:extLst>
          </p:cNvPr>
          <p:cNvSpPr txBox="1"/>
          <p:nvPr/>
        </p:nvSpPr>
        <p:spPr>
          <a:xfrm>
            <a:off x="8224281" y="3040592"/>
            <a:ext cx="1481141"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metal-v1</a:t>
            </a:r>
          </a:p>
        </p:txBody>
      </p:sp>
      <p:cxnSp>
        <p:nvCxnSpPr>
          <p:cNvPr id="54" name="Straight Arrow Connector 53">
            <a:extLst>
              <a:ext uri="{FF2B5EF4-FFF2-40B4-BE49-F238E27FC236}">
                <a16:creationId xmlns:a16="http://schemas.microsoft.com/office/drawing/2014/main" id="{F25AA8B0-C7FB-DE43-8A1F-6210B5C17201}"/>
              </a:ext>
            </a:extLst>
          </p:cNvPr>
          <p:cNvCxnSpPr>
            <a:cxnSpLocks/>
          </p:cNvCxnSpPr>
          <p:nvPr/>
        </p:nvCxnSpPr>
        <p:spPr>
          <a:xfrm flipV="1">
            <a:off x="7340240" y="2143203"/>
            <a:ext cx="219409" cy="239037"/>
          </a:xfrm>
          <a:prstGeom prst="straightConnector1">
            <a:avLst/>
          </a:prstGeom>
          <a:noFill/>
          <a:ln w="28575" cap="rnd">
            <a:solidFill>
              <a:srgbClr val="00B050"/>
            </a:solidFill>
            <a:prstDash val="sysDot"/>
            <a:round/>
            <a:tailEnd type="arrow" w="med" len="sm"/>
          </a:ln>
        </p:spPr>
      </p:cxnSp>
      <p:cxnSp>
        <p:nvCxnSpPr>
          <p:cNvPr id="56" name="Straight Arrow Connector 55">
            <a:extLst>
              <a:ext uri="{FF2B5EF4-FFF2-40B4-BE49-F238E27FC236}">
                <a16:creationId xmlns:a16="http://schemas.microsoft.com/office/drawing/2014/main" id="{C4EC2A39-2A4E-EE41-B65D-E06A7C731EC3}"/>
              </a:ext>
            </a:extLst>
          </p:cNvPr>
          <p:cNvCxnSpPr>
            <a:cxnSpLocks/>
          </p:cNvCxnSpPr>
          <p:nvPr/>
        </p:nvCxnSpPr>
        <p:spPr>
          <a:xfrm>
            <a:off x="7343815" y="2886519"/>
            <a:ext cx="226995" cy="151337"/>
          </a:xfrm>
          <a:prstGeom prst="straightConnector1">
            <a:avLst/>
          </a:prstGeom>
          <a:noFill/>
          <a:ln w="28575" cap="rnd">
            <a:solidFill>
              <a:srgbClr val="00B050"/>
            </a:solidFill>
            <a:prstDash val="sysDot"/>
            <a:round/>
            <a:tailEnd type="arrow" w="med" len="sm"/>
          </a:ln>
        </p:spPr>
      </p:cxnSp>
      <p:cxnSp>
        <p:nvCxnSpPr>
          <p:cNvPr id="57" name="Straight Arrow Connector 56">
            <a:extLst>
              <a:ext uri="{FF2B5EF4-FFF2-40B4-BE49-F238E27FC236}">
                <a16:creationId xmlns:a16="http://schemas.microsoft.com/office/drawing/2014/main" id="{65F37C65-7B47-5C4F-8871-98A98EF4EFED}"/>
              </a:ext>
            </a:extLst>
          </p:cNvPr>
          <p:cNvCxnSpPr>
            <a:cxnSpLocks/>
          </p:cNvCxnSpPr>
          <p:nvPr/>
        </p:nvCxnSpPr>
        <p:spPr>
          <a:xfrm flipV="1">
            <a:off x="7353955" y="5245531"/>
            <a:ext cx="219409" cy="239037"/>
          </a:xfrm>
          <a:prstGeom prst="straightConnector1">
            <a:avLst/>
          </a:prstGeom>
          <a:noFill/>
          <a:ln w="28575" cap="rnd">
            <a:solidFill>
              <a:srgbClr val="00B050"/>
            </a:solidFill>
            <a:prstDash val="sysDot"/>
            <a:round/>
            <a:tailEnd type="arrow" w="med" len="sm"/>
          </a:ln>
        </p:spPr>
      </p:cxnSp>
      <p:cxnSp>
        <p:nvCxnSpPr>
          <p:cNvPr id="58" name="Straight Arrow Connector 57">
            <a:extLst>
              <a:ext uri="{FF2B5EF4-FFF2-40B4-BE49-F238E27FC236}">
                <a16:creationId xmlns:a16="http://schemas.microsoft.com/office/drawing/2014/main" id="{BD8D4093-1444-3049-9B61-58A3C37750A8}"/>
              </a:ext>
            </a:extLst>
          </p:cNvPr>
          <p:cNvCxnSpPr>
            <a:cxnSpLocks/>
          </p:cNvCxnSpPr>
          <p:nvPr/>
        </p:nvCxnSpPr>
        <p:spPr>
          <a:xfrm>
            <a:off x="7357530" y="5988847"/>
            <a:ext cx="226995" cy="151337"/>
          </a:xfrm>
          <a:prstGeom prst="straightConnector1">
            <a:avLst/>
          </a:prstGeom>
          <a:noFill/>
          <a:ln w="28575" cap="rnd">
            <a:solidFill>
              <a:srgbClr val="00B050"/>
            </a:solidFill>
            <a:prstDash val="sysDot"/>
            <a:round/>
            <a:tailEnd type="arrow" w="med" len="sm"/>
          </a:ln>
        </p:spPr>
      </p:cxnSp>
      <p:cxnSp>
        <p:nvCxnSpPr>
          <p:cNvPr id="60" name="Straight Arrow Connector 59">
            <a:extLst>
              <a:ext uri="{FF2B5EF4-FFF2-40B4-BE49-F238E27FC236}">
                <a16:creationId xmlns:a16="http://schemas.microsoft.com/office/drawing/2014/main" id="{CD8BFA07-8FC9-9643-9AB1-9FC9D7A67C80}"/>
              </a:ext>
            </a:extLst>
          </p:cNvPr>
          <p:cNvCxnSpPr>
            <a:cxnSpLocks/>
          </p:cNvCxnSpPr>
          <p:nvPr/>
        </p:nvCxnSpPr>
        <p:spPr>
          <a:xfrm flipV="1">
            <a:off x="5401676" y="3717701"/>
            <a:ext cx="219409" cy="239037"/>
          </a:xfrm>
          <a:prstGeom prst="straightConnector1">
            <a:avLst/>
          </a:prstGeom>
          <a:noFill/>
          <a:ln w="28575" cap="rnd">
            <a:solidFill>
              <a:srgbClr val="00B050"/>
            </a:solidFill>
            <a:prstDash val="sysDot"/>
            <a:round/>
            <a:tailEnd type="arrow" w="med" len="sm"/>
          </a:ln>
        </p:spPr>
      </p:cxnSp>
      <p:cxnSp>
        <p:nvCxnSpPr>
          <p:cNvPr id="61" name="Straight Arrow Connector 60">
            <a:extLst>
              <a:ext uri="{FF2B5EF4-FFF2-40B4-BE49-F238E27FC236}">
                <a16:creationId xmlns:a16="http://schemas.microsoft.com/office/drawing/2014/main" id="{73B51D5B-4406-9A4D-BB3A-9F98C737110C}"/>
              </a:ext>
            </a:extLst>
          </p:cNvPr>
          <p:cNvCxnSpPr>
            <a:cxnSpLocks/>
          </p:cNvCxnSpPr>
          <p:nvPr/>
        </p:nvCxnSpPr>
        <p:spPr>
          <a:xfrm>
            <a:off x="5405251" y="4461017"/>
            <a:ext cx="226995" cy="151337"/>
          </a:xfrm>
          <a:prstGeom prst="straightConnector1">
            <a:avLst/>
          </a:prstGeom>
          <a:noFill/>
          <a:ln w="28575" cap="rnd">
            <a:solidFill>
              <a:srgbClr val="00B050"/>
            </a:solidFill>
            <a:prstDash val="sysDot"/>
            <a:round/>
            <a:tailEnd type="arrow" w="med" len="sm"/>
          </a:ln>
        </p:spPr>
      </p:cxnSp>
    </p:spTree>
    <p:extLst>
      <p:ext uri="{BB962C8B-B14F-4D97-AF65-F5344CB8AC3E}">
        <p14:creationId xmlns:p14="http://schemas.microsoft.com/office/powerpoint/2010/main" val="1402826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right)">
                                      <p:cBhvr>
                                        <p:cTn id="7" dur="500"/>
                                        <p:tgtEl>
                                          <p:spTgt spid="29"/>
                                        </p:tgtEl>
                                      </p:cBhvr>
                                    </p:animEffect>
                                  </p:childTnLst>
                                </p:cTn>
                              </p:par>
                              <p:par>
                                <p:cTn id="8" presetID="22" presetClass="entr" presetSubtype="2"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right)">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par>
                                <p:cTn id="17" presetID="22" presetClass="entr" presetSubtype="2"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right)">
                                      <p:cBhvr>
                                        <p:cTn id="19" dur="500"/>
                                        <p:tgtEl>
                                          <p:spTgt spid="2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par>
                                <p:cTn id="23" presetID="22" presetClass="entr" presetSubtype="2"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right)">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down)">
                                      <p:cBhvr>
                                        <p:cTn id="28" dur="500"/>
                                        <p:tgtEl>
                                          <p:spTgt spid="38"/>
                                        </p:tgtEl>
                                      </p:cBhvr>
                                    </p:animEffect>
                                  </p:childTnLst>
                                </p:cTn>
                              </p:par>
                              <p:par>
                                <p:cTn id="29" presetID="22" presetClass="entr" presetSubtype="2"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right)">
                                      <p:cBhvr>
                                        <p:cTn id="31" dur="500"/>
                                        <p:tgtEl>
                                          <p:spTgt spid="4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2"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right)">
                                      <p:cBhvr>
                                        <p:cTn id="37" dur="500"/>
                                        <p:tgtEl>
                                          <p:spTgt spid="4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wipe(down)">
                                      <p:cBhvr>
                                        <p:cTn id="40" dur="500"/>
                                        <p:tgtEl>
                                          <p:spTgt spid="46"/>
                                        </p:tgtEl>
                                      </p:cBhvr>
                                    </p:animEffect>
                                  </p:childTnLst>
                                </p:cTn>
                              </p:par>
                              <p:par>
                                <p:cTn id="41" presetID="22" presetClass="entr" presetSubtype="2"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wipe(right)">
                                      <p:cBhvr>
                                        <p:cTn id="43" dur="500"/>
                                        <p:tgtEl>
                                          <p:spTgt spid="5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down)">
                                      <p:cBhvr>
                                        <p:cTn id="4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5" grpId="0" animBg="1"/>
      <p:bldP spid="38" grpId="0" animBg="1"/>
      <p:bldP spid="42" grpId="0" animBg="1"/>
      <p:bldP spid="46" grpId="0" animBg="1"/>
      <p:bldP spid="50"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09176CD-6BF1-B645-9F4E-F896FE129DD7}"/>
              </a:ext>
            </a:extLst>
          </p:cNvPr>
          <p:cNvSpPr/>
          <p:nvPr/>
        </p:nvSpPr>
        <p:spPr>
          <a:xfrm flipH="1">
            <a:off x="6128086" y="2036296"/>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grpSp>
        <p:nvGrpSpPr>
          <p:cNvPr id="7" name="Group 6">
            <a:extLst>
              <a:ext uri="{FF2B5EF4-FFF2-40B4-BE49-F238E27FC236}">
                <a16:creationId xmlns:a16="http://schemas.microsoft.com/office/drawing/2014/main" id="{CA84ADCA-8AB0-C54E-B5A3-D1DF05EAF0B0}"/>
              </a:ext>
            </a:extLst>
          </p:cNvPr>
          <p:cNvGrpSpPr/>
          <p:nvPr/>
        </p:nvGrpSpPr>
        <p:grpSpPr>
          <a:xfrm>
            <a:off x="3823326" y="3646329"/>
            <a:ext cx="1367960" cy="1367960"/>
            <a:chOff x="2112141" y="5577363"/>
            <a:chExt cx="1367960" cy="1367960"/>
          </a:xfrm>
        </p:grpSpPr>
        <p:sp>
          <p:nvSpPr>
            <p:cNvPr id="8" name="Oval 7">
              <a:extLst>
                <a:ext uri="{FF2B5EF4-FFF2-40B4-BE49-F238E27FC236}">
                  <a16:creationId xmlns:a16="http://schemas.microsoft.com/office/drawing/2014/main" id="{B99E2897-2824-1544-B3E5-13BF4489644F}"/>
                </a:ext>
              </a:extLst>
            </p:cNvPr>
            <p:cNvSpPr/>
            <p:nvPr/>
          </p:nvSpPr>
          <p:spPr>
            <a:xfrm flipH="1">
              <a:off x="2112141" y="5577363"/>
              <a:ext cx="1367960" cy="1367960"/>
            </a:xfrm>
            <a:prstGeom prst="ellipse">
              <a:avLst/>
            </a:prstGeom>
            <a:solidFill>
              <a:schemeClr val="bg2"/>
            </a:solidFill>
            <a:ln w="19050" cap="flat" cmpd="sng" algn="ctr">
              <a:solidFill>
                <a:schemeClr val="accent5"/>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9" name="TextBox 8">
              <a:extLst>
                <a:ext uri="{FF2B5EF4-FFF2-40B4-BE49-F238E27FC236}">
                  <a16:creationId xmlns:a16="http://schemas.microsoft.com/office/drawing/2014/main" id="{6C85AA13-BB51-4246-95D2-0628BADEA4C3}"/>
                </a:ext>
              </a:extLst>
            </p:cNvPr>
            <p:cNvSpPr txBox="1"/>
            <p:nvPr/>
          </p:nvSpPr>
          <p:spPr>
            <a:xfrm>
              <a:off x="2501597" y="5923742"/>
              <a:ext cx="508000" cy="738664"/>
            </a:xfrm>
            <a:prstGeom prst="rect">
              <a:avLst/>
            </a:prstGeom>
            <a:noFill/>
          </p:spPr>
          <p:txBody>
            <a:bodyPr wrap="square" lIns="182880" tIns="146304" rIns="182880" bIns="146304" rtlCol="0">
              <a:spAutoFit/>
            </a:bodyPr>
            <a:lstStyle/>
            <a:p>
              <a:pPr>
                <a:lnSpc>
                  <a:spcPct val="90000"/>
                </a:lnSpc>
                <a:spcAft>
                  <a:spcPts val="1800"/>
                </a:spcAft>
              </a:pPr>
              <a:endParaRPr lang="en-US" sz="32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3C882181-57F1-5546-8D54-D9B2F362BE94}"/>
                </a:ext>
              </a:extLst>
            </p:cNvPr>
            <p:cNvSpPr txBox="1"/>
            <p:nvPr/>
          </p:nvSpPr>
          <p:spPr>
            <a:xfrm>
              <a:off x="2476594" y="5923742"/>
              <a:ext cx="652826"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err="1">
                  <a:gradFill>
                    <a:gsLst>
                      <a:gs pos="2917">
                        <a:schemeClr val="tx1"/>
                      </a:gs>
                      <a:gs pos="30000">
                        <a:schemeClr val="tx1"/>
                      </a:gs>
                    </a:gsLst>
                    <a:lin ang="5400000" scaled="0"/>
                  </a:gradFill>
                </a:rPr>
                <a:t>dj</a:t>
              </a:r>
              <a:endParaRPr lang="en-US" sz="2000" dirty="0">
                <a:gradFill>
                  <a:gsLst>
                    <a:gs pos="2917">
                      <a:schemeClr val="tx1"/>
                    </a:gs>
                    <a:gs pos="30000">
                      <a:schemeClr val="tx1"/>
                    </a:gs>
                  </a:gsLst>
                  <a:lin ang="5400000" scaled="0"/>
                </a:gradFill>
              </a:endParaRPr>
            </a:p>
          </p:txBody>
        </p:sp>
      </p:grpSp>
      <p:sp>
        <p:nvSpPr>
          <p:cNvPr id="26" name="Block Arc 25">
            <a:extLst>
              <a:ext uri="{FF2B5EF4-FFF2-40B4-BE49-F238E27FC236}">
                <a16:creationId xmlns:a16="http://schemas.microsoft.com/office/drawing/2014/main" id="{AC975D47-B3F1-BB45-A58F-E18ACDF91A3E}"/>
              </a:ext>
            </a:extLst>
          </p:cNvPr>
          <p:cNvSpPr/>
          <p:nvPr/>
        </p:nvSpPr>
        <p:spPr bwMode="auto">
          <a:xfrm rot="16200000">
            <a:off x="5480138" y="2243425"/>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Block Arc 26">
            <a:extLst>
              <a:ext uri="{FF2B5EF4-FFF2-40B4-BE49-F238E27FC236}">
                <a16:creationId xmlns:a16="http://schemas.microsoft.com/office/drawing/2014/main" id="{6E92AA1B-5AB4-BD4C-BB2A-1AAEA743983E}"/>
              </a:ext>
            </a:extLst>
          </p:cNvPr>
          <p:cNvSpPr/>
          <p:nvPr/>
        </p:nvSpPr>
        <p:spPr bwMode="auto">
          <a:xfrm rot="5400000">
            <a:off x="4408246" y="3873040"/>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DFAD34D1-39B5-534A-8BE3-AAD0A4C89E19}"/>
              </a:ext>
            </a:extLst>
          </p:cNvPr>
          <p:cNvCxnSpPr>
            <a:cxnSpLocks/>
          </p:cNvCxnSpPr>
          <p:nvPr/>
        </p:nvCxnSpPr>
        <p:spPr>
          <a:xfrm>
            <a:off x="5246706" y="4310727"/>
            <a:ext cx="188673" cy="0"/>
          </a:xfrm>
          <a:prstGeom prst="straightConnector1">
            <a:avLst/>
          </a:prstGeom>
          <a:noFill/>
          <a:ln w="28575" cap="rnd">
            <a:solidFill>
              <a:schemeClr val="accent1"/>
            </a:solidFill>
            <a:prstDash val="sysDot"/>
            <a:round/>
            <a:tailEnd type="arrow" w="med" len="sm"/>
          </a:ln>
        </p:spPr>
      </p:cxnSp>
      <p:cxnSp>
        <p:nvCxnSpPr>
          <p:cNvPr id="34" name="Straight Arrow Connector 33">
            <a:extLst>
              <a:ext uri="{FF2B5EF4-FFF2-40B4-BE49-F238E27FC236}">
                <a16:creationId xmlns:a16="http://schemas.microsoft.com/office/drawing/2014/main" id="{51F9A19C-7B85-BC45-89B5-3D0977CEB3D1}"/>
              </a:ext>
            </a:extLst>
          </p:cNvPr>
          <p:cNvCxnSpPr>
            <a:cxnSpLocks/>
          </p:cNvCxnSpPr>
          <p:nvPr/>
        </p:nvCxnSpPr>
        <p:spPr>
          <a:xfrm>
            <a:off x="5850500" y="2700689"/>
            <a:ext cx="188673" cy="0"/>
          </a:xfrm>
          <a:prstGeom prst="straightConnector1">
            <a:avLst/>
          </a:prstGeom>
          <a:noFill/>
          <a:ln w="28575" cap="rnd">
            <a:solidFill>
              <a:schemeClr val="accent1"/>
            </a:solidFill>
            <a:prstDash val="sysDot"/>
            <a:round/>
            <a:tailEnd type="arrow" w="med" len="sm"/>
          </a:ln>
        </p:spPr>
      </p:cxnSp>
      <p:sp>
        <p:nvSpPr>
          <p:cNvPr id="16" name="TextBox 15">
            <a:extLst>
              <a:ext uri="{FF2B5EF4-FFF2-40B4-BE49-F238E27FC236}">
                <a16:creationId xmlns:a16="http://schemas.microsoft.com/office/drawing/2014/main" id="{24966F8C-A8B6-424D-A84A-56C0EF2785C8}"/>
              </a:ext>
            </a:extLst>
          </p:cNvPr>
          <p:cNvSpPr txBox="1"/>
          <p:nvPr/>
        </p:nvSpPr>
        <p:spPr>
          <a:xfrm>
            <a:off x="6251885" y="2414457"/>
            <a:ext cx="1135581"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metal</a:t>
            </a:r>
          </a:p>
        </p:txBody>
      </p:sp>
      <p:sp>
        <p:nvSpPr>
          <p:cNvPr id="24" name="Oval 23">
            <a:extLst>
              <a:ext uri="{FF2B5EF4-FFF2-40B4-BE49-F238E27FC236}">
                <a16:creationId xmlns:a16="http://schemas.microsoft.com/office/drawing/2014/main" id="{DDB9ABF1-E9A4-9E44-AC22-41AFC0A33DC7}"/>
              </a:ext>
            </a:extLst>
          </p:cNvPr>
          <p:cNvSpPr/>
          <p:nvPr/>
        </p:nvSpPr>
        <p:spPr>
          <a:xfrm flipH="1">
            <a:off x="6186977" y="5227025"/>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25" name="Block Arc 24">
            <a:extLst>
              <a:ext uri="{FF2B5EF4-FFF2-40B4-BE49-F238E27FC236}">
                <a16:creationId xmlns:a16="http://schemas.microsoft.com/office/drawing/2014/main" id="{E61A53F1-B538-4B46-B817-F92ABA1D1E53}"/>
              </a:ext>
            </a:extLst>
          </p:cNvPr>
          <p:cNvSpPr/>
          <p:nvPr/>
        </p:nvSpPr>
        <p:spPr bwMode="auto">
          <a:xfrm rot="16200000">
            <a:off x="5539029" y="5434154"/>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Arrow Connector 27">
            <a:extLst>
              <a:ext uri="{FF2B5EF4-FFF2-40B4-BE49-F238E27FC236}">
                <a16:creationId xmlns:a16="http://schemas.microsoft.com/office/drawing/2014/main" id="{F0FD7EF6-C0CB-0C46-9B18-F3E7E3327E10}"/>
              </a:ext>
            </a:extLst>
          </p:cNvPr>
          <p:cNvCxnSpPr>
            <a:cxnSpLocks/>
          </p:cNvCxnSpPr>
          <p:nvPr/>
        </p:nvCxnSpPr>
        <p:spPr>
          <a:xfrm>
            <a:off x="5909391" y="5891418"/>
            <a:ext cx="188673" cy="0"/>
          </a:xfrm>
          <a:prstGeom prst="straightConnector1">
            <a:avLst/>
          </a:prstGeom>
          <a:noFill/>
          <a:ln w="28575" cap="rnd">
            <a:solidFill>
              <a:schemeClr val="accent1"/>
            </a:solidFill>
            <a:prstDash val="sysDot"/>
            <a:round/>
            <a:tailEnd type="arrow" w="med" len="sm"/>
          </a:ln>
        </p:spPr>
      </p:cxnSp>
      <p:sp>
        <p:nvSpPr>
          <p:cNvPr id="30" name="TextBox 29">
            <a:extLst>
              <a:ext uri="{FF2B5EF4-FFF2-40B4-BE49-F238E27FC236}">
                <a16:creationId xmlns:a16="http://schemas.microsoft.com/office/drawing/2014/main" id="{BF21A634-D042-0A47-9588-8EBF0751A767}"/>
              </a:ext>
            </a:extLst>
          </p:cNvPr>
          <p:cNvSpPr txBox="1"/>
          <p:nvPr/>
        </p:nvSpPr>
        <p:spPr>
          <a:xfrm>
            <a:off x="6406383" y="5605186"/>
            <a:ext cx="944365"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jazz</a:t>
            </a:r>
          </a:p>
        </p:txBody>
      </p:sp>
      <p:sp>
        <p:nvSpPr>
          <p:cNvPr id="41" name="Oval 40">
            <a:extLst>
              <a:ext uri="{FF2B5EF4-FFF2-40B4-BE49-F238E27FC236}">
                <a16:creationId xmlns:a16="http://schemas.microsoft.com/office/drawing/2014/main" id="{57F9E42E-FF2B-E04F-B864-441993435F73}"/>
              </a:ext>
            </a:extLst>
          </p:cNvPr>
          <p:cNvSpPr/>
          <p:nvPr/>
        </p:nvSpPr>
        <p:spPr>
          <a:xfrm flipH="1">
            <a:off x="8681903" y="5227025"/>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42" name="Block Arc 41">
            <a:extLst>
              <a:ext uri="{FF2B5EF4-FFF2-40B4-BE49-F238E27FC236}">
                <a16:creationId xmlns:a16="http://schemas.microsoft.com/office/drawing/2014/main" id="{6C9F2F5F-089D-C64C-9307-A4DE8647F354}"/>
              </a:ext>
            </a:extLst>
          </p:cNvPr>
          <p:cNvSpPr/>
          <p:nvPr/>
        </p:nvSpPr>
        <p:spPr bwMode="auto">
          <a:xfrm rot="16200000">
            <a:off x="8033955" y="5434154"/>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255B8110-8A56-D949-A194-80FD2AC6C0E9}"/>
              </a:ext>
            </a:extLst>
          </p:cNvPr>
          <p:cNvCxnSpPr>
            <a:cxnSpLocks/>
          </p:cNvCxnSpPr>
          <p:nvPr/>
        </p:nvCxnSpPr>
        <p:spPr>
          <a:xfrm>
            <a:off x="8404317" y="5891418"/>
            <a:ext cx="188673" cy="0"/>
          </a:xfrm>
          <a:prstGeom prst="straightConnector1">
            <a:avLst/>
          </a:prstGeom>
          <a:noFill/>
          <a:ln w="28575" cap="rnd">
            <a:solidFill>
              <a:schemeClr val="accent1"/>
            </a:solidFill>
            <a:prstDash val="sysDot"/>
            <a:round/>
            <a:tailEnd type="arrow" w="med" len="sm"/>
          </a:ln>
        </p:spPr>
      </p:cxnSp>
      <p:sp>
        <p:nvSpPr>
          <p:cNvPr id="44" name="TextBox 43">
            <a:extLst>
              <a:ext uri="{FF2B5EF4-FFF2-40B4-BE49-F238E27FC236}">
                <a16:creationId xmlns:a16="http://schemas.microsoft.com/office/drawing/2014/main" id="{F8C2AAE5-6BE1-C24E-8918-9F448C52D059}"/>
              </a:ext>
            </a:extLst>
          </p:cNvPr>
          <p:cNvSpPr txBox="1"/>
          <p:nvPr/>
        </p:nvSpPr>
        <p:spPr>
          <a:xfrm>
            <a:off x="8747149" y="5631022"/>
            <a:ext cx="1252687"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jazz-v1</a:t>
            </a:r>
          </a:p>
        </p:txBody>
      </p:sp>
      <p:sp>
        <p:nvSpPr>
          <p:cNvPr id="45" name="Oval 44">
            <a:extLst>
              <a:ext uri="{FF2B5EF4-FFF2-40B4-BE49-F238E27FC236}">
                <a16:creationId xmlns:a16="http://schemas.microsoft.com/office/drawing/2014/main" id="{D9E4E2DD-19FF-7D4E-B8CA-F4595D6BAED4}"/>
              </a:ext>
            </a:extLst>
          </p:cNvPr>
          <p:cNvSpPr/>
          <p:nvPr/>
        </p:nvSpPr>
        <p:spPr>
          <a:xfrm flipH="1">
            <a:off x="8544495" y="2036296"/>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46" name="Block Arc 45">
            <a:extLst>
              <a:ext uri="{FF2B5EF4-FFF2-40B4-BE49-F238E27FC236}">
                <a16:creationId xmlns:a16="http://schemas.microsoft.com/office/drawing/2014/main" id="{920B280F-78B6-494B-95EC-4B2209A34EDA}"/>
              </a:ext>
            </a:extLst>
          </p:cNvPr>
          <p:cNvSpPr/>
          <p:nvPr/>
        </p:nvSpPr>
        <p:spPr bwMode="auto">
          <a:xfrm rot="16200000">
            <a:off x="7896547" y="2243425"/>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E8D3BEFE-0356-7A41-B323-32FAA46EDF61}"/>
              </a:ext>
            </a:extLst>
          </p:cNvPr>
          <p:cNvCxnSpPr>
            <a:cxnSpLocks/>
          </p:cNvCxnSpPr>
          <p:nvPr/>
        </p:nvCxnSpPr>
        <p:spPr>
          <a:xfrm>
            <a:off x="8266909" y="2700689"/>
            <a:ext cx="188673" cy="0"/>
          </a:xfrm>
          <a:prstGeom prst="straightConnector1">
            <a:avLst/>
          </a:prstGeom>
          <a:noFill/>
          <a:ln w="28575" cap="rnd">
            <a:solidFill>
              <a:schemeClr val="accent1"/>
            </a:solidFill>
            <a:prstDash val="sysDot"/>
            <a:round/>
            <a:tailEnd type="arrow" w="med" len="sm"/>
          </a:ln>
        </p:spPr>
      </p:cxnSp>
      <p:sp>
        <p:nvSpPr>
          <p:cNvPr id="53" name="TextBox 52">
            <a:extLst>
              <a:ext uri="{FF2B5EF4-FFF2-40B4-BE49-F238E27FC236}">
                <a16:creationId xmlns:a16="http://schemas.microsoft.com/office/drawing/2014/main" id="{C052D831-0CD5-254A-87C8-5228BE71671C}"/>
              </a:ext>
            </a:extLst>
          </p:cNvPr>
          <p:cNvSpPr txBox="1"/>
          <p:nvPr/>
        </p:nvSpPr>
        <p:spPr>
          <a:xfrm>
            <a:off x="8559971" y="2421055"/>
            <a:ext cx="1481141"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metal-v1</a:t>
            </a:r>
          </a:p>
        </p:txBody>
      </p:sp>
      <p:cxnSp>
        <p:nvCxnSpPr>
          <p:cNvPr id="56" name="Straight Arrow Connector 55">
            <a:extLst>
              <a:ext uri="{FF2B5EF4-FFF2-40B4-BE49-F238E27FC236}">
                <a16:creationId xmlns:a16="http://schemas.microsoft.com/office/drawing/2014/main" id="{C4EC2A39-2A4E-EE41-B65D-E06A7C731EC3}"/>
              </a:ext>
            </a:extLst>
          </p:cNvPr>
          <p:cNvCxnSpPr>
            <a:cxnSpLocks/>
          </p:cNvCxnSpPr>
          <p:nvPr/>
        </p:nvCxnSpPr>
        <p:spPr>
          <a:xfrm>
            <a:off x="7659828" y="2700689"/>
            <a:ext cx="341871" cy="0"/>
          </a:xfrm>
          <a:prstGeom prst="straightConnector1">
            <a:avLst/>
          </a:prstGeom>
          <a:noFill/>
          <a:ln w="28575" cap="rnd">
            <a:solidFill>
              <a:srgbClr val="00B050"/>
            </a:solidFill>
            <a:prstDash val="sysDot"/>
            <a:round/>
            <a:tailEnd type="arrow" w="med" len="sm"/>
          </a:ln>
        </p:spPr>
      </p:cxnSp>
      <p:cxnSp>
        <p:nvCxnSpPr>
          <p:cNvPr id="60" name="Straight Arrow Connector 59">
            <a:extLst>
              <a:ext uri="{FF2B5EF4-FFF2-40B4-BE49-F238E27FC236}">
                <a16:creationId xmlns:a16="http://schemas.microsoft.com/office/drawing/2014/main" id="{CD8BFA07-8FC9-9643-9AB1-9FC9D7A67C80}"/>
              </a:ext>
            </a:extLst>
          </p:cNvPr>
          <p:cNvCxnSpPr>
            <a:cxnSpLocks/>
          </p:cNvCxnSpPr>
          <p:nvPr/>
        </p:nvCxnSpPr>
        <p:spPr>
          <a:xfrm flipV="1">
            <a:off x="5764747" y="3798383"/>
            <a:ext cx="219409" cy="239037"/>
          </a:xfrm>
          <a:prstGeom prst="straightConnector1">
            <a:avLst/>
          </a:prstGeom>
          <a:noFill/>
          <a:ln w="28575" cap="rnd">
            <a:solidFill>
              <a:srgbClr val="00B050"/>
            </a:solidFill>
            <a:prstDash val="sysDot"/>
            <a:round/>
            <a:tailEnd type="arrow" w="med" len="sm"/>
          </a:ln>
        </p:spPr>
      </p:cxnSp>
      <p:cxnSp>
        <p:nvCxnSpPr>
          <p:cNvPr id="61" name="Straight Arrow Connector 60">
            <a:extLst>
              <a:ext uri="{FF2B5EF4-FFF2-40B4-BE49-F238E27FC236}">
                <a16:creationId xmlns:a16="http://schemas.microsoft.com/office/drawing/2014/main" id="{73B51D5B-4406-9A4D-BB3A-9F98C737110C}"/>
              </a:ext>
            </a:extLst>
          </p:cNvPr>
          <p:cNvCxnSpPr>
            <a:cxnSpLocks/>
          </p:cNvCxnSpPr>
          <p:nvPr/>
        </p:nvCxnSpPr>
        <p:spPr>
          <a:xfrm>
            <a:off x="5768322" y="4541699"/>
            <a:ext cx="226995" cy="151337"/>
          </a:xfrm>
          <a:prstGeom prst="straightConnector1">
            <a:avLst/>
          </a:prstGeom>
          <a:noFill/>
          <a:ln w="28575" cap="rnd">
            <a:solidFill>
              <a:srgbClr val="00B050"/>
            </a:solidFill>
            <a:prstDash val="sysDot"/>
            <a:round/>
            <a:tailEnd type="arrow" w="med" len="sm"/>
          </a:ln>
        </p:spPr>
      </p:cxnSp>
      <p:cxnSp>
        <p:nvCxnSpPr>
          <p:cNvPr id="48" name="Straight Arrow Connector 47">
            <a:extLst>
              <a:ext uri="{FF2B5EF4-FFF2-40B4-BE49-F238E27FC236}">
                <a16:creationId xmlns:a16="http://schemas.microsoft.com/office/drawing/2014/main" id="{5085A9FB-9F5B-304B-AA93-BBC5B06ADDBD}"/>
              </a:ext>
            </a:extLst>
          </p:cNvPr>
          <p:cNvCxnSpPr>
            <a:cxnSpLocks/>
          </p:cNvCxnSpPr>
          <p:nvPr/>
        </p:nvCxnSpPr>
        <p:spPr>
          <a:xfrm>
            <a:off x="7787629" y="5902003"/>
            <a:ext cx="341871" cy="0"/>
          </a:xfrm>
          <a:prstGeom prst="straightConnector1">
            <a:avLst/>
          </a:prstGeom>
          <a:noFill/>
          <a:ln w="28575" cap="rnd">
            <a:solidFill>
              <a:srgbClr val="00B050"/>
            </a:solidFill>
            <a:prstDash val="sysDot"/>
            <a:round/>
            <a:tailEnd type="arrow" w="med" len="sm"/>
          </a:ln>
        </p:spPr>
      </p:cxnSp>
    </p:spTree>
    <p:extLst>
      <p:ext uri="{BB962C8B-B14F-4D97-AF65-F5344CB8AC3E}">
        <p14:creationId xmlns:p14="http://schemas.microsoft.com/office/powerpoint/2010/main" val="2300463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right)">
                                      <p:cBhvr>
                                        <p:cTn id="7" dur="500"/>
                                        <p:tgtEl>
                                          <p:spTgt spid="29"/>
                                        </p:tgtEl>
                                      </p:cBhvr>
                                    </p:animEffect>
                                  </p:childTnLst>
                                </p:cTn>
                              </p:par>
                              <p:par>
                                <p:cTn id="8" presetID="22" presetClass="entr" presetSubtype="2"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right)">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par>
                                <p:cTn id="17" presetID="22" presetClass="entr" presetSubtype="2"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right)">
                                      <p:cBhvr>
                                        <p:cTn id="19" dur="500"/>
                                        <p:tgtEl>
                                          <p:spTgt spid="2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par>
                                <p:cTn id="23" presetID="22" presetClass="entr" presetSubtype="2"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right)">
                                      <p:cBhvr>
                                        <p:cTn id="25" dur="500"/>
                                        <p:tgtEl>
                                          <p:spTgt spid="4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par>
                                <p:cTn id="29" presetID="22" presetClass="entr" presetSubtype="2"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right)">
                                      <p:cBhvr>
                                        <p:cTn id="31" dur="500"/>
                                        <p:tgtEl>
                                          <p:spTgt spid="4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down)">
                                      <p:cBhvr>
                                        <p:cTn id="3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5" grpId="0" animBg="1"/>
      <p:bldP spid="42" grpId="0" animBg="1"/>
      <p:bldP spid="46"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09176CD-6BF1-B645-9F4E-F896FE129DD7}"/>
              </a:ext>
            </a:extLst>
          </p:cNvPr>
          <p:cNvSpPr/>
          <p:nvPr/>
        </p:nvSpPr>
        <p:spPr>
          <a:xfrm flipH="1">
            <a:off x="4958191" y="2009402"/>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grpSp>
        <p:nvGrpSpPr>
          <p:cNvPr id="7" name="Group 6">
            <a:extLst>
              <a:ext uri="{FF2B5EF4-FFF2-40B4-BE49-F238E27FC236}">
                <a16:creationId xmlns:a16="http://schemas.microsoft.com/office/drawing/2014/main" id="{CA84ADCA-8AB0-C54E-B5A3-D1DF05EAF0B0}"/>
              </a:ext>
            </a:extLst>
          </p:cNvPr>
          <p:cNvGrpSpPr/>
          <p:nvPr/>
        </p:nvGrpSpPr>
        <p:grpSpPr>
          <a:xfrm>
            <a:off x="2653431" y="3619435"/>
            <a:ext cx="1367960" cy="1367960"/>
            <a:chOff x="2112141" y="5577363"/>
            <a:chExt cx="1367960" cy="1367960"/>
          </a:xfrm>
        </p:grpSpPr>
        <p:sp>
          <p:nvSpPr>
            <p:cNvPr id="8" name="Oval 7">
              <a:extLst>
                <a:ext uri="{FF2B5EF4-FFF2-40B4-BE49-F238E27FC236}">
                  <a16:creationId xmlns:a16="http://schemas.microsoft.com/office/drawing/2014/main" id="{B99E2897-2824-1544-B3E5-13BF4489644F}"/>
                </a:ext>
              </a:extLst>
            </p:cNvPr>
            <p:cNvSpPr/>
            <p:nvPr/>
          </p:nvSpPr>
          <p:spPr>
            <a:xfrm flipH="1">
              <a:off x="2112141" y="5577363"/>
              <a:ext cx="1367960" cy="1367960"/>
            </a:xfrm>
            <a:prstGeom prst="ellipse">
              <a:avLst/>
            </a:prstGeom>
            <a:solidFill>
              <a:schemeClr val="bg2"/>
            </a:solidFill>
            <a:ln w="19050" cap="flat" cmpd="sng" algn="ctr">
              <a:solidFill>
                <a:schemeClr val="accent5"/>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9" name="TextBox 8">
              <a:extLst>
                <a:ext uri="{FF2B5EF4-FFF2-40B4-BE49-F238E27FC236}">
                  <a16:creationId xmlns:a16="http://schemas.microsoft.com/office/drawing/2014/main" id="{6C85AA13-BB51-4246-95D2-0628BADEA4C3}"/>
                </a:ext>
              </a:extLst>
            </p:cNvPr>
            <p:cNvSpPr txBox="1"/>
            <p:nvPr/>
          </p:nvSpPr>
          <p:spPr>
            <a:xfrm>
              <a:off x="2501597" y="5923742"/>
              <a:ext cx="508000" cy="738664"/>
            </a:xfrm>
            <a:prstGeom prst="rect">
              <a:avLst/>
            </a:prstGeom>
            <a:noFill/>
          </p:spPr>
          <p:txBody>
            <a:bodyPr wrap="square" lIns="182880" tIns="146304" rIns="182880" bIns="146304" rtlCol="0">
              <a:spAutoFit/>
            </a:bodyPr>
            <a:lstStyle/>
            <a:p>
              <a:pPr>
                <a:lnSpc>
                  <a:spcPct val="90000"/>
                </a:lnSpc>
                <a:spcAft>
                  <a:spcPts val="1800"/>
                </a:spcAft>
              </a:pPr>
              <a:endParaRPr lang="en-US" sz="32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3C882181-57F1-5546-8D54-D9B2F362BE94}"/>
                </a:ext>
              </a:extLst>
            </p:cNvPr>
            <p:cNvSpPr txBox="1"/>
            <p:nvPr/>
          </p:nvSpPr>
          <p:spPr>
            <a:xfrm>
              <a:off x="2476594" y="5923742"/>
              <a:ext cx="652826"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err="1">
                  <a:gradFill>
                    <a:gsLst>
                      <a:gs pos="2917">
                        <a:schemeClr val="tx1"/>
                      </a:gs>
                      <a:gs pos="30000">
                        <a:schemeClr val="tx1"/>
                      </a:gs>
                    </a:gsLst>
                    <a:lin ang="5400000" scaled="0"/>
                  </a:gradFill>
                </a:rPr>
                <a:t>dj</a:t>
              </a:r>
              <a:endParaRPr lang="en-US" sz="2000" dirty="0">
                <a:gradFill>
                  <a:gsLst>
                    <a:gs pos="2917">
                      <a:schemeClr val="tx1"/>
                    </a:gs>
                    <a:gs pos="30000">
                      <a:schemeClr val="tx1"/>
                    </a:gs>
                  </a:gsLst>
                  <a:lin ang="5400000" scaled="0"/>
                </a:gradFill>
              </a:endParaRPr>
            </a:p>
          </p:txBody>
        </p:sp>
      </p:grpSp>
      <p:sp>
        <p:nvSpPr>
          <p:cNvPr id="26" name="Block Arc 25">
            <a:extLst>
              <a:ext uri="{FF2B5EF4-FFF2-40B4-BE49-F238E27FC236}">
                <a16:creationId xmlns:a16="http://schemas.microsoft.com/office/drawing/2014/main" id="{AC975D47-B3F1-BB45-A58F-E18ACDF91A3E}"/>
              </a:ext>
            </a:extLst>
          </p:cNvPr>
          <p:cNvSpPr/>
          <p:nvPr/>
        </p:nvSpPr>
        <p:spPr bwMode="auto">
          <a:xfrm rot="16200000">
            <a:off x="4310243" y="2216531"/>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Block Arc 26">
            <a:extLst>
              <a:ext uri="{FF2B5EF4-FFF2-40B4-BE49-F238E27FC236}">
                <a16:creationId xmlns:a16="http://schemas.microsoft.com/office/drawing/2014/main" id="{6E92AA1B-5AB4-BD4C-BB2A-1AAEA743983E}"/>
              </a:ext>
            </a:extLst>
          </p:cNvPr>
          <p:cNvSpPr/>
          <p:nvPr/>
        </p:nvSpPr>
        <p:spPr bwMode="auto">
          <a:xfrm rot="5400000">
            <a:off x="3238351" y="3846146"/>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DFAD34D1-39B5-534A-8BE3-AAD0A4C89E19}"/>
              </a:ext>
            </a:extLst>
          </p:cNvPr>
          <p:cNvCxnSpPr>
            <a:cxnSpLocks/>
          </p:cNvCxnSpPr>
          <p:nvPr/>
        </p:nvCxnSpPr>
        <p:spPr>
          <a:xfrm>
            <a:off x="4076811" y="4283833"/>
            <a:ext cx="188673" cy="0"/>
          </a:xfrm>
          <a:prstGeom prst="straightConnector1">
            <a:avLst/>
          </a:prstGeom>
          <a:noFill/>
          <a:ln w="28575" cap="rnd">
            <a:solidFill>
              <a:schemeClr val="accent1"/>
            </a:solidFill>
            <a:prstDash val="sysDot"/>
            <a:round/>
            <a:tailEnd type="arrow" w="med" len="sm"/>
          </a:ln>
        </p:spPr>
      </p:cxnSp>
      <p:cxnSp>
        <p:nvCxnSpPr>
          <p:cNvPr id="34" name="Straight Arrow Connector 33">
            <a:extLst>
              <a:ext uri="{FF2B5EF4-FFF2-40B4-BE49-F238E27FC236}">
                <a16:creationId xmlns:a16="http://schemas.microsoft.com/office/drawing/2014/main" id="{51F9A19C-7B85-BC45-89B5-3D0977CEB3D1}"/>
              </a:ext>
            </a:extLst>
          </p:cNvPr>
          <p:cNvCxnSpPr>
            <a:cxnSpLocks/>
          </p:cNvCxnSpPr>
          <p:nvPr/>
        </p:nvCxnSpPr>
        <p:spPr>
          <a:xfrm>
            <a:off x="4680605" y="2673795"/>
            <a:ext cx="188673" cy="0"/>
          </a:xfrm>
          <a:prstGeom prst="straightConnector1">
            <a:avLst/>
          </a:prstGeom>
          <a:noFill/>
          <a:ln w="28575" cap="rnd">
            <a:solidFill>
              <a:schemeClr val="accent1"/>
            </a:solidFill>
            <a:prstDash val="sysDot"/>
            <a:round/>
            <a:tailEnd type="arrow" w="med" len="sm"/>
          </a:ln>
        </p:spPr>
      </p:cxnSp>
      <p:sp>
        <p:nvSpPr>
          <p:cNvPr id="16" name="TextBox 15">
            <a:extLst>
              <a:ext uri="{FF2B5EF4-FFF2-40B4-BE49-F238E27FC236}">
                <a16:creationId xmlns:a16="http://schemas.microsoft.com/office/drawing/2014/main" id="{24966F8C-A8B6-424D-A84A-56C0EF2785C8}"/>
              </a:ext>
            </a:extLst>
          </p:cNvPr>
          <p:cNvSpPr txBox="1"/>
          <p:nvPr/>
        </p:nvSpPr>
        <p:spPr>
          <a:xfrm>
            <a:off x="5081990" y="2387563"/>
            <a:ext cx="1135581"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metal</a:t>
            </a:r>
          </a:p>
        </p:txBody>
      </p:sp>
      <p:sp>
        <p:nvSpPr>
          <p:cNvPr id="24" name="Oval 23">
            <a:extLst>
              <a:ext uri="{FF2B5EF4-FFF2-40B4-BE49-F238E27FC236}">
                <a16:creationId xmlns:a16="http://schemas.microsoft.com/office/drawing/2014/main" id="{DDB9ABF1-E9A4-9E44-AC22-41AFC0A33DC7}"/>
              </a:ext>
            </a:extLst>
          </p:cNvPr>
          <p:cNvSpPr/>
          <p:nvPr/>
        </p:nvSpPr>
        <p:spPr>
          <a:xfrm flipH="1">
            <a:off x="5017082" y="5200131"/>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25" name="Block Arc 24">
            <a:extLst>
              <a:ext uri="{FF2B5EF4-FFF2-40B4-BE49-F238E27FC236}">
                <a16:creationId xmlns:a16="http://schemas.microsoft.com/office/drawing/2014/main" id="{E61A53F1-B538-4B46-B817-F92ABA1D1E53}"/>
              </a:ext>
            </a:extLst>
          </p:cNvPr>
          <p:cNvSpPr/>
          <p:nvPr/>
        </p:nvSpPr>
        <p:spPr bwMode="auto">
          <a:xfrm rot="16200000">
            <a:off x="4369134" y="5407260"/>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Arrow Connector 27">
            <a:extLst>
              <a:ext uri="{FF2B5EF4-FFF2-40B4-BE49-F238E27FC236}">
                <a16:creationId xmlns:a16="http://schemas.microsoft.com/office/drawing/2014/main" id="{F0FD7EF6-C0CB-0C46-9B18-F3E7E3327E10}"/>
              </a:ext>
            </a:extLst>
          </p:cNvPr>
          <p:cNvCxnSpPr>
            <a:cxnSpLocks/>
          </p:cNvCxnSpPr>
          <p:nvPr/>
        </p:nvCxnSpPr>
        <p:spPr>
          <a:xfrm>
            <a:off x="4739496" y="5864524"/>
            <a:ext cx="188673" cy="0"/>
          </a:xfrm>
          <a:prstGeom prst="straightConnector1">
            <a:avLst/>
          </a:prstGeom>
          <a:noFill/>
          <a:ln w="28575" cap="rnd">
            <a:solidFill>
              <a:schemeClr val="accent1"/>
            </a:solidFill>
            <a:prstDash val="sysDot"/>
            <a:round/>
            <a:tailEnd type="arrow" w="med" len="sm"/>
          </a:ln>
        </p:spPr>
      </p:cxnSp>
      <p:sp>
        <p:nvSpPr>
          <p:cNvPr id="30" name="TextBox 29">
            <a:extLst>
              <a:ext uri="{FF2B5EF4-FFF2-40B4-BE49-F238E27FC236}">
                <a16:creationId xmlns:a16="http://schemas.microsoft.com/office/drawing/2014/main" id="{BF21A634-D042-0A47-9588-8EBF0751A767}"/>
              </a:ext>
            </a:extLst>
          </p:cNvPr>
          <p:cNvSpPr txBox="1"/>
          <p:nvPr/>
        </p:nvSpPr>
        <p:spPr>
          <a:xfrm>
            <a:off x="5236488" y="5578292"/>
            <a:ext cx="944365" cy="572464"/>
          </a:xfrm>
          <a:prstGeom prst="rect">
            <a:avLst/>
          </a:prstGeom>
          <a:noFill/>
        </p:spPr>
        <p:txBody>
          <a:bodyPr wrap="square" lIns="182880" tIns="146304" rIns="182880" bIns="146304" rtlCol="0">
            <a:spAutoFit/>
          </a:bodyPr>
          <a:lstStyle/>
          <a:p>
            <a:pPr>
              <a:lnSpc>
                <a:spcPct val="90000"/>
              </a:lnSpc>
              <a:spcAft>
                <a:spcPts val="1800"/>
              </a:spcAft>
            </a:pPr>
            <a:r>
              <a:rPr lang="en-US" sz="2000" dirty="0">
                <a:gradFill>
                  <a:gsLst>
                    <a:gs pos="2917">
                      <a:schemeClr val="tx1"/>
                    </a:gs>
                    <a:gs pos="30000">
                      <a:schemeClr val="tx1"/>
                    </a:gs>
                  </a:gsLst>
                  <a:lin ang="5400000" scaled="0"/>
                </a:gradFill>
              </a:rPr>
              <a:t>jazz</a:t>
            </a:r>
          </a:p>
        </p:txBody>
      </p:sp>
      <p:cxnSp>
        <p:nvCxnSpPr>
          <p:cNvPr id="60" name="Straight Arrow Connector 59">
            <a:extLst>
              <a:ext uri="{FF2B5EF4-FFF2-40B4-BE49-F238E27FC236}">
                <a16:creationId xmlns:a16="http://schemas.microsoft.com/office/drawing/2014/main" id="{CD8BFA07-8FC9-9643-9AB1-9FC9D7A67C80}"/>
              </a:ext>
            </a:extLst>
          </p:cNvPr>
          <p:cNvCxnSpPr>
            <a:cxnSpLocks/>
          </p:cNvCxnSpPr>
          <p:nvPr/>
        </p:nvCxnSpPr>
        <p:spPr>
          <a:xfrm flipV="1">
            <a:off x="4594852" y="3771489"/>
            <a:ext cx="219409" cy="239037"/>
          </a:xfrm>
          <a:prstGeom prst="straightConnector1">
            <a:avLst/>
          </a:prstGeom>
          <a:noFill/>
          <a:ln w="28575" cap="rnd">
            <a:solidFill>
              <a:srgbClr val="00B050"/>
            </a:solidFill>
            <a:prstDash val="sysDot"/>
            <a:round/>
            <a:tailEnd type="arrow" w="med" len="sm"/>
          </a:ln>
        </p:spPr>
      </p:cxnSp>
      <p:cxnSp>
        <p:nvCxnSpPr>
          <p:cNvPr id="61" name="Straight Arrow Connector 60">
            <a:extLst>
              <a:ext uri="{FF2B5EF4-FFF2-40B4-BE49-F238E27FC236}">
                <a16:creationId xmlns:a16="http://schemas.microsoft.com/office/drawing/2014/main" id="{73B51D5B-4406-9A4D-BB3A-9F98C737110C}"/>
              </a:ext>
            </a:extLst>
          </p:cNvPr>
          <p:cNvCxnSpPr>
            <a:cxnSpLocks/>
          </p:cNvCxnSpPr>
          <p:nvPr/>
        </p:nvCxnSpPr>
        <p:spPr>
          <a:xfrm>
            <a:off x="4598427" y="4514805"/>
            <a:ext cx="226995" cy="151337"/>
          </a:xfrm>
          <a:prstGeom prst="straightConnector1">
            <a:avLst/>
          </a:prstGeom>
          <a:noFill/>
          <a:ln w="28575" cap="rnd">
            <a:solidFill>
              <a:srgbClr val="00B050"/>
            </a:solidFill>
            <a:prstDash val="sysDot"/>
            <a:round/>
            <a:tailEnd type="arrow" w="med" len="sm"/>
          </a:ln>
        </p:spPr>
      </p:cxnSp>
    </p:spTree>
    <p:extLst>
      <p:ext uri="{BB962C8B-B14F-4D97-AF65-F5344CB8AC3E}">
        <p14:creationId xmlns:p14="http://schemas.microsoft.com/office/powerpoint/2010/main" val="4269687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right)">
                                      <p:cBhvr>
                                        <p:cTn id="7" dur="500"/>
                                        <p:tgtEl>
                                          <p:spTgt spid="29"/>
                                        </p:tgtEl>
                                      </p:cBhvr>
                                    </p:animEffect>
                                  </p:childTnLst>
                                </p:cTn>
                              </p:par>
                              <p:par>
                                <p:cTn id="8" presetID="22" presetClass="entr" presetSubtype="2"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right)">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down)">
                                      <p:cBhvr>
                                        <p:cTn id="16" dur="500"/>
                                        <p:tgtEl>
                                          <p:spTgt spid="27"/>
                                        </p:tgtEl>
                                      </p:cBhvr>
                                    </p:animEffect>
                                  </p:childTnLst>
                                </p:cTn>
                              </p:par>
                              <p:par>
                                <p:cTn id="17" presetID="22" presetClass="entr" presetSubtype="2"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right)">
                                      <p:cBhvr>
                                        <p:cTn id="19" dur="500"/>
                                        <p:tgtEl>
                                          <p:spTgt spid="2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CF2A-B71B-9248-858B-EFBD174EBF3A}"/>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198D3D9C-0A74-C64C-A057-C5158D5D42DD}"/>
              </a:ext>
            </a:extLst>
          </p:cNvPr>
          <p:cNvSpPr>
            <a:spLocks noGrp="1"/>
          </p:cNvSpPr>
          <p:nvPr>
            <p:ph type="body" sz="quarter" idx="10"/>
          </p:nvPr>
        </p:nvSpPr>
        <p:spPr>
          <a:xfrm>
            <a:off x="538162" y="1594110"/>
            <a:ext cx="6777037" cy="2474524"/>
          </a:xfrm>
        </p:spPr>
        <p:txBody>
          <a:bodyPr/>
          <a:lstStyle/>
          <a:p>
            <a:pPr algn="ctr"/>
            <a:r>
              <a:rPr lang="en-US" sz="3600" dirty="0">
                <a:solidFill>
                  <a:schemeClr val="tx2"/>
                </a:solidFill>
                <a:latin typeface="+mn-lt"/>
              </a:rPr>
              <a:t>Some </a:t>
            </a:r>
            <a:r>
              <a:rPr lang="en-US" sz="3600" dirty="0">
                <a:solidFill>
                  <a:srgbClr val="F2F2F2"/>
                </a:solidFill>
                <a:latin typeface="+mn-lt"/>
              </a:rPr>
              <a:t>whys</a:t>
            </a:r>
            <a:r>
              <a:rPr lang="en-US" sz="3600" dirty="0">
                <a:solidFill>
                  <a:schemeClr val="tx2"/>
                </a:solidFill>
                <a:latin typeface="+mn-lt"/>
              </a:rPr>
              <a:t> …</a:t>
            </a:r>
          </a:p>
          <a:p>
            <a:pPr algn="ctr">
              <a:spcBef>
                <a:spcPts val="1200"/>
              </a:spcBef>
            </a:pPr>
            <a:r>
              <a:rPr lang="en-US" sz="2800" dirty="0">
                <a:latin typeface="+mn-lt"/>
              </a:rPr>
              <a:t>Why a </a:t>
            </a:r>
            <a:r>
              <a:rPr lang="en-US" sz="2800" dirty="0">
                <a:solidFill>
                  <a:srgbClr val="FFFFFF"/>
                </a:solidFill>
                <a:latin typeface="+mn-lt"/>
              </a:rPr>
              <a:t>service</a:t>
            </a:r>
            <a:r>
              <a:rPr lang="en-US" sz="2800" dirty="0">
                <a:latin typeface="+mn-lt"/>
              </a:rPr>
              <a:t> mesh?</a:t>
            </a:r>
          </a:p>
          <a:p>
            <a:pPr algn="ctr">
              <a:spcBef>
                <a:spcPts val="1200"/>
              </a:spcBef>
            </a:pPr>
            <a:r>
              <a:rPr lang="en-US" sz="2800" dirty="0">
                <a:latin typeface="+mn-lt"/>
              </a:rPr>
              <a:t>Why App Mesh?</a:t>
            </a:r>
          </a:p>
          <a:p>
            <a:pPr algn="ctr">
              <a:spcBef>
                <a:spcPts val="1200"/>
              </a:spcBef>
            </a:pPr>
            <a:endParaRPr lang="en-US" dirty="0">
              <a:latin typeface="+mn-lt"/>
            </a:endParaRPr>
          </a:p>
        </p:txBody>
      </p:sp>
      <p:sp>
        <p:nvSpPr>
          <p:cNvPr id="4" name="Text Placeholder 3">
            <a:extLst>
              <a:ext uri="{FF2B5EF4-FFF2-40B4-BE49-F238E27FC236}">
                <a16:creationId xmlns:a16="http://schemas.microsoft.com/office/drawing/2014/main" id="{DAE78830-8696-004B-B563-ECF7AD54F073}"/>
              </a:ext>
            </a:extLst>
          </p:cNvPr>
          <p:cNvSpPr>
            <a:spLocks noGrp="1"/>
          </p:cNvSpPr>
          <p:nvPr>
            <p:ph type="body" sz="quarter" idx="11"/>
          </p:nvPr>
        </p:nvSpPr>
        <p:spPr>
          <a:xfrm>
            <a:off x="7315200" y="1594110"/>
            <a:ext cx="6777038" cy="4044184"/>
          </a:xfrm>
        </p:spPr>
        <p:txBody>
          <a:bodyPr/>
          <a:lstStyle/>
          <a:p>
            <a:pPr algn="ctr"/>
            <a:r>
              <a:rPr lang="en-US" sz="3600" dirty="0">
                <a:solidFill>
                  <a:schemeClr val="tx2"/>
                </a:solidFill>
                <a:latin typeface="+mn-lt"/>
              </a:rPr>
              <a:t>And some </a:t>
            </a:r>
            <a:r>
              <a:rPr lang="en-US" sz="3600" dirty="0">
                <a:solidFill>
                  <a:srgbClr val="F2F2F2"/>
                </a:solidFill>
                <a:latin typeface="+mn-lt"/>
              </a:rPr>
              <a:t>hows</a:t>
            </a:r>
            <a:r>
              <a:rPr lang="en-US" sz="3600" dirty="0">
                <a:solidFill>
                  <a:schemeClr val="tx2"/>
                </a:solidFill>
                <a:latin typeface="+mn-lt"/>
              </a:rPr>
              <a:t> …</a:t>
            </a:r>
          </a:p>
          <a:p>
            <a:pPr algn="ctr">
              <a:spcBef>
                <a:spcPts val="1200"/>
              </a:spcBef>
            </a:pPr>
            <a:r>
              <a:rPr lang="en-US" sz="2800" dirty="0">
                <a:latin typeface="+mn-lt"/>
              </a:rPr>
              <a:t>App </a:t>
            </a:r>
            <a:r>
              <a:rPr lang="en-US" sz="2800">
                <a:latin typeface="+mn-lt"/>
              </a:rPr>
              <a:t>Mesh constructs</a:t>
            </a:r>
            <a:endParaRPr lang="en-US" sz="2800" dirty="0">
              <a:latin typeface="+mn-lt"/>
            </a:endParaRPr>
          </a:p>
          <a:p>
            <a:pPr algn="ctr">
              <a:spcBef>
                <a:spcPts val="1200"/>
              </a:spcBef>
            </a:pPr>
            <a:r>
              <a:rPr lang="en-US" sz="2800" dirty="0">
                <a:latin typeface="+mn-lt"/>
              </a:rPr>
              <a:t>Integrating App Mesh with </a:t>
            </a:r>
            <a:r>
              <a:rPr lang="en-US" sz="2800" dirty="0">
                <a:solidFill>
                  <a:srgbClr val="FFFFFF"/>
                </a:solidFill>
                <a:latin typeface="+mn-lt"/>
              </a:rPr>
              <a:t>services</a:t>
            </a:r>
            <a:endParaRPr lang="en-US" sz="2800" dirty="0">
              <a:solidFill>
                <a:srgbClr val="FFFFFF"/>
              </a:solidFill>
              <a:latin typeface="Amazon Ember" panose="02000000000000000000" pitchFamily="2" charset="0"/>
            </a:endParaRPr>
          </a:p>
          <a:p>
            <a:pPr algn="ctr">
              <a:spcBef>
                <a:spcPts val="1200"/>
              </a:spcBef>
            </a:pPr>
            <a:r>
              <a:rPr lang="en-US" sz="2800" dirty="0">
                <a:latin typeface="+mn-lt"/>
              </a:rPr>
              <a:t>Demo</a:t>
            </a:r>
          </a:p>
          <a:p>
            <a:pPr algn="ctr">
              <a:spcBef>
                <a:spcPts val="1200"/>
              </a:spcBef>
            </a:pPr>
            <a:r>
              <a:rPr lang="en-US" sz="2800" dirty="0"/>
              <a:t>Roadmap</a:t>
            </a:r>
          </a:p>
          <a:p>
            <a:pPr algn="ctr">
              <a:spcBef>
                <a:spcPts val="1200"/>
              </a:spcBef>
            </a:pPr>
            <a:r>
              <a:rPr lang="en-US" sz="2800" dirty="0">
                <a:solidFill>
                  <a:srgbClr val="FFFFFF"/>
                </a:solidFill>
                <a:latin typeface="+mn-lt"/>
              </a:rPr>
              <a:t>Partners</a:t>
            </a:r>
            <a:endParaRPr lang="en-US" sz="2800" dirty="0">
              <a:solidFill>
                <a:srgbClr val="FFFFFF"/>
              </a:solidFill>
              <a:latin typeface="Amazon Ember" panose="02000000000000000000" pitchFamily="2" charset="0"/>
            </a:endParaRPr>
          </a:p>
          <a:p>
            <a:pPr algn="ctr"/>
            <a:endParaRPr lang="en-US" dirty="0"/>
          </a:p>
        </p:txBody>
      </p:sp>
    </p:spTree>
    <p:extLst>
      <p:ext uri="{BB962C8B-B14F-4D97-AF65-F5344CB8AC3E}">
        <p14:creationId xmlns:p14="http://schemas.microsoft.com/office/powerpoint/2010/main" val="356492948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09176CD-6BF1-B645-9F4E-F896FE129DD7}"/>
              </a:ext>
            </a:extLst>
          </p:cNvPr>
          <p:cNvSpPr/>
          <p:nvPr/>
        </p:nvSpPr>
        <p:spPr>
          <a:xfrm flipH="1">
            <a:off x="7507978" y="3058565"/>
            <a:ext cx="1383180" cy="1341983"/>
          </a:xfrm>
          <a:prstGeom prst="ellipse">
            <a:avLst/>
          </a:prstGeom>
          <a:solidFill>
            <a:schemeClr val="bg2"/>
          </a:solidFill>
          <a:ln w="19050" cap="flat" cmpd="sng" algn="ctr">
            <a:solidFill>
              <a:schemeClr val="accent6"/>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cxnSp>
        <p:nvCxnSpPr>
          <p:cNvPr id="5" name="Straight Arrow Connector 4">
            <a:extLst>
              <a:ext uri="{FF2B5EF4-FFF2-40B4-BE49-F238E27FC236}">
                <a16:creationId xmlns:a16="http://schemas.microsoft.com/office/drawing/2014/main" id="{B744B5A9-730F-5F48-8269-428C6D3F952B}"/>
              </a:ext>
            </a:extLst>
          </p:cNvPr>
          <p:cNvCxnSpPr>
            <a:cxnSpLocks/>
          </p:cNvCxnSpPr>
          <p:nvPr/>
        </p:nvCxnSpPr>
        <p:spPr>
          <a:xfrm>
            <a:off x="4887881" y="3722963"/>
            <a:ext cx="2174052" cy="0"/>
          </a:xfrm>
          <a:prstGeom prst="straightConnector1">
            <a:avLst/>
          </a:prstGeom>
          <a:noFill/>
          <a:ln w="28575" cap="rnd">
            <a:solidFill>
              <a:schemeClr val="tx1"/>
            </a:solidFill>
            <a:prstDash val="sysDot"/>
            <a:round/>
            <a:tailEnd type="arrow" w="med" len="sm"/>
          </a:ln>
        </p:spPr>
      </p:cxnSp>
      <p:sp>
        <p:nvSpPr>
          <p:cNvPr id="6" name="TextBox 5">
            <a:extLst>
              <a:ext uri="{FF2B5EF4-FFF2-40B4-BE49-F238E27FC236}">
                <a16:creationId xmlns:a16="http://schemas.microsoft.com/office/drawing/2014/main" id="{E96BBDC6-2249-DB46-B184-90E91DE288D9}"/>
              </a:ext>
            </a:extLst>
          </p:cNvPr>
          <p:cNvSpPr txBox="1"/>
          <p:nvPr/>
        </p:nvSpPr>
        <p:spPr>
          <a:xfrm>
            <a:off x="7945568" y="3360225"/>
            <a:ext cx="508000"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rPr>
              <a:t>B</a:t>
            </a:r>
          </a:p>
        </p:txBody>
      </p:sp>
      <p:grpSp>
        <p:nvGrpSpPr>
          <p:cNvPr id="7" name="Group 6">
            <a:extLst>
              <a:ext uri="{FF2B5EF4-FFF2-40B4-BE49-F238E27FC236}">
                <a16:creationId xmlns:a16="http://schemas.microsoft.com/office/drawing/2014/main" id="{CA84ADCA-8AB0-C54E-B5A3-D1DF05EAF0B0}"/>
              </a:ext>
            </a:extLst>
          </p:cNvPr>
          <p:cNvGrpSpPr/>
          <p:nvPr/>
        </p:nvGrpSpPr>
        <p:grpSpPr>
          <a:xfrm>
            <a:off x="3091504" y="3058565"/>
            <a:ext cx="1367960" cy="1367960"/>
            <a:chOff x="2112141" y="5577363"/>
            <a:chExt cx="1367960" cy="1367960"/>
          </a:xfrm>
        </p:grpSpPr>
        <p:sp>
          <p:nvSpPr>
            <p:cNvPr id="8" name="Oval 7">
              <a:extLst>
                <a:ext uri="{FF2B5EF4-FFF2-40B4-BE49-F238E27FC236}">
                  <a16:creationId xmlns:a16="http://schemas.microsoft.com/office/drawing/2014/main" id="{B99E2897-2824-1544-B3E5-13BF4489644F}"/>
                </a:ext>
              </a:extLst>
            </p:cNvPr>
            <p:cNvSpPr/>
            <p:nvPr/>
          </p:nvSpPr>
          <p:spPr>
            <a:xfrm flipH="1">
              <a:off x="2112141" y="5577363"/>
              <a:ext cx="1367960" cy="1367960"/>
            </a:xfrm>
            <a:prstGeom prst="ellipse">
              <a:avLst/>
            </a:prstGeom>
            <a:solidFill>
              <a:schemeClr val="bg2"/>
            </a:solidFill>
            <a:ln w="19050" cap="flat" cmpd="sng" algn="ctr">
              <a:solidFill>
                <a:schemeClr val="accent5"/>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9" name="TextBox 8">
              <a:extLst>
                <a:ext uri="{FF2B5EF4-FFF2-40B4-BE49-F238E27FC236}">
                  <a16:creationId xmlns:a16="http://schemas.microsoft.com/office/drawing/2014/main" id="{6C85AA13-BB51-4246-95D2-0628BADEA4C3}"/>
                </a:ext>
              </a:extLst>
            </p:cNvPr>
            <p:cNvSpPr txBox="1"/>
            <p:nvPr/>
          </p:nvSpPr>
          <p:spPr>
            <a:xfrm>
              <a:off x="2501597" y="5923742"/>
              <a:ext cx="508000" cy="738664"/>
            </a:xfrm>
            <a:prstGeom prst="rect">
              <a:avLst/>
            </a:prstGeom>
            <a:noFill/>
          </p:spPr>
          <p:txBody>
            <a:bodyPr wrap="square" lIns="182880" tIns="146304" rIns="182880" bIns="146304" rtlCol="0">
              <a:spAutoFit/>
            </a:bodyPr>
            <a:lstStyle/>
            <a:p>
              <a:pPr>
                <a:lnSpc>
                  <a:spcPct val="90000"/>
                </a:lnSpc>
                <a:spcAft>
                  <a:spcPts val="1800"/>
                </a:spcAft>
              </a:pPr>
              <a:endParaRPr lang="en-US" sz="32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3C882181-57F1-5546-8D54-D9B2F362BE94}"/>
                </a:ext>
              </a:extLst>
            </p:cNvPr>
            <p:cNvSpPr txBox="1"/>
            <p:nvPr/>
          </p:nvSpPr>
          <p:spPr>
            <a:xfrm>
              <a:off x="2476594" y="5923742"/>
              <a:ext cx="319527" cy="738664"/>
            </a:xfrm>
            <a:prstGeom prst="rect">
              <a:avLst/>
            </a:prstGeom>
            <a:noFill/>
          </p:spPr>
          <p:txBody>
            <a:bodyPr wrap="square" lIns="182880" tIns="146304" rIns="182880" bIns="146304" rtlCol="0">
              <a:spAutoFit/>
            </a:bodyPr>
            <a:lstStyle/>
            <a:p>
              <a:pPr>
                <a:lnSpc>
                  <a:spcPct val="90000"/>
                </a:lnSpc>
                <a:spcAft>
                  <a:spcPts val="1800"/>
                </a:spcAft>
              </a:pPr>
              <a:r>
                <a:rPr lang="en-US" sz="3200" dirty="0">
                  <a:gradFill>
                    <a:gsLst>
                      <a:gs pos="2917">
                        <a:schemeClr val="tx1"/>
                      </a:gs>
                      <a:gs pos="30000">
                        <a:schemeClr val="tx1"/>
                      </a:gs>
                    </a:gsLst>
                    <a:lin ang="5400000" scaled="0"/>
                  </a:gradFill>
                </a:rPr>
                <a:t>A</a:t>
              </a:r>
            </a:p>
          </p:txBody>
        </p:sp>
      </p:grpSp>
      <p:sp>
        <p:nvSpPr>
          <p:cNvPr id="11" name="TextBox 10">
            <a:extLst>
              <a:ext uri="{FF2B5EF4-FFF2-40B4-BE49-F238E27FC236}">
                <a16:creationId xmlns:a16="http://schemas.microsoft.com/office/drawing/2014/main" id="{33E39A9E-182C-7D43-9255-4E0D1E7E88DB}"/>
              </a:ext>
            </a:extLst>
          </p:cNvPr>
          <p:cNvSpPr txBox="1"/>
          <p:nvPr/>
        </p:nvSpPr>
        <p:spPr>
          <a:xfrm>
            <a:off x="5339285" y="3335716"/>
            <a:ext cx="943550" cy="438560"/>
          </a:xfrm>
          <a:prstGeom prst="rect">
            <a:avLst/>
          </a:prstGeom>
          <a:noFill/>
        </p:spPr>
        <p:txBody>
          <a:bodyPr wrap="square" lIns="0" tIns="0" rIns="0" bIns="0" rtlCol="0" anchor="t">
            <a:noAutofit/>
          </a:bodyPr>
          <a:lstStyle/>
          <a:p>
            <a:pPr algn="ctr"/>
            <a:r>
              <a:rPr lang="en-US" sz="1400" dirty="0"/>
              <a:t>http/</a:t>
            </a:r>
            <a:r>
              <a:rPr lang="en-US" sz="1400" dirty="0" err="1"/>
              <a:t>tcp</a:t>
            </a:r>
            <a:endParaRPr lang="en-US" sz="3600" dirty="0"/>
          </a:p>
        </p:txBody>
      </p:sp>
      <p:grpSp>
        <p:nvGrpSpPr>
          <p:cNvPr id="12" name="Group 11">
            <a:extLst>
              <a:ext uri="{FF2B5EF4-FFF2-40B4-BE49-F238E27FC236}">
                <a16:creationId xmlns:a16="http://schemas.microsoft.com/office/drawing/2014/main" id="{E15C9C79-C70E-8F4C-8D76-36010AB324D8}"/>
              </a:ext>
            </a:extLst>
          </p:cNvPr>
          <p:cNvGrpSpPr/>
          <p:nvPr/>
        </p:nvGrpSpPr>
        <p:grpSpPr>
          <a:xfrm>
            <a:off x="3453281" y="5403192"/>
            <a:ext cx="751829" cy="555298"/>
            <a:chOff x="9111994" y="386912"/>
            <a:chExt cx="499349" cy="352618"/>
          </a:xfrm>
        </p:grpSpPr>
        <p:sp>
          <p:nvSpPr>
            <p:cNvPr id="13" name="Freeform: Shape 159">
              <a:extLst>
                <a:ext uri="{FF2B5EF4-FFF2-40B4-BE49-F238E27FC236}">
                  <a16:creationId xmlns:a16="http://schemas.microsoft.com/office/drawing/2014/main" id="{9062820E-9762-BF4E-A72E-DBB64AB948F3}"/>
                </a:ext>
              </a:extLst>
            </p:cNvPr>
            <p:cNvSpPr/>
            <p:nvPr/>
          </p:nvSpPr>
          <p:spPr>
            <a:xfrm>
              <a:off x="9160904" y="386912"/>
              <a:ext cx="138800" cy="138800"/>
            </a:xfrm>
            <a:custGeom>
              <a:avLst/>
              <a:gdLst>
                <a:gd name="connsiteX0" fmla="*/ 4957 w 138799"/>
                <a:gd name="connsiteY0" fmla="*/ 69730 h 138799"/>
                <a:gd name="connsiteX1" fmla="*/ 69730 w 138799"/>
                <a:gd name="connsiteY1" fmla="*/ 4957 h 138799"/>
                <a:gd name="connsiteX2" fmla="*/ 134504 w 138799"/>
                <a:gd name="connsiteY2" fmla="*/ 69730 h 138799"/>
                <a:gd name="connsiteX3" fmla="*/ 69730 w 138799"/>
                <a:gd name="connsiteY3" fmla="*/ 134504 h 138799"/>
                <a:gd name="connsiteX4" fmla="*/ 4957 w 138799"/>
                <a:gd name="connsiteY4" fmla="*/ 69730 h 13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99" h="138799">
                  <a:moveTo>
                    <a:pt x="4957" y="69730"/>
                  </a:moveTo>
                  <a:cubicBezTo>
                    <a:pt x="4957" y="34039"/>
                    <a:pt x="34039" y="4957"/>
                    <a:pt x="69730" y="4957"/>
                  </a:cubicBezTo>
                  <a:cubicBezTo>
                    <a:pt x="105422" y="4957"/>
                    <a:pt x="134504" y="34039"/>
                    <a:pt x="134504" y="69730"/>
                  </a:cubicBezTo>
                  <a:cubicBezTo>
                    <a:pt x="134504" y="105422"/>
                    <a:pt x="105422" y="134504"/>
                    <a:pt x="69730" y="134504"/>
                  </a:cubicBezTo>
                  <a:cubicBezTo>
                    <a:pt x="34039" y="134504"/>
                    <a:pt x="4957" y="105422"/>
                    <a:pt x="4957" y="69730"/>
                  </a:cubicBezTo>
                </a:path>
              </a:pathLst>
            </a:custGeom>
            <a:noFill/>
            <a:ln w="19050" cap="flat">
              <a:solidFill>
                <a:schemeClr val="tx1"/>
              </a:solidFill>
              <a:prstDash val="solid"/>
              <a:round/>
            </a:ln>
          </p:spPr>
          <p:txBody>
            <a:bodyPr rtlCol="0" anchor="ctr"/>
            <a:lstStyle/>
            <a:p>
              <a:endParaRPr lang="en-US" dirty="0"/>
            </a:p>
          </p:txBody>
        </p:sp>
        <p:sp>
          <p:nvSpPr>
            <p:cNvPr id="14" name="Freeform: Shape 160">
              <a:extLst>
                <a:ext uri="{FF2B5EF4-FFF2-40B4-BE49-F238E27FC236}">
                  <a16:creationId xmlns:a16="http://schemas.microsoft.com/office/drawing/2014/main" id="{15A38083-76FB-7141-9CE3-1237918E859D}"/>
                </a:ext>
              </a:extLst>
            </p:cNvPr>
            <p:cNvSpPr/>
            <p:nvPr/>
          </p:nvSpPr>
          <p:spPr>
            <a:xfrm>
              <a:off x="9111994" y="520375"/>
              <a:ext cx="185067" cy="125581"/>
            </a:xfrm>
            <a:custGeom>
              <a:avLst/>
              <a:gdLst>
                <a:gd name="connsiteX0" fmla="*/ 179779 w 185066"/>
                <a:gd name="connsiteY0" fmla="*/ 122656 h 125580"/>
                <a:gd name="connsiteX1" fmla="*/ 4957 w 185066"/>
                <a:gd name="connsiteY1" fmla="*/ 123317 h 125580"/>
                <a:gd name="connsiteX2" fmla="*/ 120954 w 185066"/>
                <a:gd name="connsiteY2" fmla="*/ 5007 h 125580"/>
                <a:gd name="connsiteX3" fmla="*/ 181431 w 185066"/>
                <a:gd name="connsiteY3" fmla="*/ 24174 h 125580"/>
              </a:gdLst>
              <a:ahLst/>
              <a:cxnLst>
                <a:cxn ang="0">
                  <a:pos x="connsiteX0" y="connsiteY0"/>
                </a:cxn>
                <a:cxn ang="0">
                  <a:pos x="connsiteX1" y="connsiteY1"/>
                </a:cxn>
                <a:cxn ang="0">
                  <a:pos x="connsiteX2" y="connsiteY2"/>
                </a:cxn>
                <a:cxn ang="0">
                  <a:pos x="connsiteX3" y="connsiteY3"/>
                </a:cxn>
              </a:cxnLst>
              <a:rect l="l" t="t" r="r" b="b"/>
              <a:pathLst>
                <a:path w="185066" h="125580">
                  <a:moveTo>
                    <a:pt x="179779" y="122656"/>
                  </a:moveTo>
                  <a:lnTo>
                    <a:pt x="4957" y="123317"/>
                  </a:lnTo>
                  <a:cubicBezTo>
                    <a:pt x="12228" y="3354"/>
                    <a:pt x="120954" y="5007"/>
                    <a:pt x="120954" y="5007"/>
                  </a:cubicBezTo>
                  <a:cubicBezTo>
                    <a:pt x="120954" y="5007"/>
                    <a:pt x="151688" y="3024"/>
                    <a:pt x="181431" y="24174"/>
                  </a:cubicBezTo>
                </a:path>
              </a:pathLst>
            </a:custGeom>
            <a:noFill/>
            <a:ln w="19050" cap="flat">
              <a:solidFill>
                <a:schemeClr val="tx1"/>
              </a:solidFill>
              <a:prstDash val="solid"/>
              <a:round/>
            </a:ln>
          </p:spPr>
          <p:txBody>
            <a:bodyPr rtlCol="0" anchor="ctr"/>
            <a:lstStyle/>
            <a:p>
              <a:endParaRPr lang="en-US" dirty="0"/>
            </a:p>
          </p:txBody>
        </p:sp>
        <p:sp>
          <p:nvSpPr>
            <p:cNvPr id="15" name="Freeform: Shape 161">
              <a:extLst>
                <a:ext uri="{FF2B5EF4-FFF2-40B4-BE49-F238E27FC236}">
                  <a16:creationId xmlns:a16="http://schemas.microsoft.com/office/drawing/2014/main" id="{0B00BD8D-6CB2-D443-9465-C11F1842F5FF}"/>
                </a:ext>
              </a:extLst>
            </p:cNvPr>
            <p:cNvSpPr/>
            <p:nvPr/>
          </p:nvSpPr>
          <p:spPr>
            <a:xfrm>
              <a:off x="9284172" y="709787"/>
              <a:ext cx="327171" cy="29743"/>
            </a:xfrm>
            <a:custGeom>
              <a:avLst/>
              <a:gdLst>
                <a:gd name="connsiteX0" fmla="*/ 4957 w 327171"/>
                <a:gd name="connsiteY0" fmla="*/ 5288 h 29742"/>
                <a:gd name="connsiteX1" fmla="*/ 4957 w 327171"/>
                <a:gd name="connsiteY1" fmla="*/ 21150 h 29742"/>
                <a:gd name="connsiteX2" fmla="*/ 5949 w 327171"/>
                <a:gd name="connsiteY2" fmla="*/ 21811 h 29742"/>
                <a:gd name="connsiteX3" fmla="*/ 23794 w 327171"/>
                <a:gd name="connsiteY3" fmla="*/ 27760 h 29742"/>
                <a:gd name="connsiteX4" fmla="*/ 306351 w 327171"/>
                <a:gd name="connsiteY4" fmla="*/ 27760 h 29742"/>
                <a:gd name="connsiteX5" fmla="*/ 320892 w 327171"/>
                <a:gd name="connsiteY5" fmla="*/ 22472 h 29742"/>
                <a:gd name="connsiteX6" fmla="*/ 322875 w 327171"/>
                <a:gd name="connsiteY6" fmla="*/ 20820 h 29742"/>
                <a:gd name="connsiteX7" fmla="*/ 322875 w 327171"/>
                <a:gd name="connsiteY7" fmla="*/ 4957 h 29742"/>
                <a:gd name="connsiteX8" fmla="*/ 4957 w 327171"/>
                <a:gd name="connsiteY8" fmla="*/ 5288 h 2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171" h="29742">
                  <a:moveTo>
                    <a:pt x="4957" y="5288"/>
                  </a:moveTo>
                  <a:lnTo>
                    <a:pt x="4957" y="21150"/>
                  </a:lnTo>
                  <a:lnTo>
                    <a:pt x="5949" y="21811"/>
                  </a:lnTo>
                  <a:cubicBezTo>
                    <a:pt x="10906" y="25777"/>
                    <a:pt x="17185" y="27760"/>
                    <a:pt x="23794" y="27760"/>
                  </a:cubicBezTo>
                  <a:lnTo>
                    <a:pt x="306351" y="27760"/>
                  </a:lnTo>
                  <a:cubicBezTo>
                    <a:pt x="311639" y="27760"/>
                    <a:pt x="316927" y="26108"/>
                    <a:pt x="320892" y="22472"/>
                  </a:cubicBezTo>
                  <a:lnTo>
                    <a:pt x="322875" y="20820"/>
                  </a:lnTo>
                  <a:lnTo>
                    <a:pt x="322875" y="4957"/>
                  </a:lnTo>
                  <a:lnTo>
                    <a:pt x="4957" y="5288"/>
                  </a:lnTo>
                  <a:close/>
                </a:path>
              </a:pathLst>
            </a:custGeom>
            <a:noFill/>
            <a:ln w="19050" cap="flat">
              <a:solidFill>
                <a:schemeClr val="tx1"/>
              </a:solidFill>
              <a:prstDash val="solid"/>
              <a:round/>
            </a:ln>
          </p:spPr>
          <p:txBody>
            <a:bodyPr rtlCol="0" anchor="ctr"/>
            <a:lstStyle/>
            <a:p>
              <a:endParaRPr lang="en-US" dirty="0"/>
            </a:p>
          </p:txBody>
        </p:sp>
        <p:sp>
          <p:nvSpPr>
            <p:cNvPr id="16" name="Freeform: Shape 162">
              <a:extLst>
                <a:ext uri="{FF2B5EF4-FFF2-40B4-BE49-F238E27FC236}">
                  <a16:creationId xmlns:a16="http://schemas.microsoft.com/office/drawing/2014/main" id="{E09ED765-C3EA-E24F-8EF1-3A435027D021}"/>
                </a:ext>
              </a:extLst>
            </p:cNvPr>
            <p:cNvSpPr/>
            <p:nvPr/>
          </p:nvSpPr>
          <p:spPr>
            <a:xfrm>
              <a:off x="9337048" y="544218"/>
              <a:ext cx="224724" cy="155324"/>
            </a:xfrm>
            <a:custGeom>
              <a:avLst/>
              <a:gdLst>
                <a:gd name="connsiteX0" fmla="*/ 222410 w 224723"/>
                <a:gd name="connsiteY0" fmla="*/ 145409 h 155323"/>
                <a:gd name="connsiteX1" fmla="*/ 216462 w 224723"/>
                <a:gd name="connsiteY1" fmla="*/ 151358 h 155323"/>
                <a:gd name="connsiteX2" fmla="*/ 10906 w 224723"/>
                <a:gd name="connsiteY2" fmla="*/ 151358 h 155323"/>
                <a:gd name="connsiteX3" fmla="*/ 4957 w 224723"/>
                <a:gd name="connsiteY3" fmla="*/ 145409 h 155323"/>
                <a:gd name="connsiteX4" fmla="*/ 4957 w 224723"/>
                <a:gd name="connsiteY4" fmla="*/ 10906 h 155323"/>
                <a:gd name="connsiteX5" fmla="*/ 10906 w 224723"/>
                <a:gd name="connsiteY5" fmla="*/ 4957 h 155323"/>
                <a:gd name="connsiteX6" fmla="*/ 215470 w 224723"/>
                <a:gd name="connsiteY6" fmla="*/ 4957 h 155323"/>
                <a:gd name="connsiteX7" fmla="*/ 221419 w 224723"/>
                <a:gd name="connsiteY7" fmla="*/ 10906 h 155323"/>
                <a:gd name="connsiteX8" fmla="*/ 222410 w 224723"/>
                <a:gd name="connsiteY8" fmla="*/ 145409 h 15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23" h="155323">
                  <a:moveTo>
                    <a:pt x="222410" y="145409"/>
                  </a:moveTo>
                  <a:cubicBezTo>
                    <a:pt x="222410" y="148714"/>
                    <a:pt x="219767" y="151358"/>
                    <a:pt x="216462" y="151358"/>
                  </a:cubicBezTo>
                  <a:lnTo>
                    <a:pt x="10906" y="151358"/>
                  </a:lnTo>
                  <a:cubicBezTo>
                    <a:pt x="7601" y="151358"/>
                    <a:pt x="4957" y="148714"/>
                    <a:pt x="4957" y="145409"/>
                  </a:cubicBezTo>
                  <a:lnTo>
                    <a:pt x="4957" y="10906"/>
                  </a:lnTo>
                  <a:cubicBezTo>
                    <a:pt x="4957" y="7601"/>
                    <a:pt x="7601" y="4957"/>
                    <a:pt x="10906" y="4957"/>
                  </a:cubicBezTo>
                  <a:lnTo>
                    <a:pt x="215470" y="4957"/>
                  </a:lnTo>
                  <a:cubicBezTo>
                    <a:pt x="218775" y="4957"/>
                    <a:pt x="221419" y="7601"/>
                    <a:pt x="221419" y="10906"/>
                  </a:cubicBezTo>
                  <a:lnTo>
                    <a:pt x="222410" y="145409"/>
                  </a:lnTo>
                  <a:close/>
                </a:path>
              </a:pathLst>
            </a:custGeom>
            <a:noFill/>
            <a:ln w="19050" cap="flat">
              <a:solidFill>
                <a:schemeClr val="tx1"/>
              </a:solidFill>
              <a:prstDash val="solid"/>
              <a:round/>
            </a:ln>
          </p:spPr>
          <p:txBody>
            <a:bodyPr rtlCol="0" anchor="ctr"/>
            <a:lstStyle/>
            <a:p>
              <a:endParaRPr lang="en-US" dirty="0"/>
            </a:p>
          </p:txBody>
        </p:sp>
        <p:sp>
          <p:nvSpPr>
            <p:cNvPr id="17" name="Freeform: Shape 163">
              <a:extLst>
                <a:ext uri="{FF2B5EF4-FFF2-40B4-BE49-F238E27FC236}">
                  <a16:creationId xmlns:a16="http://schemas.microsoft.com/office/drawing/2014/main" id="{19C86D64-D485-F942-A3C1-37FD359E3A8B}"/>
                </a:ext>
              </a:extLst>
            </p:cNvPr>
            <p:cNvSpPr/>
            <p:nvPr/>
          </p:nvSpPr>
          <p:spPr>
            <a:xfrm>
              <a:off x="9311932" y="521416"/>
              <a:ext cx="270990" cy="194981"/>
            </a:xfrm>
            <a:custGeom>
              <a:avLst/>
              <a:gdLst>
                <a:gd name="connsiteX0" fmla="*/ 4957 w 270990"/>
                <a:gd name="connsiteY0" fmla="*/ 191346 h 194980"/>
                <a:gd name="connsiteX1" fmla="*/ 4957 w 270990"/>
                <a:gd name="connsiteY1" fmla="*/ 11236 h 194980"/>
                <a:gd name="connsiteX2" fmla="*/ 11236 w 270990"/>
                <a:gd name="connsiteY2" fmla="*/ 4957 h 194980"/>
                <a:gd name="connsiteX3" fmla="*/ 262067 w 270990"/>
                <a:gd name="connsiteY3" fmla="*/ 4957 h 194980"/>
                <a:gd name="connsiteX4" fmla="*/ 268347 w 270990"/>
                <a:gd name="connsiteY4" fmla="*/ 11236 h 194980"/>
                <a:gd name="connsiteX5" fmla="*/ 268347 w 270990"/>
                <a:gd name="connsiteY5" fmla="*/ 191346 h 19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0" h="194980">
                  <a:moveTo>
                    <a:pt x="4957" y="191346"/>
                  </a:moveTo>
                  <a:lnTo>
                    <a:pt x="4957" y="11236"/>
                  </a:lnTo>
                  <a:cubicBezTo>
                    <a:pt x="4957" y="7601"/>
                    <a:pt x="7931" y="4957"/>
                    <a:pt x="11236" y="4957"/>
                  </a:cubicBezTo>
                  <a:lnTo>
                    <a:pt x="262067" y="4957"/>
                  </a:lnTo>
                  <a:cubicBezTo>
                    <a:pt x="265703" y="4957"/>
                    <a:pt x="268347" y="7931"/>
                    <a:pt x="268347" y="11236"/>
                  </a:cubicBezTo>
                  <a:lnTo>
                    <a:pt x="268347" y="191346"/>
                  </a:lnTo>
                </a:path>
              </a:pathLst>
            </a:custGeom>
            <a:noFill/>
            <a:ln w="19050" cap="flat">
              <a:solidFill>
                <a:schemeClr val="tx1"/>
              </a:solidFill>
              <a:prstDash val="solid"/>
              <a:round/>
            </a:ln>
          </p:spPr>
          <p:txBody>
            <a:bodyPr rtlCol="0" anchor="ctr"/>
            <a:lstStyle/>
            <a:p>
              <a:endParaRPr lang="en-US" dirty="0"/>
            </a:p>
          </p:txBody>
        </p:sp>
      </p:grpSp>
      <p:sp>
        <p:nvSpPr>
          <p:cNvPr id="18" name="TextBox 17">
            <a:extLst>
              <a:ext uri="{FF2B5EF4-FFF2-40B4-BE49-F238E27FC236}">
                <a16:creationId xmlns:a16="http://schemas.microsoft.com/office/drawing/2014/main" id="{82C1DF25-E284-3947-927C-AD086C23989E}"/>
              </a:ext>
            </a:extLst>
          </p:cNvPr>
          <p:cNvSpPr txBox="1"/>
          <p:nvPr/>
        </p:nvSpPr>
        <p:spPr>
          <a:xfrm>
            <a:off x="3022576" y="4489987"/>
            <a:ext cx="1932767" cy="1071062"/>
          </a:xfrm>
          <a:prstGeom prst="rect">
            <a:avLst/>
          </a:prstGeom>
          <a:noFill/>
        </p:spPr>
        <p:txBody>
          <a:bodyPr wrap="square" lIns="182880" tIns="146304" rIns="182880" bIns="146304" rtlCol="0">
            <a:spAutoFit/>
          </a:bodyPr>
          <a:lstStyle/>
          <a:p>
            <a:pPr defTabSz="1097278">
              <a:lnSpc>
                <a:spcPct val="90000"/>
              </a:lnSpc>
              <a:buSzPct val="90000"/>
            </a:pPr>
            <a:r>
              <a:rPr lang="en-US" sz="2800" dirty="0">
                <a:ea typeface="Amazon Ember" panose="020B0603020204020204" pitchFamily="34" charset="0"/>
                <a:cs typeface="Amazon Ember" panose="020B0603020204020204" pitchFamily="34" charset="0"/>
              </a:rPr>
              <a:t>Service </a:t>
            </a:r>
          </a:p>
          <a:p>
            <a:pPr defTabSz="1097278">
              <a:lnSpc>
                <a:spcPct val="90000"/>
              </a:lnSpc>
              <a:buSzPct val="90000"/>
            </a:pPr>
            <a:r>
              <a:rPr lang="en-US" sz="2800" dirty="0">
                <a:solidFill>
                  <a:srgbClr val="FFFFFF"/>
                </a:solidFill>
                <a:ea typeface="Amazon Ember" panose="020B0603020204020204" pitchFamily="34" charset="0"/>
                <a:cs typeface="Amazon Ember" panose="020B0603020204020204" pitchFamily="34" charset="0"/>
              </a:rPr>
              <a:t>team</a:t>
            </a:r>
            <a:r>
              <a:rPr lang="en-US" sz="2800" dirty="0">
                <a:ea typeface="Amazon Ember" panose="020B0603020204020204" pitchFamily="34" charset="0"/>
                <a:cs typeface="Amazon Ember" panose="020B0603020204020204" pitchFamily="34" charset="0"/>
              </a:rPr>
              <a:t> A</a:t>
            </a:r>
          </a:p>
        </p:txBody>
      </p:sp>
      <p:grpSp>
        <p:nvGrpSpPr>
          <p:cNvPr id="19" name="Group 18">
            <a:extLst>
              <a:ext uri="{FF2B5EF4-FFF2-40B4-BE49-F238E27FC236}">
                <a16:creationId xmlns:a16="http://schemas.microsoft.com/office/drawing/2014/main" id="{140FCE3F-E62C-A342-BBDC-6F424669C8DE}"/>
              </a:ext>
            </a:extLst>
          </p:cNvPr>
          <p:cNvGrpSpPr/>
          <p:nvPr/>
        </p:nvGrpSpPr>
        <p:grpSpPr>
          <a:xfrm>
            <a:off x="7974078" y="5475396"/>
            <a:ext cx="751829" cy="555298"/>
            <a:chOff x="9111994" y="386912"/>
            <a:chExt cx="499349" cy="352618"/>
          </a:xfrm>
        </p:grpSpPr>
        <p:sp>
          <p:nvSpPr>
            <p:cNvPr id="20" name="Freeform: Shape 159">
              <a:extLst>
                <a:ext uri="{FF2B5EF4-FFF2-40B4-BE49-F238E27FC236}">
                  <a16:creationId xmlns:a16="http://schemas.microsoft.com/office/drawing/2014/main" id="{0282FD91-D41F-4F4C-A357-BB75B1AFC9CD}"/>
                </a:ext>
              </a:extLst>
            </p:cNvPr>
            <p:cNvSpPr/>
            <p:nvPr/>
          </p:nvSpPr>
          <p:spPr>
            <a:xfrm>
              <a:off x="9160904" y="386912"/>
              <a:ext cx="138800" cy="138800"/>
            </a:xfrm>
            <a:custGeom>
              <a:avLst/>
              <a:gdLst>
                <a:gd name="connsiteX0" fmla="*/ 4957 w 138799"/>
                <a:gd name="connsiteY0" fmla="*/ 69730 h 138799"/>
                <a:gd name="connsiteX1" fmla="*/ 69730 w 138799"/>
                <a:gd name="connsiteY1" fmla="*/ 4957 h 138799"/>
                <a:gd name="connsiteX2" fmla="*/ 134504 w 138799"/>
                <a:gd name="connsiteY2" fmla="*/ 69730 h 138799"/>
                <a:gd name="connsiteX3" fmla="*/ 69730 w 138799"/>
                <a:gd name="connsiteY3" fmla="*/ 134504 h 138799"/>
                <a:gd name="connsiteX4" fmla="*/ 4957 w 138799"/>
                <a:gd name="connsiteY4" fmla="*/ 69730 h 13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799" h="138799">
                  <a:moveTo>
                    <a:pt x="4957" y="69730"/>
                  </a:moveTo>
                  <a:cubicBezTo>
                    <a:pt x="4957" y="34039"/>
                    <a:pt x="34039" y="4957"/>
                    <a:pt x="69730" y="4957"/>
                  </a:cubicBezTo>
                  <a:cubicBezTo>
                    <a:pt x="105422" y="4957"/>
                    <a:pt x="134504" y="34039"/>
                    <a:pt x="134504" y="69730"/>
                  </a:cubicBezTo>
                  <a:cubicBezTo>
                    <a:pt x="134504" y="105422"/>
                    <a:pt x="105422" y="134504"/>
                    <a:pt x="69730" y="134504"/>
                  </a:cubicBezTo>
                  <a:cubicBezTo>
                    <a:pt x="34039" y="134504"/>
                    <a:pt x="4957" y="105422"/>
                    <a:pt x="4957" y="69730"/>
                  </a:cubicBezTo>
                </a:path>
              </a:pathLst>
            </a:custGeom>
            <a:noFill/>
            <a:ln w="19050" cap="flat">
              <a:solidFill>
                <a:schemeClr val="tx1"/>
              </a:solidFill>
              <a:prstDash val="solid"/>
              <a:round/>
            </a:ln>
          </p:spPr>
          <p:txBody>
            <a:bodyPr rtlCol="0" anchor="ctr"/>
            <a:lstStyle/>
            <a:p>
              <a:endParaRPr lang="en-US" dirty="0"/>
            </a:p>
          </p:txBody>
        </p:sp>
        <p:sp>
          <p:nvSpPr>
            <p:cNvPr id="21" name="Freeform: Shape 160">
              <a:extLst>
                <a:ext uri="{FF2B5EF4-FFF2-40B4-BE49-F238E27FC236}">
                  <a16:creationId xmlns:a16="http://schemas.microsoft.com/office/drawing/2014/main" id="{68950FBE-7E88-E545-B607-76A4635F0C83}"/>
                </a:ext>
              </a:extLst>
            </p:cNvPr>
            <p:cNvSpPr/>
            <p:nvPr/>
          </p:nvSpPr>
          <p:spPr>
            <a:xfrm>
              <a:off x="9111994" y="520375"/>
              <a:ext cx="185067" cy="125581"/>
            </a:xfrm>
            <a:custGeom>
              <a:avLst/>
              <a:gdLst>
                <a:gd name="connsiteX0" fmla="*/ 179779 w 185066"/>
                <a:gd name="connsiteY0" fmla="*/ 122656 h 125580"/>
                <a:gd name="connsiteX1" fmla="*/ 4957 w 185066"/>
                <a:gd name="connsiteY1" fmla="*/ 123317 h 125580"/>
                <a:gd name="connsiteX2" fmla="*/ 120954 w 185066"/>
                <a:gd name="connsiteY2" fmla="*/ 5007 h 125580"/>
                <a:gd name="connsiteX3" fmla="*/ 181431 w 185066"/>
                <a:gd name="connsiteY3" fmla="*/ 24174 h 125580"/>
              </a:gdLst>
              <a:ahLst/>
              <a:cxnLst>
                <a:cxn ang="0">
                  <a:pos x="connsiteX0" y="connsiteY0"/>
                </a:cxn>
                <a:cxn ang="0">
                  <a:pos x="connsiteX1" y="connsiteY1"/>
                </a:cxn>
                <a:cxn ang="0">
                  <a:pos x="connsiteX2" y="connsiteY2"/>
                </a:cxn>
                <a:cxn ang="0">
                  <a:pos x="connsiteX3" y="connsiteY3"/>
                </a:cxn>
              </a:cxnLst>
              <a:rect l="l" t="t" r="r" b="b"/>
              <a:pathLst>
                <a:path w="185066" h="125580">
                  <a:moveTo>
                    <a:pt x="179779" y="122656"/>
                  </a:moveTo>
                  <a:lnTo>
                    <a:pt x="4957" y="123317"/>
                  </a:lnTo>
                  <a:cubicBezTo>
                    <a:pt x="12228" y="3354"/>
                    <a:pt x="120954" y="5007"/>
                    <a:pt x="120954" y="5007"/>
                  </a:cubicBezTo>
                  <a:cubicBezTo>
                    <a:pt x="120954" y="5007"/>
                    <a:pt x="151688" y="3024"/>
                    <a:pt x="181431" y="24174"/>
                  </a:cubicBezTo>
                </a:path>
              </a:pathLst>
            </a:custGeom>
            <a:noFill/>
            <a:ln w="19050" cap="flat">
              <a:solidFill>
                <a:schemeClr val="tx1"/>
              </a:solidFill>
              <a:prstDash val="solid"/>
              <a:round/>
            </a:ln>
          </p:spPr>
          <p:txBody>
            <a:bodyPr rtlCol="0" anchor="ctr"/>
            <a:lstStyle/>
            <a:p>
              <a:endParaRPr lang="en-US" dirty="0"/>
            </a:p>
          </p:txBody>
        </p:sp>
        <p:sp>
          <p:nvSpPr>
            <p:cNvPr id="22" name="Freeform: Shape 161">
              <a:extLst>
                <a:ext uri="{FF2B5EF4-FFF2-40B4-BE49-F238E27FC236}">
                  <a16:creationId xmlns:a16="http://schemas.microsoft.com/office/drawing/2014/main" id="{428B9740-7382-064C-94C5-D01FF203A308}"/>
                </a:ext>
              </a:extLst>
            </p:cNvPr>
            <p:cNvSpPr/>
            <p:nvPr/>
          </p:nvSpPr>
          <p:spPr>
            <a:xfrm>
              <a:off x="9284172" y="709787"/>
              <a:ext cx="327171" cy="29743"/>
            </a:xfrm>
            <a:custGeom>
              <a:avLst/>
              <a:gdLst>
                <a:gd name="connsiteX0" fmla="*/ 4957 w 327171"/>
                <a:gd name="connsiteY0" fmla="*/ 5288 h 29742"/>
                <a:gd name="connsiteX1" fmla="*/ 4957 w 327171"/>
                <a:gd name="connsiteY1" fmla="*/ 21150 h 29742"/>
                <a:gd name="connsiteX2" fmla="*/ 5949 w 327171"/>
                <a:gd name="connsiteY2" fmla="*/ 21811 h 29742"/>
                <a:gd name="connsiteX3" fmla="*/ 23794 w 327171"/>
                <a:gd name="connsiteY3" fmla="*/ 27760 h 29742"/>
                <a:gd name="connsiteX4" fmla="*/ 306351 w 327171"/>
                <a:gd name="connsiteY4" fmla="*/ 27760 h 29742"/>
                <a:gd name="connsiteX5" fmla="*/ 320892 w 327171"/>
                <a:gd name="connsiteY5" fmla="*/ 22472 h 29742"/>
                <a:gd name="connsiteX6" fmla="*/ 322875 w 327171"/>
                <a:gd name="connsiteY6" fmla="*/ 20820 h 29742"/>
                <a:gd name="connsiteX7" fmla="*/ 322875 w 327171"/>
                <a:gd name="connsiteY7" fmla="*/ 4957 h 29742"/>
                <a:gd name="connsiteX8" fmla="*/ 4957 w 327171"/>
                <a:gd name="connsiteY8" fmla="*/ 5288 h 2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171" h="29742">
                  <a:moveTo>
                    <a:pt x="4957" y="5288"/>
                  </a:moveTo>
                  <a:lnTo>
                    <a:pt x="4957" y="21150"/>
                  </a:lnTo>
                  <a:lnTo>
                    <a:pt x="5949" y="21811"/>
                  </a:lnTo>
                  <a:cubicBezTo>
                    <a:pt x="10906" y="25777"/>
                    <a:pt x="17185" y="27760"/>
                    <a:pt x="23794" y="27760"/>
                  </a:cubicBezTo>
                  <a:lnTo>
                    <a:pt x="306351" y="27760"/>
                  </a:lnTo>
                  <a:cubicBezTo>
                    <a:pt x="311639" y="27760"/>
                    <a:pt x="316927" y="26108"/>
                    <a:pt x="320892" y="22472"/>
                  </a:cubicBezTo>
                  <a:lnTo>
                    <a:pt x="322875" y="20820"/>
                  </a:lnTo>
                  <a:lnTo>
                    <a:pt x="322875" y="4957"/>
                  </a:lnTo>
                  <a:lnTo>
                    <a:pt x="4957" y="5288"/>
                  </a:lnTo>
                  <a:close/>
                </a:path>
              </a:pathLst>
            </a:custGeom>
            <a:noFill/>
            <a:ln w="19050" cap="flat">
              <a:solidFill>
                <a:schemeClr val="tx1"/>
              </a:solidFill>
              <a:prstDash val="solid"/>
              <a:round/>
            </a:ln>
          </p:spPr>
          <p:txBody>
            <a:bodyPr rtlCol="0" anchor="ctr"/>
            <a:lstStyle/>
            <a:p>
              <a:endParaRPr lang="en-US" dirty="0"/>
            </a:p>
          </p:txBody>
        </p:sp>
        <p:sp>
          <p:nvSpPr>
            <p:cNvPr id="23" name="Freeform: Shape 162">
              <a:extLst>
                <a:ext uri="{FF2B5EF4-FFF2-40B4-BE49-F238E27FC236}">
                  <a16:creationId xmlns:a16="http://schemas.microsoft.com/office/drawing/2014/main" id="{FB57A017-5638-CE46-AFDB-4420518D05D0}"/>
                </a:ext>
              </a:extLst>
            </p:cNvPr>
            <p:cNvSpPr/>
            <p:nvPr/>
          </p:nvSpPr>
          <p:spPr>
            <a:xfrm>
              <a:off x="9337048" y="544218"/>
              <a:ext cx="224724" cy="155324"/>
            </a:xfrm>
            <a:custGeom>
              <a:avLst/>
              <a:gdLst>
                <a:gd name="connsiteX0" fmla="*/ 222410 w 224723"/>
                <a:gd name="connsiteY0" fmla="*/ 145409 h 155323"/>
                <a:gd name="connsiteX1" fmla="*/ 216462 w 224723"/>
                <a:gd name="connsiteY1" fmla="*/ 151358 h 155323"/>
                <a:gd name="connsiteX2" fmla="*/ 10906 w 224723"/>
                <a:gd name="connsiteY2" fmla="*/ 151358 h 155323"/>
                <a:gd name="connsiteX3" fmla="*/ 4957 w 224723"/>
                <a:gd name="connsiteY3" fmla="*/ 145409 h 155323"/>
                <a:gd name="connsiteX4" fmla="*/ 4957 w 224723"/>
                <a:gd name="connsiteY4" fmla="*/ 10906 h 155323"/>
                <a:gd name="connsiteX5" fmla="*/ 10906 w 224723"/>
                <a:gd name="connsiteY5" fmla="*/ 4957 h 155323"/>
                <a:gd name="connsiteX6" fmla="*/ 215470 w 224723"/>
                <a:gd name="connsiteY6" fmla="*/ 4957 h 155323"/>
                <a:gd name="connsiteX7" fmla="*/ 221419 w 224723"/>
                <a:gd name="connsiteY7" fmla="*/ 10906 h 155323"/>
                <a:gd name="connsiteX8" fmla="*/ 222410 w 224723"/>
                <a:gd name="connsiteY8" fmla="*/ 145409 h 15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23" h="155323">
                  <a:moveTo>
                    <a:pt x="222410" y="145409"/>
                  </a:moveTo>
                  <a:cubicBezTo>
                    <a:pt x="222410" y="148714"/>
                    <a:pt x="219767" y="151358"/>
                    <a:pt x="216462" y="151358"/>
                  </a:cubicBezTo>
                  <a:lnTo>
                    <a:pt x="10906" y="151358"/>
                  </a:lnTo>
                  <a:cubicBezTo>
                    <a:pt x="7601" y="151358"/>
                    <a:pt x="4957" y="148714"/>
                    <a:pt x="4957" y="145409"/>
                  </a:cubicBezTo>
                  <a:lnTo>
                    <a:pt x="4957" y="10906"/>
                  </a:lnTo>
                  <a:cubicBezTo>
                    <a:pt x="4957" y="7601"/>
                    <a:pt x="7601" y="4957"/>
                    <a:pt x="10906" y="4957"/>
                  </a:cubicBezTo>
                  <a:lnTo>
                    <a:pt x="215470" y="4957"/>
                  </a:lnTo>
                  <a:cubicBezTo>
                    <a:pt x="218775" y="4957"/>
                    <a:pt x="221419" y="7601"/>
                    <a:pt x="221419" y="10906"/>
                  </a:cubicBezTo>
                  <a:lnTo>
                    <a:pt x="222410" y="145409"/>
                  </a:lnTo>
                  <a:close/>
                </a:path>
              </a:pathLst>
            </a:custGeom>
            <a:noFill/>
            <a:ln w="19050" cap="flat">
              <a:solidFill>
                <a:schemeClr val="tx1"/>
              </a:solidFill>
              <a:prstDash val="solid"/>
              <a:round/>
            </a:ln>
          </p:spPr>
          <p:txBody>
            <a:bodyPr rtlCol="0" anchor="ctr"/>
            <a:lstStyle/>
            <a:p>
              <a:endParaRPr lang="en-US" dirty="0"/>
            </a:p>
          </p:txBody>
        </p:sp>
        <p:sp>
          <p:nvSpPr>
            <p:cNvPr id="24" name="Freeform: Shape 163">
              <a:extLst>
                <a:ext uri="{FF2B5EF4-FFF2-40B4-BE49-F238E27FC236}">
                  <a16:creationId xmlns:a16="http://schemas.microsoft.com/office/drawing/2014/main" id="{74544251-AF4F-7B45-A6E5-411CD2945708}"/>
                </a:ext>
              </a:extLst>
            </p:cNvPr>
            <p:cNvSpPr/>
            <p:nvPr/>
          </p:nvSpPr>
          <p:spPr>
            <a:xfrm>
              <a:off x="9311932" y="521416"/>
              <a:ext cx="270990" cy="194981"/>
            </a:xfrm>
            <a:custGeom>
              <a:avLst/>
              <a:gdLst>
                <a:gd name="connsiteX0" fmla="*/ 4957 w 270990"/>
                <a:gd name="connsiteY0" fmla="*/ 191346 h 194980"/>
                <a:gd name="connsiteX1" fmla="*/ 4957 w 270990"/>
                <a:gd name="connsiteY1" fmla="*/ 11236 h 194980"/>
                <a:gd name="connsiteX2" fmla="*/ 11236 w 270990"/>
                <a:gd name="connsiteY2" fmla="*/ 4957 h 194980"/>
                <a:gd name="connsiteX3" fmla="*/ 262067 w 270990"/>
                <a:gd name="connsiteY3" fmla="*/ 4957 h 194980"/>
                <a:gd name="connsiteX4" fmla="*/ 268347 w 270990"/>
                <a:gd name="connsiteY4" fmla="*/ 11236 h 194980"/>
                <a:gd name="connsiteX5" fmla="*/ 268347 w 270990"/>
                <a:gd name="connsiteY5" fmla="*/ 191346 h 19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90" h="194980">
                  <a:moveTo>
                    <a:pt x="4957" y="191346"/>
                  </a:moveTo>
                  <a:lnTo>
                    <a:pt x="4957" y="11236"/>
                  </a:lnTo>
                  <a:cubicBezTo>
                    <a:pt x="4957" y="7601"/>
                    <a:pt x="7931" y="4957"/>
                    <a:pt x="11236" y="4957"/>
                  </a:cubicBezTo>
                  <a:lnTo>
                    <a:pt x="262067" y="4957"/>
                  </a:lnTo>
                  <a:cubicBezTo>
                    <a:pt x="265703" y="4957"/>
                    <a:pt x="268347" y="7931"/>
                    <a:pt x="268347" y="11236"/>
                  </a:cubicBezTo>
                  <a:lnTo>
                    <a:pt x="268347" y="191346"/>
                  </a:lnTo>
                </a:path>
              </a:pathLst>
            </a:custGeom>
            <a:noFill/>
            <a:ln w="19050" cap="flat">
              <a:solidFill>
                <a:schemeClr val="tx1"/>
              </a:solidFill>
              <a:prstDash val="solid"/>
              <a:round/>
            </a:ln>
          </p:spPr>
          <p:txBody>
            <a:bodyPr rtlCol="0" anchor="ctr"/>
            <a:lstStyle/>
            <a:p>
              <a:endParaRPr lang="en-US" dirty="0"/>
            </a:p>
          </p:txBody>
        </p:sp>
      </p:grpSp>
      <p:sp>
        <p:nvSpPr>
          <p:cNvPr id="25" name="TextBox 24">
            <a:extLst>
              <a:ext uri="{FF2B5EF4-FFF2-40B4-BE49-F238E27FC236}">
                <a16:creationId xmlns:a16="http://schemas.microsoft.com/office/drawing/2014/main" id="{632A0210-8C6D-194F-B58B-A2D8D08B70A0}"/>
              </a:ext>
            </a:extLst>
          </p:cNvPr>
          <p:cNvSpPr txBox="1"/>
          <p:nvPr/>
        </p:nvSpPr>
        <p:spPr>
          <a:xfrm>
            <a:off x="7487184" y="4489987"/>
            <a:ext cx="1932767" cy="1071062"/>
          </a:xfrm>
          <a:prstGeom prst="rect">
            <a:avLst/>
          </a:prstGeom>
          <a:noFill/>
        </p:spPr>
        <p:txBody>
          <a:bodyPr wrap="square" lIns="182880" tIns="146304" rIns="182880" bIns="146304" rtlCol="0">
            <a:spAutoFit/>
          </a:bodyPr>
          <a:lstStyle/>
          <a:p>
            <a:pPr defTabSz="1097278">
              <a:lnSpc>
                <a:spcPct val="90000"/>
              </a:lnSpc>
              <a:buSzPct val="90000"/>
            </a:pPr>
            <a:r>
              <a:rPr lang="en-US" sz="2800" dirty="0">
                <a:ea typeface="Amazon Ember" panose="020B0603020204020204" pitchFamily="34" charset="0"/>
                <a:cs typeface="Amazon Ember" panose="020B0603020204020204" pitchFamily="34" charset="0"/>
              </a:rPr>
              <a:t>Service </a:t>
            </a:r>
          </a:p>
          <a:p>
            <a:pPr defTabSz="1097278">
              <a:lnSpc>
                <a:spcPct val="90000"/>
              </a:lnSpc>
              <a:buSzPct val="90000"/>
            </a:pPr>
            <a:r>
              <a:rPr lang="en-US" sz="2800" dirty="0">
                <a:solidFill>
                  <a:srgbClr val="FFFFFF"/>
                </a:solidFill>
                <a:ea typeface="Amazon Ember" panose="020B0603020204020204" pitchFamily="34" charset="0"/>
                <a:cs typeface="Amazon Ember" panose="020B0603020204020204" pitchFamily="34" charset="0"/>
              </a:rPr>
              <a:t>team</a:t>
            </a:r>
            <a:r>
              <a:rPr lang="en-US" sz="2800" dirty="0">
                <a:ea typeface="Amazon Ember" panose="020B0603020204020204" pitchFamily="34" charset="0"/>
                <a:cs typeface="Amazon Ember" panose="020B0603020204020204" pitchFamily="34" charset="0"/>
              </a:rPr>
              <a:t> B</a:t>
            </a:r>
          </a:p>
        </p:txBody>
      </p:sp>
      <p:sp>
        <p:nvSpPr>
          <p:cNvPr id="26" name="Block Arc 25">
            <a:extLst>
              <a:ext uri="{FF2B5EF4-FFF2-40B4-BE49-F238E27FC236}">
                <a16:creationId xmlns:a16="http://schemas.microsoft.com/office/drawing/2014/main" id="{AC975D47-B3F1-BB45-A58F-E18ACDF91A3E}"/>
              </a:ext>
            </a:extLst>
          </p:cNvPr>
          <p:cNvSpPr/>
          <p:nvPr/>
        </p:nvSpPr>
        <p:spPr bwMode="auto">
          <a:xfrm rot="16200000">
            <a:off x="6860030" y="3265694"/>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Block Arc 26">
            <a:extLst>
              <a:ext uri="{FF2B5EF4-FFF2-40B4-BE49-F238E27FC236}">
                <a16:creationId xmlns:a16="http://schemas.microsoft.com/office/drawing/2014/main" id="{6E92AA1B-5AB4-BD4C-BB2A-1AAEA743983E}"/>
              </a:ext>
            </a:extLst>
          </p:cNvPr>
          <p:cNvSpPr/>
          <p:nvPr/>
        </p:nvSpPr>
        <p:spPr bwMode="auto">
          <a:xfrm rot="5400000">
            <a:off x="3676424" y="3285276"/>
            <a:ext cx="1380446" cy="914539"/>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DFAD34D1-39B5-534A-8BE3-AAD0A4C89E19}"/>
              </a:ext>
            </a:extLst>
          </p:cNvPr>
          <p:cNvCxnSpPr>
            <a:cxnSpLocks/>
          </p:cNvCxnSpPr>
          <p:nvPr/>
        </p:nvCxnSpPr>
        <p:spPr>
          <a:xfrm>
            <a:off x="4514884" y="3722963"/>
            <a:ext cx="188673" cy="0"/>
          </a:xfrm>
          <a:prstGeom prst="straightConnector1">
            <a:avLst/>
          </a:prstGeom>
          <a:noFill/>
          <a:ln w="28575" cap="rnd">
            <a:solidFill>
              <a:schemeClr val="accent1"/>
            </a:solidFill>
            <a:prstDash val="sysDot"/>
            <a:round/>
            <a:tailEnd type="arrow" w="med" len="sm"/>
          </a:ln>
        </p:spPr>
      </p:cxnSp>
      <p:cxnSp>
        <p:nvCxnSpPr>
          <p:cNvPr id="34" name="Straight Arrow Connector 33">
            <a:extLst>
              <a:ext uri="{FF2B5EF4-FFF2-40B4-BE49-F238E27FC236}">
                <a16:creationId xmlns:a16="http://schemas.microsoft.com/office/drawing/2014/main" id="{51F9A19C-7B85-BC45-89B5-3D0977CEB3D1}"/>
              </a:ext>
            </a:extLst>
          </p:cNvPr>
          <p:cNvCxnSpPr>
            <a:cxnSpLocks/>
          </p:cNvCxnSpPr>
          <p:nvPr/>
        </p:nvCxnSpPr>
        <p:spPr>
          <a:xfrm>
            <a:off x="7230392" y="3722958"/>
            <a:ext cx="188673" cy="0"/>
          </a:xfrm>
          <a:prstGeom prst="straightConnector1">
            <a:avLst/>
          </a:prstGeom>
          <a:noFill/>
          <a:ln w="28575" cap="rnd">
            <a:solidFill>
              <a:schemeClr val="accent1"/>
            </a:solidFill>
            <a:prstDash val="sysDot"/>
            <a:round/>
            <a:tailEnd type="arrow" w="med" len="sm"/>
          </a:ln>
        </p:spPr>
      </p:cxnSp>
      <p:sp>
        <p:nvSpPr>
          <p:cNvPr id="35" name="TextBox 34">
            <a:extLst>
              <a:ext uri="{FF2B5EF4-FFF2-40B4-BE49-F238E27FC236}">
                <a16:creationId xmlns:a16="http://schemas.microsoft.com/office/drawing/2014/main" id="{A40B9BFF-89FC-5D49-BABF-3A25CBECF963}"/>
              </a:ext>
            </a:extLst>
          </p:cNvPr>
          <p:cNvSpPr txBox="1"/>
          <p:nvPr/>
        </p:nvSpPr>
        <p:spPr>
          <a:xfrm>
            <a:off x="9857540" y="2449298"/>
            <a:ext cx="4452556" cy="3265509"/>
          </a:xfrm>
          <a:prstGeom prst="rect">
            <a:avLst/>
          </a:prstGeom>
          <a:noFill/>
        </p:spPr>
        <p:txBody>
          <a:bodyPr wrap="square" lIns="182880" tIns="146304" rIns="182880" bIns="146304" rtlCol="0">
            <a:spAutoFit/>
          </a:bodyPr>
          <a:lstStyle/>
          <a:p>
            <a:pPr>
              <a:lnSpc>
                <a:spcPct val="90000"/>
              </a:lnSpc>
              <a:spcAft>
                <a:spcPts val="1800"/>
              </a:spcAft>
            </a:pPr>
            <a:r>
              <a:rPr lang="en-US" sz="2000" b="1" dirty="0">
                <a:solidFill>
                  <a:schemeClr val="accent5"/>
                </a:solidFill>
              </a:rPr>
              <a:t>Proxy</a:t>
            </a:r>
          </a:p>
          <a:p>
            <a:r>
              <a:rPr lang="en-US" sz="2000" dirty="0">
                <a:solidFill>
                  <a:srgbClr val="FFFFFF"/>
                </a:solidFill>
              </a:rPr>
              <a:t>Sits between all services</a:t>
            </a:r>
            <a:endParaRPr lang="en-US" sz="2000" dirty="0">
              <a:solidFill>
                <a:srgbClr val="FFFFFF"/>
              </a:solidFill>
              <a:latin typeface="Amazon Ember" panose="02000000000000000000" pitchFamily="2" charset="0"/>
            </a:endParaRPr>
          </a:p>
          <a:p>
            <a:r>
              <a:rPr lang="en-US" sz="2000" dirty="0">
                <a:solidFill>
                  <a:srgbClr val="FFFFFF"/>
                </a:solidFill>
              </a:rPr>
              <a:t>Manages and observes traffic</a:t>
            </a:r>
            <a:endParaRPr lang="en-US" sz="2000" dirty="0">
              <a:solidFill>
                <a:srgbClr val="FFFFFF"/>
              </a:solidFill>
              <a:latin typeface="Amazon Ember" panose="02000000000000000000" pitchFamily="2" charset="0"/>
            </a:endParaRPr>
          </a:p>
          <a:p>
            <a:endParaRPr lang="en-US" sz="2000" dirty="0">
              <a:solidFill>
                <a:srgbClr val="FFFFFF"/>
              </a:solidFill>
            </a:endParaRPr>
          </a:p>
          <a:p>
            <a:endParaRPr lang="en-US" sz="2000" dirty="0">
              <a:solidFill>
                <a:srgbClr val="FFFFFF"/>
              </a:solidFill>
            </a:endParaRPr>
          </a:p>
          <a:p>
            <a:r>
              <a:rPr lang="en-US" sz="2000" dirty="0">
                <a:solidFill>
                  <a:schemeClr val="accent3">
                    <a:lumMod val="60000"/>
                    <a:lumOff val="40000"/>
                  </a:schemeClr>
                </a:solidFill>
              </a:rPr>
              <a:t>Control </a:t>
            </a:r>
            <a:r>
              <a:rPr lang="en-US" sz="2000" dirty="0">
                <a:solidFill>
                  <a:srgbClr val="C7A3FF"/>
                </a:solidFill>
              </a:rPr>
              <a:t>plane</a:t>
            </a:r>
            <a:endParaRPr lang="en-US" sz="2000" dirty="0">
              <a:solidFill>
                <a:srgbClr val="C7A3FF"/>
              </a:solidFill>
              <a:latin typeface="Amazon Ember" panose="02000000000000000000" pitchFamily="2" charset="0"/>
            </a:endParaRPr>
          </a:p>
          <a:p>
            <a:endParaRPr lang="en-US" sz="2000" dirty="0">
              <a:solidFill>
                <a:srgbClr val="FFFFFF"/>
              </a:solidFill>
            </a:endParaRPr>
          </a:p>
          <a:p>
            <a:r>
              <a:rPr lang="en-US" sz="2000" dirty="0">
                <a:solidFill>
                  <a:srgbClr val="FFFFFF"/>
                </a:solidFill>
              </a:rPr>
              <a:t>Translates intent to proxy config</a:t>
            </a:r>
            <a:endParaRPr lang="en-US" sz="2000" dirty="0">
              <a:solidFill>
                <a:srgbClr val="FFFFFF"/>
              </a:solidFill>
              <a:latin typeface="Amazon Ember" panose="02000000000000000000" pitchFamily="2" charset="0"/>
            </a:endParaRPr>
          </a:p>
          <a:p>
            <a:r>
              <a:rPr lang="en-US" sz="2000" dirty="0">
                <a:solidFill>
                  <a:srgbClr val="FFFFFF"/>
                </a:solidFill>
              </a:rPr>
              <a:t>Distributes proxy config</a:t>
            </a:r>
            <a:endParaRPr lang="en-US" sz="2000" dirty="0">
              <a:solidFill>
                <a:srgbClr val="FFFFFF"/>
              </a:solidFill>
              <a:latin typeface="Amazon Ember" panose="02000000000000000000" pitchFamily="2" charset="0"/>
            </a:endParaRPr>
          </a:p>
        </p:txBody>
      </p:sp>
      <p:cxnSp>
        <p:nvCxnSpPr>
          <p:cNvPr id="36" name="Straight Arrow Connector 35">
            <a:extLst>
              <a:ext uri="{FF2B5EF4-FFF2-40B4-BE49-F238E27FC236}">
                <a16:creationId xmlns:a16="http://schemas.microsoft.com/office/drawing/2014/main" id="{236F743F-013B-534C-8003-5CB43424C8FC}"/>
              </a:ext>
            </a:extLst>
          </p:cNvPr>
          <p:cNvCxnSpPr>
            <a:cxnSpLocks/>
          </p:cNvCxnSpPr>
          <p:nvPr/>
        </p:nvCxnSpPr>
        <p:spPr>
          <a:xfrm>
            <a:off x="4623451" y="2199852"/>
            <a:ext cx="0" cy="920208"/>
          </a:xfrm>
          <a:prstGeom prst="straightConnector1">
            <a:avLst/>
          </a:prstGeom>
          <a:noFill/>
          <a:ln w="28575" cap="rnd">
            <a:solidFill>
              <a:schemeClr val="accent3">
                <a:lumMod val="60000"/>
                <a:lumOff val="40000"/>
                <a:alpha val="50000"/>
              </a:schemeClr>
            </a:solidFill>
            <a:prstDash val="sysDot"/>
            <a:round/>
            <a:tailEnd type="arrow" w="med" len="sm"/>
          </a:ln>
        </p:spPr>
      </p:cxnSp>
      <p:cxnSp>
        <p:nvCxnSpPr>
          <p:cNvPr id="37" name="Straight Arrow Connector 36">
            <a:extLst>
              <a:ext uri="{FF2B5EF4-FFF2-40B4-BE49-F238E27FC236}">
                <a16:creationId xmlns:a16="http://schemas.microsoft.com/office/drawing/2014/main" id="{EA0F55FC-C914-BB4D-9E5D-B61901F0B43D}"/>
              </a:ext>
            </a:extLst>
          </p:cNvPr>
          <p:cNvCxnSpPr>
            <a:cxnSpLocks/>
          </p:cNvCxnSpPr>
          <p:nvPr/>
        </p:nvCxnSpPr>
        <p:spPr>
          <a:xfrm>
            <a:off x="7270181" y="2195673"/>
            <a:ext cx="16308" cy="906465"/>
          </a:xfrm>
          <a:prstGeom prst="straightConnector1">
            <a:avLst/>
          </a:prstGeom>
          <a:noFill/>
          <a:ln w="28575" cap="rnd">
            <a:solidFill>
              <a:schemeClr val="accent3">
                <a:lumMod val="60000"/>
                <a:lumOff val="40000"/>
                <a:alpha val="50000"/>
              </a:schemeClr>
            </a:solidFill>
            <a:prstDash val="sysDot"/>
            <a:round/>
            <a:tailEnd type="arrow" w="med" len="sm"/>
          </a:ln>
        </p:spPr>
      </p:cxnSp>
      <p:pic>
        <p:nvPicPr>
          <p:cNvPr id="38" name="Picture 37">
            <a:extLst>
              <a:ext uri="{FF2B5EF4-FFF2-40B4-BE49-F238E27FC236}">
                <a16:creationId xmlns:a16="http://schemas.microsoft.com/office/drawing/2014/main" id="{E073EFE4-2443-8D46-8A8B-0D46BC568EE6}"/>
              </a:ext>
            </a:extLst>
          </p:cNvPr>
          <p:cNvPicPr>
            <a:picLocks noChangeAspect="1"/>
          </p:cNvPicPr>
          <p:nvPr/>
        </p:nvPicPr>
        <p:blipFill>
          <a:blip r:embed="rId3">
            <a:alphaModFix/>
          </a:blip>
          <a:stretch>
            <a:fillRect/>
          </a:stretch>
        </p:blipFill>
        <p:spPr>
          <a:xfrm>
            <a:off x="4656258" y="1269654"/>
            <a:ext cx="2830926" cy="814559"/>
          </a:xfrm>
          <a:prstGeom prst="rect">
            <a:avLst/>
          </a:prstGeom>
        </p:spPr>
      </p:pic>
      <p:cxnSp>
        <p:nvCxnSpPr>
          <p:cNvPr id="39" name="Straight Arrow Connector 38">
            <a:extLst>
              <a:ext uri="{FF2B5EF4-FFF2-40B4-BE49-F238E27FC236}">
                <a16:creationId xmlns:a16="http://schemas.microsoft.com/office/drawing/2014/main" id="{8F722C6F-49B6-7A4E-BA6D-9A0EDC817EA2}"/>
              </a:ext>
            </a:extLst>
          </p:cNvPr>
          <p:cNvCxnSpPr>
            <a:cxnSpLocks/>
          </p:cNvCxnSpPr>
          <p:nvPr/>
        </p:nvCxnSpPr>
        <p:spPr>
          <a:xfrm flipH="1">
            <a:off x="4609220" y="2167168"/>
            <a:ext cx="2621174" cy="26866"/>
          </a:xfrm>
          <a:prstGeom prst="straightConnector1">
            <a:avLst/>
          </a:prstGeom>
          <a:noFill/>
          <a:ln w="28575" cap="rnd">
            <a:solidFill>
              <a:schemeClr val="accent3">
                <a:lumMod val="60000"/>
                <a:lumOff val="40000"/>
                <a:alpha val="50000"/>
              </a:schemeClr>
            </a:solidFill>
            <a:prstDash val="sysDot"/>
            <a:round/>
            <a:tailEnd type="none" w="med" len="sm"/>
          </a:ln>
        </p:spPr>
      </p:cxnSp>
      <p:sp>
        <p:nvSpPr>
          <p:cNvPr id="40" name="TextBox 39">
            <a:extLst>
              <a:ext uri="{FF2B5EF4-FFF2-40B4-BE49-F238E27FC236}">
                <a16:creationId xmlns:a16="http://schemas.microsoft.com/office/drawing/2014/main" id="{9C40A6C3-32A7-8842-A14E-8D8380F3366E}"/>
              </a:ext>
            </a:extLst>
          </p:cNvPr>
          <p:cNvSpPr txBox="1"/>
          <p:nvPr/>
        </p:nvSpPr>
        <p:spPr>
          <a:xfrm>
            <a:off x="4951638" y="2221396"/>
            <a:ext cx="2003538" cy="438560"/>
          </a:xfrm>
          <a:prstGeom prst="rect">
            <a:avLst/>
          </a:prstGeom>
          <a:noFill/>
        </p:spPr>
        <p:txBody>
          <a:bodyPr wrap="square" lIns="0" tIns="0" rIns="0" bIns="0" rtlCol="0" anchor="t">
            <a:noAutofit/>
          </a:bodyPr>
          <a:lstStyle/>
          <a:p>
            <a:pPr algn="ctr"/>
            <a:r>
              <a:rPr lang="en-US" sz="1800" dirty="0">
                <a:solidFill>
                  <a:schemeClr val="accent3">
                    <a:lumMod val="60000"/>
                    <a:lumOff val="40000"/>
                  </a:schemeClr>
                </a:solidFill>
              </a:rPr>
              <a:t>Control </a:t>
            </a:r>
            <a:r>
              <a:rPr lang="en-US" sz="1800" dirty="0">
                <a:solidFill>
                  <a:srgbClr val="C7A3FF"/>
                </a:solidFill>
              </a:rPr>
              <a:t>plane</a:t>
            </a:r>
            <a:endParaRPr lang="en-US" sz="4400" dirty="0">
              <a:solidFill>
                <a:srgbClr val="C7A3FF"/>
              </a:solidFill>
              <a:latin typeface="Amazon Ember" panose="02000000000000000000" pitchFamily="2" charset="0"/>
            </a:endParaRPr>
          </a:p>
        </p:txBody>
      </p:sp>
      <p:pic>
        <p:nvPicPr>
          <p:cNvPr id="55" name="Graphic 54">
            <a:extLst>
              <a:ext uri="{FF2B5EF4-FFF2-40B4-BE49-F238E27FC236}">
                <a16:creationId xmlns:a16="http://schemas.microsoft.com/office/drawing/2014/main" id="{60A46FD7-054D-9B4F-9C8F-D524FEAC2F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81133" y="1442866"/>
            <a:ext cx="538177" cy="538177"/>
          </a:xfrm>
          <a:prstGeom prst="rect">
            <a:avLst/>
          </a:prstGeom>
        </p:spPr>
      </p:pic>
    </p:spTree>
    <p:extLst>
      <p:ext uri="{BB962C8B-B14F-4D97-AF65-F5344CB8AC3E}">
        <p14:creationId xmlns:p14="http://schemas.microsoft.com/office/powerpoint/2010/main" val="369593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right)">
                                      <p:cBhvr>
                                        <p:cTn id="7" dur="500"/>
                                        <p:tgtEl>
                                          <p:spTgt spid="29"/>
                                        </p:tgtEl>
                                      </p:cBhvr>
                                    </p:animEffect>
                                  </p:childTnLst>
                                </p:cTn>
                              </p:par>
                              <p:par>
                                <p:cTn id="8" presetID="22" presetClass="entr" presetSubtype="2"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right)">
                                      <p:cBhvr>
                                        <p:cTn id="10" dur="500"/>
                                        <p:tgtEl>
                                          <p:spTgt spid="34"/>
                                        </p:tgtEl>
                                      </p:cBhvr>
                                    </p:animEffect>
                                  </p:childTnLst>
                                </p:cTn>
                              </p:par>
                              <p:par>
                                <p:cTn id="11" presetID="22" presetClass="entr" presetSubtype="4"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down)">
                                      <p:cBhvr>
                                        <p:cTn id="16" dur="500"/>
                                        <p:tgtEl>
                                          <p:spTgt spid="40"/>
                                        </p:tgtEl>
                                      </p:cBhvr>
                                    </p:animEffect>
                                  </p:childTnLst>
                                </p:cTn>
                              </p:par>
                              <p:par>
                                <p:cTn id="17" presetID="22" presetClass="entr" presetSubtype="4"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down)">
                                      <p:cBhvr>
                                        <p:cTn id="19" dur="500"/>
                                        <p:tgtEl>
                                          <p:spTgt spid="36"/>
                                        </p:tgtEl>
                                      </p:cBhvr>
                                    </p:animEffect>
                                  </p:childTnLst>
                                </p:cTn>
                              </p:par>
                              <p:par>
                                <p:cTn id="20" presetID="22" presetClass="entr" presetSubtype="4"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par>
                                <p:cTn id="23" presetID="22" presetClass="entr" presetSubtype="4"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down)">
                                      <p:cBhvr>
                                        <p:cTn id="25" dur="500"/>
                                        <p:tgtEl>
                                          <p:spTgt spid="55"/>
                                        </p:tgtEl>
                                      </p:cBhvr>
                                    </p:animEffect>
                                  </p:childTnLst>
                                </p:cTn>
                              </p:par>
                              <p:par>
                                <p:cTn id="26" presetID="22" presetClass="entr" presetSubtype="4"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down)">
                                      <p:cBhvr>
                                        <p:cTn id="28" dur="500"/>
                                        <p:tgtEl>
                                          <p:spTgt spid="3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down)">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5" grpId="0"/>
      <p:bldP spid="40"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13D2320D-8BF7-AA45-9983-DFABE56DFFB0}"/>
              </a:ext>
            </a:extLst>
          </p:cNvPr>
          <p:cNvGrpSpPr>
            <a:grpSpLocks noChangeAspect="1"/>
          </p:cNvGrpSpPr>
          <p:nvPr/>
        </p:nvGrpSpPr>
        <p:grpSpPr>
          <a:xfrm>
            <a:off x="7363058" y="2016019"/>
            <a:ext cx="1299898" cy="891647"/>
            <a:chOff x="674374" y="4907741"/>
            <a:chExt cx="578998" cy="397156"/>
          </a:xfrm>
        </p:grpSpPr>
        <p:sp>
          <p:nvSpPr>
            <p:cNvPr id="103" name="Freeform: Shape 31">
              <a:extLst>
                <a:ext uri="{FF2B5EF4-FFF2-40B4-BE49-F238E27FC236}">
                  <a16:creationId xmlns:a16="http://schemas.microsoft.com/office/drawing/2014/main" id="{13CA6AC4-D187-4A48-B877-8F6BBD28D01C}"/>
                </a:ext>
              </a:extLst>
            </p:cNvPr>
            <p:cNvSpPr/>
            <p:nvPr/>
          </p:nvSpPr>
          <p:spPr>
            <a:xfrm>
              <a:off x="674374" y="5002363"/>
              <a:ext cx="273568" cy="302534"/>
            </a:xfrm>
            <a:custGeom>
              <a:avLst/>
              <a:gdLst>
                <a:gd name="connsiteX0" fmla="*/ 254257 w 273567"/>
                <a:gd name="connsiteY0" fmla="*/ 91082 h 302533"/>
                <a:gd name="connsiteX1" fmla="*/ 264878 w 273567"/>
                <a:gd name="connsiteY1" fmla="*/ 75955 h 302533"/>
                <a:gd name="connsiteX2" fmla="*/ 271959 w 273567"/>
                <a:gd name="connsiteY2" fmla="*/ 65978 h 302533"/>
                <a:gd name="connsiteX3" fmla="*/ 265844 w 273567"/>
                <a:gd name="connsiteY3" fmla="*/ 59219 h 302533"/>
                <a:gd name="connsiteX4" fmla="*/ 259729 w 273567"/>
                <a:gd name="connsiteY4" fmla="*/ 52461 h 302533"/>
                <a:gd name="connsiteX5" fmla="*/ 253613 w 273567"/>
                <a:gd name="connsiteY5" fmla="*/ 45702 h 302533"/>
                <a:gd name="connsiteX6" fmla="*/ 212739 w 273567"/>
                <a:gd name="connsiteY6" fmla="*/ 66622 h 302533"/>
                <a:gd name="connsiteX7" fmla="*/ 183451 w 273567"/>
                <a:gd name="connsiteY7" fmla="*/ 52139 h 302533"/>
                <a:gd name="connsiteX8" fmla="*/ 175405 w 273567"/>
                <a:gd name="connsiteY8" fmla="*/ 7081 h 302533"/>
                <a:gd name="connsiteX9" fmla="*/ 166715 w 273567"/>
                <a:gd name="connsiteY9" fmla="*/ 6115 h 302533"/>
                <a:gd name="connsiteX10" fmla="*/ 157382 w 273567"/>
                <a:gd name="connsiteY10" fmla="*/ 5471 h 302533"/>
                <a:gd name="connsiteX11" fmla="*/ 148370 w 273567"/>
                <a:gd name="connsiteY11" fmla="*/ 4828 h 302533"/>
                <a:gd name="connsiteX12" fmla="*/ 134531 w 273567"/>
                <a:gd name="connsiteY12" fmla="*/ 48277 h 302533"/>
                <a:gd name="connsiteX13" fmla="*/ 103312 w 273567"/>
                <a:gd name="connsiteY13" fmla="*/ 58898 h 302533"/>
                <a:gd name="connsiteX14" fmla="*/ 65656 w 273567"/>
                <a:gd name="connsiteY14" fmla="*/ 32828 h 302533"/>
                <a:gd name="connsiteX15" fmla="*/ 58898 w 273567"/>
                <a:gd name="connsiteY15" fmla="*/ 38943 h 302533"/>
                <a:gd name="connsiteX16" fmla="*/ 52139 w 273567"/>
                <a:gd name="connsiteY16" fmla="*/ 45058 h 302533"/>
                <a:gd name="connsiteX17" fmla="*/ 45380 w 273567"/>
                <a:gd name="connsiteY17" fmla="*/ 51173 h 302533"/>
                <a:gd name="connsiteX18" fmla="*/ 66300 w 273567"/>
                <a:gd name="connsiteY18" fmla="*/ 91726 h 302533"/>
                <a:gd name="connsiteX19" fmla="*/ 51817 w 273567"/>
                <a:gd name="connsiteY19" fmla="*/ 121335 h 302533"/>
                <a:gd name="connsiteX20" fmla="*/ 6759 w 273567"/>
                <a:gd name="connsiteY20" fmla="*/ 129381 h 302533"/>
                <a:gd name="connsiteX21" fmla="*/ 6115 w 273567"/>
                <a:gd name="connsiteY21" fmla="*/ 138393 h 302533"/>
                <a:gd name="connsiteX22" fmla="*/ 5471 w 273567"/>
                <a:gd name="connsiteY22" fmla="*/ 147083 h 302533"/>
                <a:gd name="connsiteX23" fmla="*/ 4828 w 273567"/>
                <a:gd name="connsiteY23" fmla="*/ 156095 h 302533"/>
                <a:gd name="connsiteX24" fmla="*/ 48277 w 273567"/>
                <a:gd name="connsiteY24" fmla="*/ 170256 h 302533"/>
                <a:gd name="connsiteX25" fmla="*/ 58898 w 273567"/>
                <a:gd name="connsiteY25" fmla="*/ 201153 h 302533"/>
                <a:gd name="connsiteX26" fmla="*/ 32828 w 273567"/>
                <a:gd name="connsiteY26" fmla="*/ 238809 h 302533"/>
                <a:gd name="connsiteX27" fmla="*/ 38943 w 273567"/>
                <a:gd name="connsiteY27" fmla="*/ 245567 h 302533"/>
                <a:gd name="connsiteX28" fmla="*/ 45058 w 273567"/>
                <a:gd name="connsiteY28" fmla="*/ 252326 h 302533"/>
                <a:gd name="connsiteX29" fmla="*/ 51173 w 273567"/>
                <a:gd name="connsiteY29" fmla="*/ 259085 h 302533"/>
                <a:gd name="connsiteX30" fmla="*/ 92048 w 273567"/>
                <a:gd name="connsiteY30" fmla="*/ 238165 h 302533"/>
                <a:gd name="connsiteX31" fmla="*/ 121335 w 273567"/>
                <a:gd name="connsiteY31" fmla="*/ 252648 h 302533"/>
                <a:gd name="connsiteX32" fmla="*/ 129381 w 273567"/>
                <a:gd name="connsiteY32" fmla="*/ 297706 h 302533"/>
                <a:gd name="connsiteX33" fmla="*/ 138393 w 273567"/>
                <a:gd name="connsiteY33" fmla="*/ 298350 h 302533"/>
                <a:gd name="connsiteX34" fmla="*/ 147405 w 273567"/>
                <a:gd name="connsiteY34" fmla="*/ 298994 h 302533"/>
                <a:gd name="connsiteX35" fmla="*/ 156416 w 273567"/>
                <a:gd name="connsiteY35" fmla="*/ 299637 h 302533"/>
                <a:gd name="connsiteX36" fmla="*/ 170578 w 273567"/>
                <a:gd name="connsiteY36" fmla="*/ 255866 h 302533"/>
                <a:gd name="connsiteX37" fmla="*/ 201153 w 273567"/>
                <a:gd name="connsiteY37" fmla="*/ 245567 h 302533"/>
                <a:gd name="connsiteX38" fmla="*/ 239130 w 273567"/>
                <a:gd name="connsiteY38" fmla="*/ 271637 h 302533"/>
                <a:gd name="connsiteX39" fmla="*/ 245889 w 273567"/>
                <a:gd name="connsiteY39" fmla="*/ 265522 h 302533"/>
                <a:gd name="connsiteX40" fmla="*/ 252648 w 273567"/>
                <a:gd name="connsiteY40" fmla="*/ 259407 h 302533"/>
                <a:gd name="connsiteX41" fmla="*/ 259407 w 273567"/>
                <a:gd name="connsiteY41" fmla="*/ 253292 h 302533"/>
                <a:gd name="connsiteX42" fmla="*/ 250717 w 273567"/>
                <a:gd name="connsiteY42" fmla="*/ 236556 h 302533"/>
                <a:gd name="connsiteX43" fmla="*/ 243314 w 273567"/>
                <a:gd name="connsiteY43" fmla="*/ 222395 h 30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3567" h="302533">
                  <a:moveTo>
                    <a:pt x="254257" y="91082"/>
                  </a:moveTo>
                  <a:lnTo>
                    <a:pt x="264878" y="75955"/>
                  </a:lnTo>
                  <a:lnTo>
                    <a:pt x="271959" y="65978"/>
                  </a:lnTo>
                  <a:lnTo>
                    <a:pt x="265844" y="59219"/>
                  </a:lnTo>
                  <a:lnTo>
                    <a:pt x="259729" y="52461"/>
                  </a:lnTo>
                  <a:lnTo>
                    <a:pt x="253613" y="45702"/>
                  </a:lnTo>
                  <a:lnTo>
                    <a:pt x="212739" y="66622"/>
                  </a:lnTo>
                  <a:cubicBezTo>
                    <a:pt x="203728" y="60185"/>
                    <a:pt x="193750" y="55357"/>
                    <a:pt x="183451" y="52139"/>
                  </a:cubicBezTo>
                  <a:lnTo>
                    <a:pt x="175405" y="7081"/>
                  </a:lnTo>
                  <a:lnTo>
                    <a:pt x="166715" y="6115"/>
                  </a:lnTo>
                  <a:lnTo>
                    <a:pt x="157382" y="5471"/>
                  </a:lnTo>
                  <a:lnTo>
                    <a:pt x="148370" y="4828"/>
                  </a:lnTo>
                  <a:lnTo>
                    <a:pt x="134531" y="48277"/>
                  </a:lnTo>
                  <a:cubicBezTo>
                    <a:pt x="123910" y="50208"/>
                    <a:pt x="113289" y="53748"/>
                    <a:pt x="103312" y="58898"/>
                  </a:cubicBezTo>
                  <a:lnTo>
                    <a:pt x="65656" y="32828"/>
                  </a:lnTo>
                  <a:lnTo>
                    <a:pt x="58898" y="38943"/>
                  </a:lnTo>
                  <a:lnTo>
                    <a:pt x="52139" y="45058"/>
                  </a:lnTo>
                  <a:lnTo>
                    <a:pt x="45380" y="51173"/>
                  </a:lnTo>
                  <a:lnTo>
                    <a:pt x="66300" y="91726"/>
                  </a:lnTo>
                  <a:cubicBezTo>
                    <a:pt x="59863" y="100737"/>
                    <a:pt x="55035" y="110714"/>
                    <a:pt x="51817" y="121335"/>
                  </a:cubicBezTo>
                  <a:lnTo>
                    <a:pt x="6759" y="129381"/>
                  </a:lnTo>
                  <a:lnTo>
                    <a:pt x="6115" y="138393"/>
                  </a:lnTo>
                  <a:lnTo>
                    <a:pt x="5471" y="147083"/>
                  </a:lnTo>
                  <a:lnTo>
                    <a:pt x="4828" y="156095"/>
                  </a:lnTo>
                  <a:lnTo>
                    <a:pt x="48277" y="170256"/>
                  </a:lnTo>
                  <a:cubicBezTo>
                    <a:pt x="50208" y="180877"/>
                    <a:pt x="53748" y="191497"/>
                    <a:pt x="58898" y="201153"/>
                  </a:cubicBezTo>
                  <a:lnTo>
                    <a:pt x="32828" y="238809"/>
                  </a:lnTo>
                  <a:lnTo>
                    <a:pt x="38943" y="245567"/>
                  </a:lnTo>
                  <a:lnTo>
                    <a:pt x="45058" y="252326"/>
                  </a:lnTo>
                  <a:lnTo>
                    <a:pt x="51173" y="259085"/>
                  </a:lnTo>
                  <a:lnTo>
                    <a:pt x="92048" y="238165"/>
                  </a:lnTo>
                  <a:cubicBezTo>
                    <a:pt x="101059" y="244602"/>
                    <a:pt x="111036" y="249429"/>
                    <a:pt x="121335" y="252648"/>
                  </a:cubicBezTo>
                  <a:lnTo>
                    <a:pt x="129381" y="297706"/>
                  </a:lnTo>
                  <a:lnTo>
                    <a:pt x="138393" y="298350"/>
                  </a:lnTo>
                  <a:lnTo>
                    <a:pt x="147405" y="298994"/>
                  </a:lnTo>
                  <a:lnTo>
                    <a:pt x="156416" y="299637"/>
                  </a:lnTo>
                  <a:lnTo>
                    <a:pt x="170578" y="255866"/>
                  </a:lnTo>
                  <a:cubicBezTo>
                    <a:pt x="181198" y="253935"/>
                    <a:pt x="191497" y="250395"/>
                    <a:pt x="201153" y="245567"/>
                  </a:cubicBezTo>
                  <a:lnTo>
                    <a:pt x="239130" y="271637"/>
                  </a:lnTo>
                  <a:lnTo>
                    <a:pt x="245889" y="265522"/>
                  </a:lnTo>
                  <a:lnTo>
                    <a:pt x="252648" y="259407"/>
                  </a:lnTo>
                  <a:lnTo>
                    <a:pt x="259407" y="253292"/>
                  </a:lnTo>
                  <a:lnTo>
                    <a:pt x="250717" y="236556"/>
                  </a:lnTo>
                  <a:lnTo>
                    <a:pt x="243314" y="222395"/>
                  </a:lnTo>
                </a:path>
              </a:pathLst>
            </a:custGeom>
            <a:noFill/>
            <a:ln w="19050" cap="flat">
              <a:solidFill>
                <a:schemeClr val="tx1"/>
              </a:solidFill>
              <a:prstDash val="solid"/>
              <a:round/>
            </a:ln>
          </p:spPr>
          <p:txBody>
            <a:bodyPr rtlCol="0" anchor="ctr"/>
            <a:lstStyle/>
            <a:p>
              <a:endParaRPr lang="en-US" dirty="0"/>
            </a:p>
          </p:txBody>
        </p:sp>
        <p:sp>
          <p:nvSpPr>
            <p:cNvPr id="104" name="Freeform: Shape 32">
              <a:extLst>
                <a:ext uri="{FF2B5EF4-FFF2-40B4-BE49-F238E27FC236}">
                  <a16:creationId xmlns:a16="http://schemas.microsoft.com/office/drawing/2014/main" id="{BE651388-48AA-1947-AED7-D0679647A6B9}"/>
                </a:ext>
              </a:extLst>
            </p:cNvPr>
            <p:cNvSpPr/>
            <p:nvPr/>
          </p:nvSpPr>
          <p:spPr>
            <a:xfrm>
              <a:off x="762881" y="5091192"/>
              <a:ext cx="106209" cy="125519"/>
            </a:xfrm>
            <a:custGeom>
              <a:avLst/>
              <a:gdLst>
                <a:gd name="connsiteX0" fmla="*/ 101703 w 106208"/>
                <a:gd name="connsiteY0" fmla="*/ 108462 h 125519"/>
                <a:gd name="connsiteX1" fmla="*/ 76921 w 106208"/>
                <a:gd name="connsiteY1" fmla="*/ 121014 h 125519"/>
                <a:gd name="connsiteX2" fmla="*/ 63725 w 106208"/>
                <a:gd name="connsiteY2" fmla="*/ 122623 h 125519"/>
                <a:gd name="connsiteX3" fmla="*/ 4828 w 106208"/>
                <a:gd name="connsiteY3" fmla="*/ 63725 h 125519"/>
                <a:gd name="connsiteX4" fmla="*/ 63725 w 106208"/>
                <a:gd name="connsiteY4" fmla="*/ 4828 h 125519"/>
                <a:gd name="connsiteX5" fmla="*/ 84001 w 106208"/>
                <a:gd name="connsiteY5" fmla="*/ 8368 h 125519"/>
                <a:gd name="connsiteX6" fmla="*/ 104278 w 106208"/>
                <a:gd name="connsiteY6" fmla="*/ 20920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208" h="125519">
                  <a:moveTo>
                    <a:pt x="101703" y="108462"/>
                  </a:moveTo>
                  <a:cubicBezTo>
                    <a:pt x="94622" y="114577"/>
                    <a:pt x="86254" y="118761"/>
                    <a:pt x="76921" y="121014"/>
                  </a:cubicBezTo>
                  <a:cubicBezTo>
                    <a:pt x="72737" y="121979"/>
                    <a:pt x="68231" y="122623"/>
                    <a:pt x="63725" y="122623"/>
                  </a:cubicBezTo>
                  <a:cubicBezTo>
                    <a:pt x="31219" y="122623"/>
                    <a:pt x="4828" y="96232"/>
                    <a:pt x="4828" y="63725"/>
                  </a:cubicBezTo>
                  <a:cubicBezTo>
                    <a:pt x="4828" y="31219"/>
                    <a:pt x="31219" y="4828"/>
                    <a:pt x="63725" y="4828"/>
                  </a:cubicBezTo>
                  <a:cubicBezTo>
                    <a:pt x="70806" y="4828"/>
                    <a:pt x="77886" y="6115"/>
                    <a:pt x="84001" y="8368"/>
                  </a:cubicBezTo>
                  <a:cubicBezTo>
                    <a:pt x="91726" y="11265"/>
                    <a:pt x="98484" y="15449"/>
                    <a:pt x="104278" y="20920"/>
                  </a:cubicBezTo>
                </a:path>
              </a:pathLst>
            </a:custGeom>
            <a:noFill/>
            <a:ln w="19050" cap="flat">
              <a:solidFill>
                <a:schemeClr val="tx2"/>
              </a:solidFill>
              <a:prstDash val="solid"/>
              <a:round/>
            </a:ln>
          </p:spPr>
          <p:txBody>
            <a:bodyPr rtlCol="0" anchor="ctr"/>
            <a:lstStyle/>
            <a:p>
              <a:endParaRPr lang="en-US" dirty="0"/>
            </a:p>
          </p:txBody>
        </p:sp>
        <p:sp>
          <p:nvSpPr>
            <p:cNvPr id="105" name="Freeform: Shape 33">
              <a:extLst>
                <a:ext uri="{FF2B5EF4-FFF2-40B4-BE49-F238E27FC236}">
                  <a16:creationId xmlns:a16="http://schemas.microsoft.com/office/drawing/2014/main" id="{F69C579C-77AB-924F-BA23-9E8473C45996}"/>
                </a:ext>
              </a:extLst>
            </p:cNvPr>
            <p:cNvSpPr/>
            <p:nvPr/>
          </p:nvSpPr>
          <p:spPr>
            <a:xfrm>
              <a:off x="954701" y="4907741"/>
              <a:ext cx="196325" cy="196325"/>
            </a:xfrm>
            <a:custGeom>
              <a:avLst/>
              <a:gdLst>
                <a:gd name="connsiteX0" fmla="*/ 22529 w 196325"/>
                <a:gd name="connsiteY0" fmla="*/ 154807 h 196325"/>
                <a:gd name="connsiteX1" fmla="*/ 26391 w 196325"/>
                <a:gd name="connsiteY1" fmla="*/ 159313 h 196325"/>
                <a:gd name="connsiteX2" fmla="*/ 30253 w 196325"/>
                <a:gd name="connsiteY2" fmla="*/ 163819 h 196325"/>
                <a:gd name="connsiteX3" fmla="*/ 34116 w 196325"/>
                <a:gd name="connsiteY3" fmla="*/ 168325 h 196325"/>
                <a:gd name="connsiteX4" fmla="*/ 60185 w 196325"/>
                <a:gd name="connsiteY4" fmla="*/ 154807 h 196325"/>
                <a:gd name="connsiteX5" fmla="*/ 78852 w 196325"/>
                <a:gd name="connsiteY5" fmla="*/ 164141 h 196325"/>
                <a:gd name="connsiteX6" fmla="*/ 84001 w 196325"/>
                <a:gd name="connsiteY6" fmla="*/ 193107 h 196325"/>
                <a:gd name="connsiteX7" fmla="*/ 89795 w 196325"/>
                <a:gd name="connsiteY7" fmla="*/ 193429 h 196325"/>
                <a:gd name="connsiteX8" fmla="*/ 95588 w 196325"/>
                <a:gd name="connsiteY8" fmla="*/ 193429 h 196325"/>
                <a:gd name="connsiteX9" fmla="*/ 101381 w 196325"/>
                <a:gd name="connsiteY9" fmla="*/ 193750 h 196325"/>
                <a:gd name="connsiteX10" fmla="*/ 110393 w 196325"/>
                <a:gd name="connsiteY10" fmla="*/ 165750 h 196325"/>
                <a:gd name="connsiteX11" fmla="*/ 130025 w 196325"/>
                <a:gd name="connsiteY11" fmla="*/ 158991 h 196325"/>
                <a:gd name="connsiteX12" fmla="*/ 154164 w 196325"/>
                <a:gd name="connsiteY12" fmla="*/ 175727 h 196325"/>
                <a:gd name="connsiteX13" fmla="*/ 158669 w 196325"/>
                <a:gd name="connsiteY13" fmla="*/ 171865 h 196325"/>
                <a:gd name="connsiteX14" fmla="*/ 163175 w 196325"/>
                <a:gd name="connsiteY14" fmla="*/ 168003 h 196325"/>
                <a:gd name="connsiteX15" fmla="*/ 167681 w 196325"/>
                <a:gd name="connsiteY15" fmla="*/ 164141 h 196325"/>
                <a:gd name="connsiteX16" fmla="*/ 154164 w 196325"/>
                <a:gd name="connsiteY16" fmla="*/ 138071 h 196325"/>
                <a:gd name="connsiteX17" fmla="*/ 163497 w 196325"/>
                <a:gd name="connsiteY17" fmla="*/ 119404 h 196325"/>
                <a:gd name="connsiteX18" fmla="*/ 192463 w 196325"/>
                <a:gd name="connsiteY18" fmla="*/ 114255 h 196325"/>
                <a:gd name="connsiteX19" fmla="*/ 192785 w 196325"/>
                <a:gd name="connsiteY19" fmla="*/ 108462 h 196325"/>
                <a:gd name="connsiteX20" fmla="*/ 193107 w 196325"/>
                <a:gd name="connsiteY20" fmla="*/ 102668 h 196325"/>
                <a:gd name="connsiteX21" fmla="*/ 193429 w 196325"/>
                <a:gd name="connsiteY21" fmla="*/ 96875 h 196325"/>
                <a:gd name="connsiteX22" fmla="*/ 165428 w 196325"/>
                <a:gd name="connsiteY22" fmla="*/ 87864 h 196325"/>
                <a:gd name="connsiteX23" fmla="*/ 158669 w 196325"/>
                <a:gd name="connsiteY23" fmla="*/ 68231 h 196325"/>
                <a:gd name="connsiteX24" fmla="*/ 175405 w 196325"/>
                <a:gd name="connsiteY24" fmla="*/ 44093 h 196325"/>
                <a:gd name="connsiteX25" fmla="*/ 171543 w 196325"/>
                <a:gd name="connsiteY25" fmla="*/ 39587 h 196325"/>
                <a:gd name="connsiteX26" fmla="*/ 167681 w 196325"/>
                <a:gd name="connsiteY26" fmla="*/ 35081 h 196325"/>
                <a:gd name="connsiteX27" fmla="*/ 163819 w 196325"/>
                <a:gd name="connsiteY27" fmla="*/ 30575 h 196325"/>
                <a:gd name="connsiteX28" fmla="*/ 137749 w 196325"/>
                <a:gd name="connsiteY28" fmla="*/ 43771 h 196325"/>
                <a:gd name="connsiteX29" fmla="*/ 119082 w 196325"/>
                <a:gd name="connsiteY29" fmla="*/ 34437 h 196325"/>
                <a:gd name="connsiteX30" fmla="*/ 113933 w 196325"/>
                <a:gd name="connsiteY30" fmla="*/ 5793 h 196325"/>
                <a:gd name="connsiteX31" fmla="*/ 108140 w 196325"/>
                <a:gd name="connsiteY31" fmla="*/ 5471 h 196325"/>
                <a:gd name="connsiteX32" fmla="*/ 102347 w 196325"/>
                <a:gd name="connsiteY32" fmla="*/ 5150 h 196325"/>
                <a:gd name="connsiteX33" fmla="*/ 96553 w 196325"/>
                <a:gd name="connsiteY33" fmla="*/ 4828 h 196325"/>
                <a:gd name="connsiteX34" fmla="*/ 87542 w 196325"/>
                <a:gd name="connsiteY34" fmla="*/ 32506 h 196325"/>
                <a:gd name="connsiteX35" fmla="*/ 67587 w 196325"/>
                <a:gd name="connsiteY35" fmla="*/ 39265 h 196325"/>
                <a:gd name="connsiteX36" fmla="*/ 43771 w 196325"/>
                <a:gd name="connsiteY36" fmla="*/ 22529 h 196325"/>
                <a:gd name="connsiteX37" fmla="*/ 39265 w 196325"/>
                <a:gd name="connsiteY37" fmla="*/ 26391 h 196325"/>
                <a:gd name="connsiteX38" fmla="*/ 34759 w 196325"/>
                <a:gd name="connsiteY38" fmla="*/ 30253 h 196325"/>
                <a:gd name="connsiteX39" fmla="*/ 30253 w 196325"/>
                <a:gd name="connsiteY39" fmla="*/ 34116 h 196325"/>
                <a:gd name="connsiteX40" fmla="*/ 43449 w 196325"/>
                <a:gd name="connsiteY40" fmla="*/ 60185 h 196325"/>
                <a:gd name="connsiteX41" fmla="*/ 34116 w 196325"/>
                <a:gd name="connsiteY41" fmla="*/ 78852 h 196325"/>
                <a:gd name="connsiteX42" fmla="*/ 5471 w 196325"/>
                <a:gd name="connsiteY42" fmla="*/ 84001 h 196325"/>
                <a:gd name="connsiteX43" fmla="*/ 5471 w 196325"/>
                <a:gd name="connsiteY43" fmla="*/ 90438 h 196325"/>
                <a:gd name="connsiteX44" fmla="*/ 5150 w 196325"/>
                <a:gd name="connsiteY44" fmla="*/ 96232 h 196325"/>
                <a:gd name="connsiteX45" fmla="*/ 4828 w 196325"/>
                <a:gd name="connsiteY45" fmla="*/ 102025 h 196325"/>
                <a:gd name="connsiteX46" fmla="*/ 32506 w 196325"/>
                <a:gd name="connsiteY46" fmla="*/ 111036 h 196325"/>
                <a:gd name="connsiteX47" fmla="*/ 39265 w 196325"/>
                <a:gd name="connsiteY47" fmla="*/ 130669 h 196325"/>
                <a:gd name="connsiteX48" fmla="*/ 22529 w 196325"/>
                <a:gd name="connsiteY48" fmla="*/ 154807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6325" h="196325">
                  <a:moveTo>
                    <a:pt x="22529" y="154807"/>
                  </a:moveTo>
                  <a:lnTo>
                    <a:pt x="26391" y="159313"/>
                  </a:lnTo>
                  <a:lnTo>
                    <a:pt x="30253" y="163819"/>
                  </a:lnTo>
                  <a:lnTo>
                    <a:pt x="34116" y="168325"/>
                  </a:lnTo>
                  <a:lnTo>
                    <a:pt x="60185" y="154807"/>
                  </a:lnTo>
                  <a:cubicBezTo>
                    <a:pt x="65978" y="158991"/>
                    <a:pt x="72415" y="161888"/>
                    <a:pt x="78852" y="164141"/>
                  </a:cubicBezTo>
                  <a:lnTo>
                    <a:pt x="84001" y="193107"/>
                  </a:lnTo>
                  <a:lnTo>
                    <a:pt x="89795" y="193429"/>
                  </a:lnTo>
                  <a:lnTo>
                    <a:pt x="95588" y="193429"/>
                  </a:lnTo>
                  <a:lnTo>
                    <a:pt x="101381" y="193750"/>
                  </a:lnTo>
                  <a:lnTo>
                    <a:pt x="110393" y="165750"/>
                  </a:lnTo>
                  <a:cubicBezTo>
                    <a:pt x="117151" y="164463"/>
                    <a:pt x="123910" y="162210"/>
                    <a:pt x="130025" y="158991"/>
                  </a:cubicBezTo>
                  <a:lnTo>
                    <a:pt x="154164" y="175727"/>
                  </a:lnTo>
                  <a:lnTo>
                    <a:pt x="158669" y="171865"/>
                  </a:lnTo>
                  <a:lnTo>
                    <a:pt x="163175" y="168003"/>
                  </a:lnTo>
                  <a:lnTo>
                    <a:pt x="167681" y="164141"/>
                  </a:lnTo>
                  <a:lnTo>
                    <a:pt x="154164" y="138071"/>
                  </a:lnTo>
                  <a:cubicBezTo>
                    <a:pt x="158347" y="132278"/>
                    <a:pt x="161244" y="126163"/>
                    <a:pt x="163497" y="119404"/>
                  </a:cubicBezTo>
                  <a:lnTo>
                    <a:pt x="192463" y="114255"/>
                  </a:lnTo>
                  <a:lnTo>
                    <a:pt x="192785" y="108462"/>
                  </a:lnTo>
                  <a:lnTo>
                    <a:pt x="193107" y="102668"/>
                  </a:lnTo>
                  <a:lnTo>
                    <a:pt x="193429" y="96875"/>
                  </a:lnTo>
                  <a:lnTo>
                    <a:pt x="165428" y="87864"/>
                  </a:lnTo>
                  <a:cubicBezTo>
                    <a:pt x="164141" y="81105"/>
                    <a:pt x="162210" y="74346"/>
                    <a:pt x="158669" y="68231"/>
                  </a:cubicBezTo>
                  <a:lnTo>
                    <a:pt x="175405" y="44093"/>
                  </a:lnTo>
                  <a:lnTo>
                    <a:pt x="171543" y="39587"/>
                  </a:lnTo>
                  <a:lnTo>
                    <a:pt x="167681" y="35081"/>
                  </a:lnTo>
                  <a:lnTo>
                    <a:pt x="163819" y="30575"/>
                  </a:lnTo>
                  <a:lnTo>
                    <a:pt x="137749" y="43771"/>
                  </a:lnTo>
                  <a:cubicBezTo>
                    <a:pt x="131956" y="39587"/>
                    <a:pt x="125519" y="36690"/>
                    <a:pt x="119082" y="34437"/>
                  </a:cubicBezTo>
                  <a:lnTo>
                    <a:pt x="113933" y="5793"/>
                  </a:lnTo>
                  <a:lnTo>
                    <a:pt x="108140" y="5471"/>
                  </a:lnTo>
                  <a:lnTo>
                    <a:pt x="102347" y="5150"/>
                  </a:lnTo>
                  <a:lnTo>
                    <a:pt x="96553" y="4828"/>
                  </a:lnTo>
                  <a:lnTo>
                    <a:pt x="87542" y="32506"/>
                  </a:lnTo>
                  <a:cubicBezTo>
                    <a:pt x="80783" y="33794"/>
                    <a:pt x="74024" y="36047"/>
                    <a:pt x="67587" y="39265"/>
                  </a:cubicBezTo>
                  <a:lnTo>
                    <a:pt x="43771" y="22529"/>
                  </a:lnTo>
                  <a:lnTo>
                    <a:pt x="39265" y="26391"/>
                  </a:lnTo>
                  <a:lnTo>
                    <a:pt x="34759" y="30253"/>
                  </a:lnTo>
                  <a:lnTo>
                    <a:pt x="30253" y="34116"/>
                  </a:lnTo>
                  <a:lnTo>
                    <a:pt x="43449" y="60185"/>
                  </a:lnTo>
                  <a:cubicBezTo>
                    <a:pt x="39265" y="65978"/>
                    <a:pt x="36368" y="72415"/>
                    <a:pt x="34116" y="78852"/>
                  </a:cubicBezTo>
                  <a:lnTo>
                    <a:pt x="5471" y="84001"/>
                  </a:lnTo>
                  <a:lnTo>
                    <a:pt x="5471" y="90438"/>
                  </a:lnTo>
                  <a:lnTo>
                    <a:pt x="5150" y="96232"/>
                  </a:lnTo>
                  <a:lnTo>
                    <a:pt x="4828" y="102025"/>
                  </a:lnTo>
                  <a:lnTo>
                    <a:pt x="32506" y="111036"/>
                  </a:lnTo>
                  <a:cubicBezTo>
                    <a:pt x="33794" y="117795"/>
                    <a:pt x="36047" y="124554"/>
                    <a:pt x="39265" y="130669"/>
                  </a:cubicBezTo>
                  <a:lnTo>
                    <a:pt x="22529" y="154807"/>
                  </a:lnTo>
                  <a:close/>
                </a:path>
              </a:pathLst>
            </a:custGeom>
            <a:noFill/>
            <a:ln w="19050" cap="flat">
              <a:solidFill>
                <a:schemeClr val="tx1"/>
              </a:solidFill>
              <a:prstDash val="solid"/>
              <a:round/>
            </a:ln>
          </p:spPr>
          <p:txBody>
            <a:bodyPr rtlCol="0" anchor="ctr"/>
            <a:lstStyle/>
            <a:p>
              <a:endParaRPr lang="en-US" dirty="0"/>
            </a:p>
          </p:txBody>
        </p:sp>
        <p:sp>
          <p:nvSpPr>
            <p:cNvPr id="111" name="Freeform: Shape 34">
              <a:extLst>
                <a:ext uri="{FF2B5EF4-FFF2-40B4-BE49-F238E27FC236}">
                  <a16:creationId xmlns:a16="http://schemas.microsoft.com/office/drawing/2014/main" id="{89ECCCA0-97F2-E446-B81E-9EE38876F60F}"/>
                </a:ext>
              </a:extLst>
            </p:cNvPr>
            <p:cNvSpPr/>
            <p:nvPr/>
          </p:nvSpPr>
          <p:spPr>
            <a:xfrm>
              <a:off x="1011024" y="4964708"/>
              <a:ext cx="83680" cy="83680"/>
            </a:xfrm>
            <a:custGeom>
              <a:avLst/>
              <a:gdLst>
                <a:gd name="connsiteX0" fmla="*/ 80139 w 83679"/>
                <a:gd name="connsiteY0" fmla="*/ 42483 h 83679"/>
                <a:gd name="connsiteX1" fmla="*/ 42483 w 83679"/>
                <a:gd name="connsiteY1" fmla="*/ 80139 h 83679"/>
                <a:gd name="connsiteX2" fmla="*/ 4828 w 83679"/>
                <a:gd name="connsiteY2" fmla="*/ 42483 h 83679"/>
                <a:gd name="connsiteX3" fmla="*/ 42483 w 83679"/>
                <a:gd name="connsiteY3" fmla="*/ 4828 h 83679"/>
                <a:gd name="connsiteX4" fmla="*/ 80139 w 83679"/>
                <a:gd name="connsiteY4" fmla="*/ 42483 h 83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679" h="83679">
                  <a:moveTo>
                    <a:pt x="80139" y="42483"/>
                  </a:moveTo>
                  <a:cubicBezTo>
                    <a:pt x="80139" y="63280"/>
                    <a:pt x="63280" y="80139"/>
                    <a:pt x="42483" y="80139"/>
                  </a:cubicBezTo>
                  <a:cubicBezTo>
                    <a:pt x="21687" y="80139"/>
                    <a:pt x="4828" y="63280"/>
                    <a:pt x="4828" y="42483"/>
                  </a:cubicBezTo>
                  <a:cubicBezTo>
                    <a:pt x="4828" y="21687"/>
                    <a:pt x="21687" y="4828"/>
                    <a:pt x="42483" y="4828"/>
                  </a:cubicBezTo>
                  <a:cubicBezTo>
                    <a:pt x="63280" y="4828"/>
                    <a:pt x="80139" y="21687"/>
                    <a:pt x="80139" y="42483"/>
                  </a:cubicBezTo>
                  <a:close/>
                </a:path>
              </a:pathLst>
            </a:custGeom>
            <a:noFill/>
            <a:ln w="19050" cap="flat">
              <a:solidFill>
                <a:schemeClr val="tx2"/>
              </a:solidFill>
              <a:prstDash val="solid"/>
              <a:round/>
            </a:ln>
          </p:spPr>
          <p:txBody>
            <a:bodyPr rtlCol="0" anchor="ctr"/>
            <a:lstStyle/>
            <a:p>
              <a:endParaRPr lang="en-US" dirty="0"/>
            </a:p>
          </p:txBody>
        </p:sp>
        <p:sp>
          <p:nvSpPr>
            <p:cNvPr id="117" name="Freeform: Shape 35">
              <a:extLst>
                <a:ext uri="{FF2B5EF4-FFF2-40B4-BE49-F238E27FC236}">
                  <a16:creationId xmlns:a16="http://schemas.microsoft.com/office/drawing/2014/main" id="{79D82D01-6EC3-A749-9FB6-3B4585D7E5F2}"/>
                </a:ext>
              </a:extLst>
            </p:cNvPr>
            <p:cNvSpPr/>
            <p:nvPr/>
          </p:nvSpPr>
          <p:spPr>
            <a:xfrm>
              <a:off x="854285" y="5101486"/>
              <a:ext cx="399087" cy="109427"/>
            </a:xfrm>
            <a:custGeom>
              <a:avLst/>
              <a:gdLst>
                <a:gd name="connsiteX0" fmla="*/ 53426 w 399087"/>
                <a:gd name="connsiteY0" fmla="*/ 4833 h 109427"/>
                <a:gd name="connsiteX1" fmla="*/ 99450 w 399087"/>
                <a:gd name="connsiteY1" fmla="*/ 33477 h 109427"/>
                <a:gd name="connsiteX2" fmla="*/ 302534 w 399087"/>
                <a:gd name="connsiteY2" fmla="*/ 33477 h 109427"/>
                <a:gd name="connsiteX3" fmla="*/ 348558 w 399087"/>
                <a:gd name="connsiteY3" fmla="*/ 4833 h 109427"/>
                <a:gd name="connsiteX4" fmla="*/ 397156 w 399087"/>
                <a:gd name="connsiteY4" fmla="*/ 39592 h 109427"/>
                <a:gd name="connsiteX5" fmla="*/ 355316 w 399087"/>
                <a:gd name="connsiteY5" fmla="*/ 39592 h 109427"/>
                <a:gd name="connsiteX6" fmla="*/ 355316 w 399087"/>
                <a:gd name="connsiteY6" fmla="*/ 72742 h 109427"/>
                <a:gd name="connsiteX7" fmla="*/ 397156 w 399087"/>
                <a:gd name="connsiteY7" fmla="*/ 72742 h 109427"/>
                <a:gd name="connsiteX8" fmla="*/ 348558 w 399087"/>
                <a:gd name="connsiteY8" fmla="*/ 107501 h 109427"/>
                <a:gd name="connsiteX9" fmla="*/ 302534 w 399087"/>
                <a:gd name="connsiteY9" fmla="*/ 78857 h 109427"/>
                <a:gd name="connsiteX10" fmla="*/ 99450 w 399087"/>
                <a:gd name="connsiteY10" fmla="*/ 78857 h 109427"/>
                <a:gd name="connsiteX11" fmla="*/ 53426 w 399087"/>
                <a:gd name="connsiteY11" fmla="*/ 107501 h 109427"/>
                <a:gd name="connsiteX12" fmla="*/ 4828 w 399087"/>
                <a:gd name="connsiteY12" fmla="*/ 72742 h 109427"/>
                <a:gd name="connsiteX13" fmla="*/ 46667 w 399087"/>
                <a:gd name="connsiteY13" fmla="*/ 72742 h 109427"/>
                <a:gd name="connsiteX14" fmla="*/ 46667 w 399087"/>
                <a:gd name="connsiteY14" fmla="*/ 39592 h 109427"/>
                <a:gd name="connsiteX15" fmla="*/ 4828 w 399087"/>
                <a:gd name="connsiteY15" fmla="*/ 39592 h 109427"/>
                <a:gd name="connsiteX16" fmla="*/ 53426 w 399087"/>
                <a:gd name="connsiteY16" fmla="*/ 4833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087" h="109427">
                  <a:moveTo>
                    <a:pt x="53426" y="4833"/>
                  </a:moveTo>
                  <a:cubicBezTo>
                    <a:pt x="73702" y="4833"/>
                    <a:pt x="91404" y="16419"/>
                    <a:pt x="99450" y="33477"/>
                  </a:cubicBezTo>
                  <a:lnTo>
                    <a:pt x="302534" y="33477"/>
                  </a:lnTo>
                  <a:cubicBezTo>
                    <a:pt x="310902" y="16419"/>
                    <a:pt x="328281" y="4833"/>
                    <a:pt x="348558" y="4833"/>
                  </a:cubicBezTo>
                  <a:cubicBezTo>
                    <a:pt x="371087" y="4833"/>
                    <a:pt x="390076" y="19316"/>
                    <a:pt x="397156" y="39592"/>
                  </a:cubicBezTo>
                  <a:lnTo>
                    <a:pt x="355316" y="39592"/>
                  </a:lnTo>
                  <a:lnTo>
                    <a:pt x="355316" y="72742"/>
                  </a:lnTo>
                  <a:lnTo>
                    <a:pt x="397156" y="72742"/>
                  </a:lnTo>
                  <a:cubicBezTo>
                    <a:pt x="390076" y="93018"/>
                    <a:pt x="371087" y="107501"/>
                    <a:pt x="348558" y="107501"/>
                  </a:cubicBezTo>
                  <a:cubicBezTo>
                    <a:pt x="328281" y="107501"/>
                    <a:pt x="310902" y="95593"/>
                    <a:pt x="302534" y="78857"/>
                  </a:cubicBezTo>
                  <a:lnTo>
                    <a:pt x="99450" y="78857"/>
                  </a:lnTo>
                  <a:cubicBezTo>
                    <a:pt x="91082" y="95915"/>
                    <a:pt x="73702" y="107501"/>
                    <a:pt x="53426" y="107501"/>
                  </a:cubicBezTo>
                  <a:cubicBezTo>
                    <a:pt x="30897" y="107501"/>
                    <a:pt x="11908" y="93018"/>
                    <a:pt x="4828" y="72742"/>
                  </a:cubicBezTo>
                  <a:lnTo>
                    <a:pt x="46667" y="72742"/>
                  </a:lnTo>
                  <a:lnTo>
                    <a:pt x="46667" y="39592"/>
                  </a:lnTo>
                  <a:lnTo>
                    <a:pt x="4828" y="39592"/>
                  </a:lnTo>
                  <a:cubicBezTo>
                    <a:pt x="11908" y="19316"/>
                    <a:pt x="30897" y="4511"/>
                    <a:pt x="53426" y="4833"/>
                  </a:cubicBezTo>
                  <a:close/>
                </a:path>
              </a:pathLst>
            </a:custGeom>
            <a:noFill/>
            <a:ln w="19050" cap="flat">
              <a:solidFill>
                <a:schemeClr val="tx1"/>
              </a:solidFill>
              <a:prstDash val="solid"/>
              <a:round/>
            </a:ln>
          </p:spPr>
          <p:txBody>
            <a:bodyPr rtlCol="0" anchor="ctr"/>
            <a:lstStyle/>
            <a:p>
              <a:endParaRPr lang="en-US" dirty="0"/>
            </a:p>
          </p:txBody>
        </p:sp>
        <p:sp>
          <p:nvSpPr>
            <p:cNvPr id="122" name="Freeform: Shape 36">
              <a:extLst>
                <a:ext uri="{FF2B5EF4-FFF2-40B4-BE49-F238E27FC236}">
                  <a16:creationId xmlns:a16="http://schemas.microsoft.com/office/drawing/2014/main" id="{2F7CBB51-9587-AD4B-A27B-ABAAFF58A534}"/>
                </a:ext>
              </a:extLst>
            </p:cNvPr>
            <p:cNvSpPr/>
            <p:nvPr/>
          </p:nvSpPr>
          <p:spPr>
            <a:xfrm>
              <a:off x="802790" y="5134320"/>
              <a:ext cx="41840" cy="41840"/>
            </a:xfrm>
            <a:custGeom>
              <a:avLst/>
              <a:gdLst>
                <a:gd name="connsiteX0" fmla="*/ 37012 w 41839"/>
                <a:gd name="connsiteY0" fmla="*/ 20920 h 41839"/>
                <a:gd name="connsiteX1" fmla="*/ 20920 w 41839"/>
                <a:gd name="connsiteY1" fmla="*/ 37012 h 41839"/>
                <a:gd name="connsiteX2" fmla="*/ 4828 w 41839"/>
                <a:gd name="connsiteY2" fmla="*/ 20920 h 41839"/>
                <a:gd name="connsiteX3" fmla="*/ 20920 w 41839"/>
                <a:gd name="connsiteY3" fmla="*/ 4828 h 41839"/>
                <a:gd name="connsiteX4" fmla="*/ 37012 w 41839"/>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7012" y="20920"/>
                  </a:moveTo>
                  <a:cubicBezTo>
                    <a:pt x="37012" y="29807"/>
                    <a:pt x="29807" y="37012"/>
                    <a:pt x="20920" y="37012"/>
                  </a:cubicBezTo>
                  <a:cubicBezTo>
                    <a:pt x="12032" y="37012"/>
                    <a:pt x="4828" y="29807"/>
                    <a:pt x="4828" y="20920"/>
                  </a:cubicBezTo>
                  <a:cubicBezTo>
                    <a:pt x="4828" y="12032"/>
                    <a:pt x="12032" y="4828"/>
                    <a:pt x="20920" y="4828"/>
                  </a:cubicBezTo>
                  <a:cubicBezTo>
                    <a:pt x="29807" y="4828"/>
                    <a:pt x="37012" y="12032"/>
                    <a:pt x="37012" y="20920"/>
                  </a:cubicBezTo>
                  <a:close/>
                </a:path>
              </a:pathLst>
            </a:custGeom>
            <a:noFill/>
            <a:ln w="19050" cap="flat">
              <a:solidFill>
                <a:schemeClr val="tx1"/>
              </a:solidFill>
              <a:prstDash val="solid"/>
              <a:round/>
            </a:ln>
          </p:spPr>
          <p:txBody>
            <a:bodyPr rtlCol="0" anchor="ctr"/>
            <a:lstStyle/>
            <a:p>
              <a:endParaRPr lang="en-US" dirty="0"/>
            </a:p>
          </p:txBody>
        </p:sp>
        <p:sp>
          <p:nvSpPr>
            <p:cNvPr id="123" name="Freeform: Shape 37">
              <a:extLst>
                <a:ext uri="{FF2B5EF4-FFF2-40B4-BE49-F238E27FC236}">
                  <a16:creationId xmlns:a16="http://schemas.microsoft.com/office/drawing/2014/main" id="{B2858953-56FA-7E45-8C2B-4C5D31BA96BB}"/>
                </a:ext>
              </a:extLst>
            </p:cNvPr>
            <p:cNvSpPr/>
            <p:nvPr/>
          </p:nvSpPr>
          <p:spPr>
            <a:xfrm>
              <a:off x="1037093" y="4990777"/>
              <a:ext cx="32184" cy="32184"/>
            </a:xfrm>
            <a:custGeom>
              <a:avLst/>
              <a:gdLst>
                <a:gd name="connsiteX0" fmla="*/ 28000 w 32184"/>
                <a:gd name="connsiteY0" fmla="*/ 16414 h 32184"/>
                <a:gd name="connsiteX1" fmla="*/ 16414 w 32184"/>
                <a:gd name="connsiteY1" fmla="*/ 28000 h 32184"/>
                <a:gd name="connsiteX2" fmla="*/ 4828 w 32184"/>
                <a:gd name="connsiteY2" fmla="*/ 16414 h 32184"/>
                <a:gd name="connsiteX3" fmla="*/ 16414 w 32184"/>
                <a:gd name="connsiteY3" fmla="*/ 4828 h 32184"/>
                <a:gd name="connsiteX4" fmla="*/ 28000 w 32184"/>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8000" y="16414"/>
                  </a:moveTo>
                  <a:cubicBezTo>
                    <a:pt x="28000" y="22813"/>
                    <a:pt x="22813" y="28000"/>
                    <a:pt x="16414" y="28000"/>
                  </a:cubicBezTo>
                  <a:cubicBezTo>
                    <a:pt x="10015" y="28000"/>
                    <a:pt x="4828" y="22813"/>
                    <a:pt x="4828" y="16414"/>
                  </a:cubicBezTo>
                  <a:cubicBezTo>
                    <a:pt x="4828" y="10015"/>
                    <a:pt x="10015" y="4828"/>
                    <a:pt x="16414" y="4828"/>
                  </a:cubicBezTo>
                  <a:cubicBezTo>
                    <a:pt x="22813" y="4828"/>
                    <a:pt x="28000" y="10015"/>
                    <a:pt x="28000" y="16414"/>
                  </a:cubicBezTo>
                  <a:close/>
                </a:path>
              </a:pathLst>
            </a:custGeom>
            <a:noFill/>
            <a:ln w="19050" cap="flat">
              <a:solidFill>
                <a:schemeClr val="tx1"/>
              </a:solidFill>
              <a:prstDash val="solid"/>
              <a:round/>
            </a:ln>
          </p:spPr>
          <p:txBody>
            <a:bodyPr rtlCol="0" anchor="ctr"/>
            <a:lstStyle/>
            <a:p>
              <a:endParaRPr lang="en-US" dirty="0"/>
            </a:p>
          </p:txBody>
        </p:sp>
      </p:grpSp>
      <p:sp>
        <p:nvSpPr>
          <p:cNvPr id="179" name="Oval 178">
            <a:extLst>
              <a:ext uri="{FF2B5EF4-FFF2-40B4-BE49-F238E27FC236}">
                <a16:creationId xmlns:a16="http://schemas.microsoft.com/office/drawing/2014/main" id="{51085894-32A6-E248-A0E4-DFA04F6FAC2D}"/>
              </a:ext>
            </a:extLst>
          </p:cNvPr>
          <p:cNvSpPr/>
          <p:nvPr/>
        </p:nvSpPr>
        <p:spPr>
          <a:xfrm flipH="1">
            <a:off x="3826741" y="3184033"/>
            <a:ext cx="1877775" cy="1877775"/>
          </a:xfrm>
          <a:prstGeom prst="ellipse">
            <a:avLst/>
          </a:prstGeom>
          <a:solidFill>
            <a:schemeClr val="bg2"/>
          </a:solidFill>
          <a:ln w="38100" cap="flat" cmpd="sng" algn="ctr">
            <a:solidFill>
              <a:schemeClr val="accent5"/>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900" kern="0" dirty="0">
              <a:solidFill>
                <a:prstClr val="white"/>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180" name="Rectangle 179">
            <a:extLst>
              <a:ext uri="{FF2B5EF4-FFF2-40B4-BE49-F238E27FC236}">
                <a16:creationId xmlns:a16="http://schemas.microsoft.com/office/drawing/2014/main" id="{E66B3044-CB1A-3E44-BAD4-4839FC4C1C1A}"/>
              </a:ext>
            </a:extLst>
          </p:cNvPr>
          <p:cNvSpPr/>
          <p:nvPr/>
        </p:nvSpPr>
        <p:spPr>
          <a:xfrm>
            <a:off x="2646073" y="3892088"/>
            <a:ext cx="966931" cy="461665"/>
          </a:xfrm>
          <a:prstGeom prst="rect">
            <a:avLst/>
          </a:prstGeom>
        </p:spPr>
        <p:txBody>
          <a:bodyPr wrap="none">
            <a:spAutoFit/>
          </a:bodyPr>
          <a:lstStyle/>
          <a:p>
            <a:pPr>
              <a:spcAft>
                <a:spcPts val="1800"/>
              </a:spcAft>
            </a:pPr>
            <a:r>
              <a:rPr lang="en-US" sz="2400" dirty="0"/>
              <a:t>Proxy</a:t>
            </a:r>
          </a:p>
        </p:txBody>
      </p:sp>
      <p:sp>
        <p:nvSpPr>
          <p:cNvPr id="181" name="Freeform 5">
            <a:extLst>
              <a:ext uri="{FF2B5EF4-FFF2-40B4-BE49-F238E27FC236}">
                <a16:creationId xmlns:a16="http://schemas.microsoft.com/office/drawing/2014/main" id="{0ED688F5-675E-B640-AE3A-0367EE6A10D3}"/>
              </a:ext>
            </a:extLst>
          </p:cNvPr>
          <p:cNvSpPr>
            <a:spLocks/>
          </p:cNvSpPr>
          <p:nvPr/>
        </p:nvSpPr>
        <p:spPr bwMode="auto">
          <a:xfrm flipH="1">
            <a:off x="0" y="2818710"/>
            <a:ext cx="5940499" cy="2608420"/>
          </a:xfrm>
          <a:custGeom>
            <a:avLst/>
            <a:gdLst>
              <a:gd name="T0" fmla="*/ 2578 w 2578"/>
              <a:gd name="T1" fmla="*/ 2344 h 2344"/>
              <a:gd name="T2" fmla="*/ 0 w 2578"/>
              <a:gd name="T3" fmla="*/ 2344 h 2344"/>
              <a:gd name="T4" fmla="*/ 0 w 2578"/>
              <a:gd name="T5" fmla="*/ 0 h 2344"/>
              <a:gd name="T6" fmla="*/ 2578 w 2578"/>
              <a:gd name="T7" fmla="*/ 0 h 2344"/>
            </a:gdLst>
            <a:ahLst/>
            <a:cxnLst>
              <a:cxn ang="0">
                <a:pos x="T0" y="T1"/>
              </a:cxn>
              <a:cxn ang="0">
                <a:pos x="T2" y="T3"/>
              </a:cxn>
              <a:cxn ang="0">
                <a:pos x="T4" y="T5"/>
              </a:cxn>
              <a:cxn ang="0">
                <a:pos x="T6" y="T7"/>
              </a:cxn>
            </a:cxnLst>
            <a:rect l="0" t="0" r="r" b="b"/>
            <a:pathLst>
              <a:path w="2578" h="2344">
                <a:moveTo>
                  <a:pt x="2578" y="2344"/>
                </a:moveTo>
                <a:lnTo>
                  <a:pt x="0" y="2344"/>
                </a:lnTo>
                <a:lnTo>
                  <a:pt x="0" y="0"/>
                </a:lnTo>
                <a:lnTo>
                  <a:pt x="2578" y="0"/>
                </a:lnTo>
              </a:path>
            </a:pathLst>
          </a:custGeom>
          <a:ln w="19050">
            <a:gradFill>
              <a:gsLst>
                <a:gs pos="0">
                  <a:schemeClr val="tx2"/>
                </a:gs>
                <a:gs pos="100000">
                  <a:schemeClr val="accent3"/>
                </a:gs>
              </a:gsLst>
              <a:lin ang="5400000" scaled="1"/>
            </a:gradFill>
            <a:headEnd type="none"/>
            <a:tailEnd type="none"/>
          </a:ln>
          <a:extLst>
            <a:ext uri="{909E8E84-426E-40DD-AFC4-6F175D3DCCD1}">
              <a14:hiddenFill xmlns:a14="http://schemas.microsoft.com/office/drawing/2010/main">
                <a:solidFill>
                  <a:srgbClr val="FFFFFF"/>
                </a:solidFill>
              </a14:hiddenFill>
            </a:ext>
          </a:extLst>
        </p:spPr>
        <p:style>
          <a:lnRef idx="1">
            <a:schemeClr val="accent3"/>
          </a:lnRef>
          <a:fillRef idx="0">
            <a:schemeClr val="accent3"/>
          </a:fillRef>
          <a:effectRef idx="0">
            <a:schemeClr val="accent3"/>
          </a:effectRef>
          <a:fontRef idx="minor">
            <a:schemeClr val="tx1"/>
          </a:fontRef>
        </p:style>
        <p:txBody>
          <a:bodyPr vert="horz" wrap="square" lIns="2743200" tIns="45720" rIns="91440" bIns="45720" numCol="2" spcCol="182880" anchor="ctr" anchorCtr="0" compatLnSpc="1">
            <a:prstTxWarp prst="textNoShape">
              <a:avLst/>
            </a:prstTxWarp>
          </a:bodyPr>
          <a:lstStyle/>
          <a:p>
            <a:pPr>
              <a:spcBef>
                <a:spcPts val="432"/>
              </a:spcBef>
            </a:pPr>
            <a:endParaRPr lang="en-US" sz="1800" dirty="0"/>
          </a:p>
        </p:txBody>
      </p:sp>
      <p:sp>
        <p:nvSpPr>
          <p:cNvPr id="3" name="Title 2">
            <a:extLst>
              <a:ext uri="{FF2B5EF4-FFF2-40B4-BE49-F238E27FC236}">
                <a16:creationId xmlns:a16="http://schemas.microsoft.com/office/drawing/2014/main" id="{914A9ECE-FEA6-41C5-9C95-34893B330EBD}"/>
              </a:ext>
            </a:extLst>
          </p:cNvPr>
          <p:cNvSpPr>
            <a:spLocks noGrp="1"/>
          </p:cNvSpPr>
          <p:nvPr>
            <p:ph type="title"/>
          </p:nvPr>
        </p:nvSpPr>
        <p:spPr>
          <a:xfrm>
            <a:off x="323088" y="347413"/>
            <a:ext cx="13987008" cy="1079598"/>
          </a:xfrm>
        </p:spPr>
        <p:txBody>
          <a:bodyPr/>
          <a:lstStyle/>
          <a:p>
            <a:r>
              <a:rPr lang="en-US" dirty="0"/>
              <a:t>Why a side-car proxy?</a:t>
            </a:r>
          </a:p>
        </p:txBody>
      </p:sp>
      <p:grpSp>
        <p:nvGrpSpPr>
          <p:cNvPr id="39" name="Group 38">
            <a:extLst>
              <a:ext uri="{FF2B5EF4-FFF2-40B4-BE49-F238E27FC236}">
                <a16:creationId xmlns:a16="http://schemas.microsoft.com/office/drawing/2014/main" id="{DDF9D51E-0DB1-4D47-B6B5-8E8DCFAB7621}"/>
              </a:ext>
            </a:extLst>
          </p:cNvPr>
          <p:cNvGrpSpPr>
            <a:grpSpLocks noChangeAspect="1"/>
          </p:cNvGrpSpPr>
          <p:nvPr/>
        </p:nvGrpSpPr>
        <p:grpSpPr>
          <a:xfrm>
            <a:off x="7407958" y="3943584"/>
            <a:ext cx="1180069" cy="810314"/>
            <a:chOff x="-922007" y="3632999"/>
            <a:chExt cx="482767" cy="331500"/>
          </a:xfrm>
        </p:grpSpPr>
        <p:sp>
          <p:nvSpPr>
            <p:cNvPr id="41" name="Freeform: Shape 39">
              <a:extLst>
                <a:ext uri="{FF2B5EF4-FFF2-40B4-BE49-F238E27FC236}">
                  <a16:creationId xmlns:a16="http://schemas.microsoft.com/office/drawing/2014/main" id="{3B9A7300-BD0C-4C88-9D51-D9A06C88C30A}"/>
                </a:ext>
              </a:extLst>
            </p:cNvPr>
            <p:cNvSpPr/>
            <p:nvPr/>
          </p:nvSpPr>
          <p:spPr>
            <a:xfrm>
              <a:off x="-922007" y="3922659"/>
              <a:ext cx="482767" cy="41840"/>
            </a:xfrm>
            <a:custGeom>
              <a:avLst/>
              <a:gdLst>
                <a:gd name="connsiteX0" fmla="*/ 4828 w 482766"/>
                <a:gd name="connsiteY0" fmla="*/ 4828 h 41839"/>
                <a:gd name="connsiteX1" fmla="*/ 4828 w 482766"/>
                <a:gd name="connsiteY1" fmla="*/ 28322 h 41839"/>
                <a:gd name="connsiteX2" fmla="*/ 6437 w 482766"/>
                <a:gd name="connsiteY2" fmla="*/ 29610 h 41839"/>
                <a:gd name="connsiteX3" fmla="*/ 32828 w 482766"/>
                <a:gd name="connsiteY3" fmla="*/ 38621 h 41839"/>
                <a:gd name="connsiteX4" fmla="*/ 455410 w 482766"/>
                <a:gd name="connsiteY4" fmla="*/ 38621 h 41839"/>
                <a:gd name="connsiteX5" fmla="*/ 477295 w 482766"/>
                <a:gd name="connsiteY5" fmla="*/ 30897 h 41839"/>
                <a:gd name="connsiteX6" fmla="*/ 480192 w 482766"/>
                <a:gd name="connsiteY6" fmla="*/ 28322 h 41839"/>
                <a:gd name="connsiteX7" fmla="*/ 480192 w 482766"/>
                <a:gd name="connsiteY7" fmla="*/ 4828 h 41839"/>
                <a:gd name="connsiteX8" fmla="*/ 4828 w 482766"/>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66" h="41839">
                  <a:moveTo>
                    <a:pt x="4828" y="4828"/>
                  </a:moveTo>
                  <a:lnTo>
                    <a:pt x="4828" y="28322"/>
                  </a:lnTo>
                  <a:lnTo>
                    <a:pt x="6437" y="29610"/>
                  </a:lnTo>
                  <a:cubicBezTo>
                    <a:pt x="14161" y="35403"/>
                    <a:pt x="23495" y="38621"/>
                    <a:pt x="32828" y="38621"/>
                  </a:cubicBezTo>
                  <a:lnTo>
                    <a:pt x="455410" y="38621"/>
                  </a:lnTo>
                  <a:cubicBezTo>
                    <a:pt x="463456" y="38621"/>
                    <a:pt x="471180" y="36047"/>
                    <a:pt x="477295" y="30897"/>
                  </a:cubicBezTo>
                  <a:lnTo>
                    <a:pt x="480192" y="28322"/>
                  </a:lnTo>
                  <a:lnTo>
                    <a:pt x="480192" y="4828"/>
                  </a:lnTo>
                  <a:lnTo>
                    <a:pt x="4828" y="4828"/>
                  </a:lnTo>
                  <a:close/>
                </a:path>
              </a:pathLst>
            </a:custGeom>
            <a:noFill/>
            <a:ln w="19050" cap="flat">
              <a:solidFill>
                <a:schemeClr val="tx1"/>
              </a:solidFill>
              <a:prstDash val="solid"/>
              <a:round/>
            </a:ln>
          </p:spPr>
          <p:txBody>
            <a:bodyPr rtlCol="0" anchor="ctr"/>
            <a:lstStyle/>
            <a:p>
              <a:endParaRPr lang="en-US" dirty="0"/>
            </a:p>
          </p:txBody>
        </p:sp>
        <p:sp>
          <p:nvSpPr>
            <p:cNvPr id="42" name="Freeform: Shape 40">
              <a:extLst>
                <a:ext uri="{FF2B5EF4-FFF2-40B4-BE49-F238E27FC236}">
                  <a16:creationId xmlns:a16="http://schemas.microsoft.com/office/drawing/2014/main" id="{207552DF-AE06-4E76-B52D-D8ED2C883C71}"/>
                </a:ext>
              </a:extLst>
            </p:cNvPr>
            <p:cNvSpPr/>
            <p:nvPr/>
          </p:nvSpPr>
          <p:spPr>
            <a:xfrm>
              <a:off x="-855707" y="3655206"/>
              <a:ext cx="354029" cy="244602"/>
            </a:xfrm>
            <a:custGeom>
              <a:avLst/>
              <a:gdLst>
                <a:gd name="connsiteX0" fmla="*/ 351776 w 354028"/>
                <a:gd name="connsiteY0" fmla="*/ 233337 h 244601"/>
                <a:gd name="connsiteX1" fmla="*/ 342121 w 354028"/>
                <a:gd name="connsiteY1" fmla="*/ 242993 h 244601"/>
                <a:gd name="connsiteX2" fmla="*/ 14483 w 354028"/>
                <a:gd name="connsiteY2" fmla="*/ 242993 h 244601"/>
                <a:gd name="connsiteX3" fmla="*/ 4828 w 354028"/>
                <a:gd name="connsiteY3" fmla="*/ 233337 h 244601"/>
                <a:gd name="connsiteX4" fmla="*/ 4828 w 354028"/>
                <a:gd name="connsiteY4" fmla="*/ 14483 h 244601"/>
                <a:gd name="connsiteX5" fmla="*/ 14483 w 354028"/>
                <a:gd name="connsiteY5" fmla="*/ 4828 h 244601"/>
                <a:gd name="connsiteX6" fmla="*/ 340190 w 354028"/>
                <a:gd name="connsiteY6" fmla="*/ 4828 h 244601"/>
                <a:gd name="connsiteX7" fmla="*/ 349845 w 354028"/>
                <a:gd name="connsiteY7" fmla="*/ 14483 h 244601"/>
                <a:gd name="connsiteX8" fmla="*/ 351776 w 354028"/>
                <a:gd name="connsiteY8" fmla="*/ 233337 h 24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8" h="244601">
                  <a:moveTo>
                    <a:pt x="351776" y="233337"/>
                  </a:moveTo>
                  <a:cubicBezTo>
                    <a:pt x="351776" y="238487"/>
                    <a:pt x="347592" y="242993"/>
                    <a:pt x="342121" y="242993"/>
                  </a:cubicBezTo>
                  <a:lnTo>
                    <a:pt x="14483" y="242993"/>
                  </a:lnTo>
                  <a:cubicBezTo>
                    <a:pt x="9333" y="242993"/>
                    <a:pt x="4828" y="238809"/>
                    <a:pt x="4828" y="233337"/>
                  </a:cubicBezTo>
                  <a:lnTo>
                    <a:pt x="4828" y="14483"/>
                  </a:lnTo>
                  <a:cubicBezTo>
                    <a:pt x="4828" y="9333"/>
                    <a:pt x="9012" y="4828"/>
                    <a:pt x="14483" y="4828"/>
                  </a:cubicBezTo>
                  <a:lnTo>
                    <a:pt x="340190" y="4828"/>
                  </a:lnTo>
                  <a:cubicBezTo>
                    <a:pt x="345339" y="4828"/>
                    <a:pt x="349845" y="9012"/>
                    <a:pt x="349845" y="14483"/>
                  </a:cubicBezTo>
                  <a:lnTo>
                    <a:pt x="351776" y="233337"/>
                  </a:lnTo>
                  <a:close/>
                </a:path>
              </a:pathLst>
            </a:custGeom>
            <a:noFill/>
            <a:ln w="19050" cap="flat">
              <a:solidFill>
                <a:schemeClr val="tx1"/>
              </a:solidFill>
              <a:prstDash val="solid"/>
              <a:round/>
            </a:ln>
          </p:spPr>
          <p:txBody>
            <a:bodyPr rtlCol="0" anchor="ctr"/>
            <a:lstStyle/>
            <a:p>
              <a:endParaRPr lang="en-US" dirty="0"/>
            </a:p>
          </p:txBody>
        </p:sp>
        <p:sp>
          <p:nvSpPr>
            <p:cNvPr id="43" name="Freeform: Shape 41">
              <a:extLst>
                <a:ext uri="{FF2B5EF4-FFF2-40B4-BE49-F238E27FC236}">
                  <a16:creationId xmlns:a16="http://schemas.microsoft.com/office/drawing/2014/main" id="{46AFE07A-DDF7-43CF-952F-F1E21E4EA7B7}"/>
                </a:ext>
              </a:extLst>
            </p:cNvPr>
            <p:cNvSpPr/>
            <p:nvPr/>
          </p:nvSpPr>
          <p:spPr>
            <a:xfrm>
              <a:off x="-880489" y="3632999"/>
              <a:ext cx="402306" cy="296097"/>
            </a:xfrm>
            <a:custGeom>
              <a:avLst/>
              <a:gdLst>
                <a:gd name="connsiteX0" fmla="*/ 398765 w 402305"/>
                <a:gd name="connsiteY0" fmla="*/ 283545 h 296096"/>
                <a:gd name="connsiteX1" fmla="*/ 389110 w 402305"/>
                <a:gd name="connsiteY1" fmla="*/ 293200 h 296096"/>
                <a:gd name="connsiteX2" fmla="*/ 14483 w 402305"/>
                <a:gd name="connsiteY2" fmla="*/ 293200 h 296096"/>
                <a:gd name="connsiteX3" fmla="*/ 4828 w 402305"/>
                <a:gd name="connsiteY3" fmla="*/ 283545 h 296096"/>
                <a:gd name="connsiteX4" fmla="*/ 4828 w 402305"/>
                <a:gd name="connsiteY4" fmla="*/ 14483 h 296096"/>
                <a:gd name="connsiteX5" fmla="*/ 14483 w 402305"/>
                <a:gd name="connsiteY5" fmla="*/ 4828 h 296096"/>
                <a:gd name="connsiteX6" fmla="*/ 389110 w 402305"/>
                <a:gd name="connsiteY6" fmla="*/ 4828 h 296096"/>
                <a:gd name="connsiteX7" fmla="*/ 398765 w 402305"/>
                <a:gd name="connsiteY7" fmla="*/ 14483 h 296096"/>
                <a:gd name="connsiteX8" fmla="*/ 398765 w 402305"/>
                <a:gd name="connsiteY8" fmla="*/ 283545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305" h="296096">
                  <a:moveTo>
                    <a:pt x="398765" y="283545"/>
                  </a:moveTo>
                  <a:cubicBezTo>
                    <a:pt x="398765" y="288695"/>
                    <a:pt x="394581" y="293200"/>
                    <a:pt x="389110" y="293200"/>
                  </a:cubicBezTo>
                  <a:lnTo>
                    <a:pt x="14483" y="293200"/>
                  </a:lnTo>
                  <a:cubicBezTo>
                    <a:pt x="9333" y="293200"/>
                    <a:pt x="4828" y="289016"/>
                    <a:pt x="4828" y="283545"/>
                  </a:cubicBezTo>
                  <a:lnTo>
                    <a:pt x="4828" y="14483"/>
                  </a:lnTo>
                  <a:cubicBezTo>
                    <a:pt x="4828" y="9333"/>
                    <a:pt x="9012" y="4828"/>
                    <a:pt x="14483" y="4828"/>
                  </a:cubicBezTo>
                  <a:lnTo>
                    <a:pt x="389110" y="4828"/>
                  </a:lnTo>
                  <a:cubicBezTo>
                    <a:pt x="394260" y="4828"/>
                    <a:pt x="398765" y="9012"/>
                    <a:pt x="398765" y="14483"/>
                  </a:cubicBezTo>
                  <a:lnTo>
                    <a:pt x="398765" y="283545"/>
                  </a:lnTo>
                  <a:close/>
                </a:path>
              </a:pathLst>
            </a:custGeom>
            <a:noFill/>
            <a:ln w="19050" cap="flat">
              <a:solidFill>
                <a:schemeClr val="tx1"/>
              </a:solidFill>
              <a:prstDash val="solid"/>
              <a:round/>
            </a:ln>
          </p:spPr>
          <p:txBody>
            <a:bodyPr rtlCol="0" anchor="ctr"/>
            <a:lstStyle/>
            <a:p>
              <a:endParaRPr lang="en-US" dirty="0"/>
            </a:p>
          </p:txBody>
        </p:sp>
        <p:sp>
          <p:nvSpPr>
            <p:cNvPr id="44" name="Freeform: Shape 42">
              <a:extLst>
                <a:ext uri="{FF2B5EF4-FFF2-40B4-BE49-F238E27FC236}">
                  <a16:creationId xmlns:a16="http://schemas.microsoft.com/office/drawing/2014/main" id="{6C4BF50F-A21C-414D-94DF-89CD29441B3F}"/>
                </a:ext>
              </a:extLst>
            </p:cNvPr>
            <p:cNvSpPr/>
            <p:nvPr/>
          </p:nvSpPr>
          <p:spPr>
            <a:xfrm>
              <a:off x="-712486" y="3689322"/>
              <a:ext cx="61150" cy="177014"/>
            </a:xfrm>
            <a:custGeom>
              <a:avLst/>
              <a:gdLst>
                <a:gd name="connsiteX0" fmla="*/ 56966 w 61150"/>
                <a:gd name="connsiteY0" fmla="*/ 4828 h 177014"/>
                <a:gd name="connsiteX1" fmla="*/ 4828 w 61150"/>
                <a:gd name="connsiteY1" fmla="*/ 175083 h 177014"/>
              </a:gdLst>
              <a:ahLst/>
              <a:cxnLst>
                <a:cxn ang="0">
                  <a:pos x="connsiteX0" y="connsiteY0"/>
                </a:cxn>
                <a:cxn ang="0">
                  <a:pos x="connsiteX1" y="connsiteY1"/>
                </a:cxn>
              </a:cxnLst>
              <a:rect l="l" t="t" r="r" b="b"/>
              <a:pathLst>
                <a:path w="61150" h="177014">
                  <a:moveTo>
                    <a:pt x="56966" y="4828"/>
                  </a:moveTo>
                  <a:lnTo>
                    <a:pt x="4828" y="175083"/>
                  </a:lnTo>
                </a:path>
              </a:pathLst>
            </a:custGeom>
            <a:ln w="19050" cap="flat">
              <a:solidFill>
                <a:schemeClr val="tx2"/>
              </a:solidFill>
              <a:prstDash val="solid"/>
              <a:round/>
            </a:ln>
          </p:spPr>
          <p:txBody>
            <a:bodyPr rtlCol="0" anchor="ctr"/>
            <a:lstStyle/>
            <a:p>
              <a:endParaRPr lang="en-US" dirty="0"/>
            </a:p>
          </p:txBody>
        </p:sp>
        <p:sp>
          <p:nvSpPr>
            <p:cNvPr id="45" name="Freeform: Shape 43">
              <a:extLst>
                <a:ext uri="{FF2B5EF4-FFF2-40B4-BE49-F238E27FC236}">
                  <a16:creationId xmlns:a16="http://schemas.microsoft.com/office/drawing/2014/main" id="{514D5C09-CDFB-4DAC-8598-B0E163B738EA}"/>
                </a:ext>
              </a:extLst>
            </p:cNvPr>
            <p:cNvSpPr/>
            <p:nvPr/>
          </p:nvSpPr>
          <p:spPr>
            <a:xfrm>
              <a:off x="-791016" y="3728908"/>
              <a:ext cx="67587" cy="80461"/>
            </a:xfrm>
            <a:custGeom>
              <a:avLst/>
              <a:gdLst>
                <a:gd name="connsiteX0" fmla="*/ 65013 w 67587"/>
                <a:gd name="connsiteY0" fmla="*/ 4828 h 80461"/>
                <a:gd name="connsiteX1" fmla="*/ 4828 w 67587"/>
                <a:gd name="connsiteY1" fmla="*/ 37978 h 80461"/>
                <a:gd name="connsiteX2" fmla="*/ 4828 w 67587"/>
                <a:gd name="connsiteY2" fmla="*/ 45702 h 80461"/>
                <a:gd name="connsiteX3" fmla="*/ 65013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65013" y="4828"/>
                  </a:moveTo>
                  <a:lnTo>
                    <a:pt x="4828" y="37978"/>
                  </a:lnTo>
                  <a:lnTo>
                    <a:pt x="4828" y="45702"/>
                  </a:lnTo>
                  <a:lnTo>
                    <a:pt x="65013" y="77565"/>
                  </a:lnTo>
                </a:path>
              </a:pathLst>
            </a:custGeom>
            <a:noFill/>
            <a:ln w="19050" cap="flat">
              <a:solidFill>
                <a:schemeClr val="tx2"/>
              </a:solidFill>
              <a:prstDash val="solid"/>
              <a:round/>
            </a:ln>
          </p:spPr>
          <p:txBody>
            <a:bodyPr rtlCol="0" anchor="ctr"/>
            <a:lstStyle/>
            <a:p>
              <a:endParaRPr lang="en-US" dirty="0"/>
            </a:p>
          </p:txBody>
        </p:sp>
        <p:sp>
          <p:nvSpPr>
            <p:cNvPr id="46" name="Freeform: Shape 44">
              <a:extLst>
                <a:ext uri="{FF2B5EF4-FFF2-40B4-BE49-F238E27FC236}">
                  <a16:creationId xmlns:a16="http://schemas.microsoft.com/office/drawing/2014/main" id="{EC4E8C96-9B3F-4617-972A-01EF252FD03B}"/>
                </a:ext>
              </a:extLst>
            </p:cNvPr>
            <p:cNvSpPr/>
            <p:nvPr/>
          </p:nvSpPr>
          <p:spPr>
            <a:xfrm>
              <a:off x="-637496" y="3728908"/>
              <a:ext cx="67587" cy="80461"/>
            </a:xfrm>
            <a:custGeom>
              <a:avLst/>
              <a:gdLst>
                <a:gd name="connsiteX0" fmla="*/ 4828 w 67587"/>
                <a:gd name="connsiteY0" fmla="*/ 4828 h 80461"/>
                <a:gd name="connsiteX1" fmla="*/ 65334 w 67587"/>
                <a:gd name="connsiteY1" fmla="*/ 37978 h 80461"/>
                <a:gd name="connsiteX2" fmla="*/ 65334 w 67587"/>
                <a:gd name="connsiteY2" fmla="*/ 45702 h 80461"/>
                <a:gd name="connsiteX3" fmla="*/ 4828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4828" y="4828"/>
                  </a:moveTo>
                  <a:lnTo>
                    <a:pt x="65334" y="37978"/>
                  </a:lnTo>
                  <a:lnTo>
                    <a:pt x="65334" y="45702"/>
                  </a:lnTo>
                  <a:lnTo>
                    <a:pt x="4828" y="77565"/>
                  </a:lnTo>
                </a:path>
              </a:pathLst>
            </a:custGeom>
            <a:noFill/>
            <a:ln w="19050" cap="flat">
              <a:solidFill>
                <a:schemeClr val="tx2"/>
              </a:solidFill>
              <a:prstDash val="solid"/>
              <a:round/>
            </a:ln>
          </p:spPr>
          <p:txBody>
            <a:bodyPr rtlCol="0" anchor="ctr"/>
            <a:lstStyle/>
            <a:p>
              <a:endParaRPr lang="en-US" dirty="0"/>
            </a:p>
          </p:txBody>
        </p:sp>
      </p:grpSp>
      <p:sp>
        <p:nvSpPr>
          <p:cNvPr id="40" name="Freeform 9">
            <a:extLst>
              <a:ext uri="{FF2B5EF4-FFF2-40B4-BE49-F238E27FC236}">
                <a16:creationId xmlns:a16="http://schemas.microsoft.com/office/drawing/2014/main" id="{84CBF6AE-F78A-41FE-83E8-35C90707C2A8}"/>
              </a:ext>
            </a:extLst>
          </p:cNvPr>
          <p:cNvSpPr>
            <a:spLocks noChangeAspect="1"/>
          </p:cNvSpPr>
          <p:nvPr/>
        </p:nvSpPr>
        <p:spPr bwMode="auto">
          <a:xfrm>
            <a:off x="7242634" y="3497784"/>
            <a:ext cx="6842640" cy="1701915"/>
          </a:xfrm>
          <a:custGeom>
            <a:avLst/>
            <a:gdLst>
              <a:gd name="T0" fmla="*/ 0 w 4282"/>
              <a:gd name="T1" fmla="*/ 165 h 882"/>
              <a:gd name="T2" fmla="*/ 3847 w 4282"/>
              <a:gd name="T3" fmla="*/ 165 h 882"/>
              <a:gd name="T4" fmla="*/ 3847 w 4282"/>
              <a:gd name="T5" fmla="*/ 0 h 882"/>
              <a:gd name="T6" fmla="*/ 4282 w 4282"/>
              <a:gd name="T7" fmla="*/ 439 h 882"/>
              <a:gd name="T8" fmla="*/ 3847 w 4282"/>
              <a:gd name="T9" fmla="*/ 882 h 882"/>
              <a:gd name="T10" fmla="*/ 3847 w 4282"/>
              <a:gd name="T11" fmla="*/ 713 h 882"/>
              <a:gd name="T12" fmla="*/ 0 w 4282"/>
              <a:gd name="T13" fmla="*/ 713 h 882"/>
            </a:gdLst>
            <a:ahLst/>
            <a:cxnLst>
              <a:cxn ang="0">
                <a:pos x="T0" y="T1"/>
              </a:cxn>
              <a:cxn ang="0">
                <a:pos x="T2" y="T3"/>
              </a:cxn>
              <a:cxn ang="0">
                <a:pos x="T4" y="T5"/>
              </a:cxn>
              <a:cxn ang="0">
                <a:pos x="T6" y="T7"/>
              </a:cxn>
              <a:cxn ang="0">
                <a:pos x="T8" y="T9"/>
              </a:cxn>
              <a:cxn ang="0">
                <a:pos x="T10" y="T11"/>
              </a:cxn>
              <a:cxn ang="0">
                <a:pos x="T12" y="T13"/>
              </a:cxn>
            </a:cxnLst>
            <a:rect l="0" t="0" r="r" b="b"/>
            <a:pathLst>
              <a:path w="4282" h="882">
                <a:moveTo>
                  <a:pt x="0" y="165"/>
                </a:moveTo>
                <a:lnTo>
                  <a:pt x="3847" y="165"/>
                </a:lnTo>
                <a:lnTo>
                  <a:pt x="3847" y="0"/>
                </a:lnTo>
                <a:lnTo>
                  <a:pt x="4282" y="439"/>
                </a:lnTo>
                <a:lnTo>
                  <a:pt x="3847" y="882"/>
                </a:lnTo>
                <a:lnTo>
                  <a:pt x="3847" y="713"/>
                </a:lnTo>
                <a:lnTo>
                  <a:pt x="0" y="713"/>
                </a:lnTo>
              </a:path>
            </a:pathLst>
          </a:custGeom>
          <a:ln w="19050">
            <a:gradFill>
              <a:gsLst>
                <a:gs pos="0">
                  <a:schemeClr val="tx2"/>
                </a:gs>
                <a:gs pos="100000">
                  <a:schemeClr val="accent3"/>
                </a:gs>
              </a:gsLst>
              <a:lin ang="5400000" scaled="1"/>
            </a:gradFill>
            <a:headEnd type="none"/>
            <a:tailEnd type="none"/>
          </a:ln>
          <a:extLst>
            <a:ext uri="{909E8E84-426E-40DD-AFC4-6F175D3DCCD1}">
              <a14:hiddenFill xmlns:a14="http://schemas.microsoft.com/office/drawing/2010/main">
                <a:solidFill>
                  <a:srgbClr val="FFFFFF"/>
                </a:solidFill>
              </a14:hiddenFill>
            </a:ext>
          </a:extLst>
        </p:spPr>
        <p:style>
          <a:lnRef idx="1">
            <a:schemeClr val="accent3"/>
          </a:lnRef>
          <a:fillRef idx="0">
            <a:schemeClr val="accent3"/>
          </a:fillRef>
          <a:effectRef idx="0">
            <a:schemeClr val="accent3"/>
          </a:effectRef>
          <a:fontRef idx="minor">
            <a:schemeClr val="tx1"/>
          </a:fontRef>
        </p:style>
        <p:txBody>
          <a:bodyPr vert="horz" wrap="square" lIns="1828800" tIns="45720" rIns="91440" bIns="45720" numCol="1" anchor="ctr" anchorCtr="0" compatLnSpc="1">
            <a:prstTxWarp prst="textNoShape">
              <a:avLst/>
            </a:prstTxWarp>
          </a:bodyPr>
          <a:lstStyle/>
          <a:p>
            <a:pPr>
              <a:spcAft>
                <a:spcPts val="1800"/>
              </a:spcAft>
            </a:pPr>
            <a:r>
              <a:rPr lang="en-US" sz="2400" dirty="0"/>
              <a:t>Configurable: Separates </a:t>
            </a:r>
            <a:br>
              <a:rPr lang="en-US" sz="2400" dirty="0"/>
            </a:br>
            <a:r>
              <a:rPr lang="en-US" sz="2400" dirty="0"/>
              <a:t>business logic from </a:t>
            </a:r>
            <a:r>
              <a:rPr lang="en-US" sz="2400" dirty="0">
                <a:solidFill>
                  <a:srgbClr val="FFFFFF"/>
                </a:solidFill>
              </a:rPr>
              <a:t>operations</a:t>
            </a:r>
            <a:endParaRPr lang="en-US" sz="2400" dirty="0">
              <a:solidFill>
                <a:srgbClr val="FFFFFF"/>
              </a:solidFill>
              <a:latin typeface="Amazon Ember" panose="02000000000000000000" pitchFamily="2" charset="0"/>
            </a:endParaRPr>
          </a:p>
        </p:txBody>
      </p:sp>
      <p:grpSp>
        <p:nvGrpSpPr>
          <p:cNvPr id="48" name="Group 47">
            <a:extLst>
              <a:ext uri="{FF2B5EF4-FFF2-40B4-BE49-F238E27FC236}">
                <a16:creationId xmlns:a16="http://schemas.microsoft.com/office/drawing/2014/main" id="{7AA6177D-2BDE-482D-AEF7-D21344E41835}"/>
              </a:ext>
            </a:extLst>
          </p:cNvPr>
          <p:cNvGrpSpPr>
            <a:grpSpLocks noChangeAspect="1"/>
          </p:cNvGrpSpPr>
          <p:nvPr/>
        </p:nvGrpSpPr>
        <p:grpSpPr>
          <a:xfrm>
            <a:off x="7315200" y="5802742"/>
            <a:ext cx="1048971" cy="865800"/>
            <a:chOff x="664326" y="6224659"/>
            <a:chExt cx="532652" cy="439640"/>
          </a:xfrm>
        </p:grpSpPr>
        <p:sp>
          <p:nvSpPr>
            <p:cNvPr id="50" name="Freeform: Shape 46">
              <a:extLst>
                <a:ext uri="{FF2B5EF4-FFF2-40B4-BE49-F238E27FC236}">
                  <a16:creationId xmlns:a16="http://schemas.microsoft.com/office/drawing/2014/main" id="{EC2BE2B5-B496-4080-A500-90D86FC07DB9}"/>
                </a:ext>
              </a:extLst>
            </p:cNvPr>
            <p:cNvSpPr/>
            <p:nvPr/>
          </p:nvSpPr>
          <p:spPr>
            <a:xfrm>
              <a:off x="664326" y="6332799"/>
              <a:ext cx="315408" cy="331500"/>
            </a:xfrm>
            <a:custGeom>
              <a:avLst/>
              <a:gdLst>
                <a:gd name="connsiteX0" fmla="*/ 269384 w 315407"/>
                <a:gd name="connsiteY0" fmla="*/ 248464 h 331499"/>
                <a:gd name="connsiteX1" fmla="*/ 261660 w 315407"/>
                <a:gd name="connsiteY1" fmla="*/ 233337 h 331499"/>
                <a:gd name="connsiteX2" fmla="*/ 277430 w 315407"/>
                <a:gd name="connsiteY2" fmla="*/ 201475 h 331499"/>
                <a:gd name="connsiteX3" fmla="*/ 293522 w 315407"/>
                <a:gd name="connsiteY3" fmla="*/ 198578 h 331499"/>
                <a:gd name="connsiteX4" fmla="*/ 312833 w 315407"/>
                <a:gd name="connsiteY4" fmla="*/ 157382 h 331499"/>
                <a:gd name="connsiteX5" fmla="*/ 281292 w 315407"/>
                <a:gd name="connsiteY5" fmla="*/ 147083 h 331499"/>
                <a:gd name="connsiteX6" fmla="*/ 269706 w 315407"/>
                <a:gd name="connsiteY6" fmla="*/ 113289 h 331499"/>
                <a:gd name="connsiteX7" fmla="*/ 298350 w 315407"/>
                <a:gd name="connsiteY7" fmla="*/ 71771 h 331499"/>
                <a:gd name="connsiteX8" fmla="*/ 291591 w 315407"/>
                <a:gd name="connsiteY8" fmla="*/ 64369 h 331499"/>
                <a:gd name="connsiteX9" fmla="*/ 284832 w 315407"/>
                <a:gd name="connsiteY9" fmla="*/ 56966 h 331499"/>
                <a:gd name="connsiteX10" fmla="*/ 278074 w 315407"/>
                <a:gd name="connsiteY10" fmla="*/ 49564 h 331499"/>
                <a:gd name="connsiteX11" fmla="*/ 233337 w 315407"/>
                <a:gd name="connsiteY11" fmla="*/ 72415 h 331499"/>
                <a:gd name="connsiteX12" fmla="*/ 201153 w 315407"/>
                <a:gd name="connsiteY12" fmla="*/ 56323 h 331499"/>
                <a:gd name="connsiteX13" fmla="*/ 192141 w 315407"/>
                <a:gd name="connsiteY13" fmla="*/ 6759 h 331499"/>
                <a:gd name="connsiteX14" fmla="*/ 182164 w 315407"/>
                <a:gd name="connsiteY14" fmla="*/ 6115 h 331499"/>
                <a:gd name="connsiteX15" fmla="*/ 172187 w 315407"/>
                <a:gd name="connsiteY15" fmla="*/ 5471 h 331499"/>
                <a:gd name="connsiteX16" fmla="*/ 162210 w 315407"/>
                <a:gd name="connsiteY16" fmla="*/ 4828 h 331499"/>
                <a:gd name="connsiteX17" fmla="*/ 146761 w 315407"/>
                <a:gd name="connsiteY17" fmla="*/ 52461 h 331499"/>
                <a:gd name="connsiteX18" fmla="*/ 112646 w 315407"/>
                <a:gd name="connsiteY18" fmla="*/ 64047 h 331499"/>
                <a:gd name="connsiteX19" fmla="*/ 71771 w 315407"/>
                <a:gd name="connsiteY19" fmla="*/ 35403 h 331499"/>
                <a:gd name="connsiteX20" fmla="*/ 64369 w 315407"/>
                <a:gd name="connsiteY20" fmla="*/ 42162 h 331499"/>
                <a:gd name="connsiteX21" fmla="*/ 56966 w 315407"/>
                <a:gd name="connsiteY21" fmla="*/ 48920 h 331499"/>
                <a:gd name="connsiteX22" fmla="*/ 49564 w 315407"/>
                <a:gd name="connsiteY22" fmla="*/ 55679 h 331499"/>
                <a:gd name="connsiteX23" fmla="*/ 72093 w 315407"/>
                <a:gd name="connsiteY23" fmla="*/ 99772 h 331499"/>
                <a:gd name="connsiteX24" fmla="*/ 56001 w 315407"/>
                <a:gd name="connsiteY24" fmla="*/ 132278 h 331499"/>
                <a:gd name="connsiteX25" fmla="*/ 6759 w 315407"/>
                <a:gd name="connsiteY25" fmla="*/ 141290 h 331499"/>
                <a:gd name="connsiteX26" fmla="*/ 6115 w 315407"/>
                <a:gd name="connsiteY26" fmla="*/ 151267 h 331499"/>
                <a:gd name="connsiteX27" fmla="*/ 5471 w 315407"/>
                <a:gd name="connsiteY27" fmla="*/ 161244 h 331499"/>
                <a:gd name="connsiteX28" fmla="*/ 4828 w 315407"/>
                <a:gd name="connsiteY28" fmla="*/ 171221 h 331499"/>
                <a:gd name="connsiteX29" fmla="*/ 52783 w 315407"/>
                <a:gd name="connsiteY29" fmla="*/ 186670 h 331499"/>
                <a:gd name="connsiteX30" fmla="*/ 64369 w 315407"/>
                <a:gd name="connsiteY30" fmla="*/ 220785 h 331499"/>
                <a:gd name="connsiteX31" fmla="*/ 35403 w 315407"/>
                <a:gd name="connsiteY31" fmla="*/ 261981 h 331499"/>
                <a:gd name="connsiteX32" fmla="*/ 42162 w 315407"/>
                <a:gd name="connsiteY32" fmla="*/ 269384 h 331499"/>
                <a:gd name="connsiteX33" fmla="*/ 48920 w 315407"/>
                <a:gd name="connsiteY33" fmla="*/ 276786 h 331499"/>
                <a:gd name="connsiteX34" fmla="*/ 55679 w 315407"/>
                <a:gd name="connsiteY34" fmla="*/ 284189 h 331499"/>
                <a:gd name="connsiteX35" fmla="*/ 100415 w 315407"/>
                <a:gd name="connsiteY35" fmla="*/ 261016 h 331499"/>
                <a:gd name="connsiteX36" fmla="*/ 132600 w 315407"/>
                <a:gd name="connsiteY36" fmla="*/ 276786 h 331499"/>
                <a:gd name="connsiteX37" fmla="*/ 141612 w 315407"/>
                <a:gd name="connsiteY37" fmla="*/ 326350 h 331499"/>
                <a:gd name="connsiteX38" fmla="*/ 151589 w 315407"/>
                <a:gd name="connsiteY38" fmla="*/ 326994 h 331499"/>
                <a:gd name="connsiteX39" fmla="*/ 161566 w 315407"/>
                <a:gd name="connsiteY39" fmla="*/ 327638 h 331499"/>
                <a:gd name="connsiteX40" fmla="*/ 171543 w 315407"/>
                <a:gd name="connsiteY40" fmla="*/ 328281 h 331499"/>
                <a:gd name="connsiteX41" fmla="*/ 186992 w 315407"/>
                <a:gd name="connsiteY41" fmla="*/ 280005 h 331499"/>
                <a:gd name="connsiteX42" fmla="*/ 220785 w 315407"/>
                <a:gd name="connsiteY42" fmla="*/ 268418 h 331499"/>
                <a:gd name="connsiteX43" fmla="*/ 262303 w 315407"/>
                <a:gd name="connsiteY43" fmla="*/ 297384 h 331499"/>
                <a:gd name="connsiteX44" fmla="*/ 269706 w 315407"/>
                <a:gd name="connsiteY44" fmla="*/ 290626 h 331499"/>
                <a:gd name="connsiteX45" fmla="*/ 273568 w 315407"/>
                <a:gd name="connsiteY45" fmla="*/ 287085 h 33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5407" h="331499">
                  <a:moveTo>
                    <a:pt x="269384" y="248464"/>
                  </a:moveTo>
                  <a:lnTo>
                    <a:pt x="261660" y="233337"/>
                  </a:lnTo>
                  <a:cubicBezTo>
                    <a:pt x="268740" y="223360"/>
                    <a:pt x="273890" y="212739"/>
                    <a:pt x="277430" y="201475"/>
                  </a:cubicBezTo>
                  <a:lnTo>
                    <a:pt x="293522" y="198578"/>
                  </a:lnTo>
                  <a:moveTo>
                    <a:pt x="312833" y="157382"/>
                  </a:moveTo>
                  <a:lnTo>
                    <a:pt x="281292" y="147083"/>
                  </a:lnTo>
                  <a:cubicBezTo>
                    <a:pt x="279361" y="135497"/>
                    <a:pt x="275499" y="123910"/>
                    <a:pt x="269706" y="113289"/>
                  </a:cubicBezTo>
                  <a:lnTo>
                    <a:pt x="298350" y="71771"/>
                  </a:lnTo>
                  <a:lnTo>
                    <a:pt x="291591" y="64369"/>
                  </a:lnTo>
                  <a:lnTo>
                    <a:pt x="284832" y="56966"/>
                  </a:lnTo>
                  <a:lnTo>
                    <a:pt x="278074" y="49564"/>
                  </a:lnTo>
                  <a:lnTo>
                    <a:pt x="233337" y="72415"/>
                  </a:lnTo>
                  <a:cubicBezTo>
                    <a:pt x="223360" y="65334"/>
                    <a:pt x="212417" y="59863"/>
                    <a:pt x="201153" y="56323"/>
                  </a:cubicBezTo>
                  <a:lnTo>
                    <a:pt x="192141" y="6759"/>
                  </a:lnTo>
                  <a:lnTo>
                    <a:pt x="182164" y="6115"/>
                  </a:lnTo>
                  <a:lnTo>
                    <a:pt x="172187" y="5471"/>
                  </a:lnTo>
                  <a:lnTo>
                    <a:pt x="162210" y="4828"/>
                  </a:lnTo>
                  <a:lnTo>
                    <a:pt x="146761" y="52461"/>
                  </a:lnTo>
                  <a:cubicBezTo>
                    <a:pt x="134853" y="54392"/>
                    <a:pt x="123588" y="58254"/>
                    <a:pt x="112646" y="64047"/>
                  </a:cubicBezTo>
                  <a:lnTo>
                    <a:pt x="71771" y="35403"/>
                  </a:lnTo>
                  <a:lnTo>
                    <a:pt x="64369" y="42162"/>
                  </a:lnTo>
                  <a:lnTo>
                    <a:pt x="56966" y="48920"/>
                  </a:lnTo>
                  <a:lnTo>
                    <a:pt x="49564" y="55679"/>
                  </a:lnTo>
                  <a:lnTo>
                    <a:pt x="72093" y="99772"/>
                  </a:lnTo>
                  <a:cubicBezTo>
                    <a:pt x="65013" y="109749"/>
                    <a:pt x="59541" y="120692"/>
                    <a:pt x="56001" y="132278"/>
                  </a:cubicBezTo>
                  <a:lnTo>
                    <a:pt x="6759" y="141290"/>
                  </a:lnTo>
                  <a:lnTo>
                    <a:pt x="6115" y="151267"/>
                  </a:lnTo>
                  <a:lnTo>
                    <a:pt x="5471" y="161244"/>
                  </a:lnTo>
                  <a:lnTo>
                    <a:pt x="4828" y="171221"/>
                  </a:lnTo>
                  <a:lnTo>
                    <a:pt x="52783" y="186670"/>
                  </a:lnTo>
                  <a:cubicBezTo>
                    <a:pt x="54714" y="198256"/>
                    <a:pt x="58576" y="209843"/>
                    <a:pt x="64369" y="220785"/>
                  </a:cubicBezTo>
                  <a:lnTo>
                    <a:pt x="35403" y="261981"/>
                  </a:lnTo>
                  <a:lnTo>
                    <a:pt x="42162" y="269384"/>
                  </a:lnTo>
                  <a:lnTo>
                    <a:pt x="48920" y="276786"/>
                  </a:lnTo>
                  <a:lnTo>
                    <a:pt x="55679" y="284189"/>
                  </a:lnTo>
                  <a:lnTo>
                    <a:pt x="100415" y="261016"/>
                  </a:lnTo>
                  <a:cubicBezTo>
                    <a:pt x="110393" y="268096"/>
                    <a:pt x="121335" y="273246"/>
                    <a:pt x="132600" y="276786"/>
                  </a:cubicBezTo>
                  <a:lnTo>
                    <a:pt x="141612" y="326350"/>
                  </a:lnTo>
                  <a:lnTo>
                    <a:pt x="151589" y="326994"/>
                  </a:lnTo>
                  <a:lnTo>
                    <a:pt x="161566" y="327638"/>
                  </a:lnTo>
                  <a:lnTo>
                    <a:pt x="171543" y="328281"/>
                  </a:lnTo>
                  <a:lnTo>
                    <a:pt x="186992" y="280005"/>
                  </a:lnTo>
                  <a:cubicBezTo>
                    <a:pt x="198578" y="278074"/>
                    <a:pt x="209843" y="274212"/>
                    <a:pt x="220785" y="268418"/>
                  </a:cubicBezTo>
                  <a:lnTo>
                    <a:pt x="262303" y="297384"/>
                  </a:lnTo>
                  <a:lnTo>
                    <a:pt x="269706" y="290626"/>
                  </a:lnTo>
                  <a:lnTo>
                    <a:pt x="273568" y="287085"/>
                  </a:lnTo>
                </a:path>
              </a:pathLst>
            </a:custGeom>
            <a:noFill/>
            <a:ln w="19050" cap="flat">
              <a:solidFill>
                <a:schemeClr val="tx1"/>
              </a:solidFill>
              <a:prstDash val="solid"/>
              <a:round/>
            </a:ln>
          </p:spPr>
          <p:txBody>
            <a:bodyPr rtlCol="0" anchor="ctr"/>
            <a:lstStyle/>
            <a:p>
              <a:endParaRPr lang="en-US" dirty="0"/>
            </a:p>
          </p:txBody>
        </p:sp>
        <p:sp>
          <p:nvSpPr>
            <p:cNvPr id="51" name="Freeform: Shape 47">
              <a:extLst>
                <a:ext uri="{FF2B5EF4-FFF2-40B4-BE49-F238E27FC236}">
                  <a16:creationId xmlns:a16="http://schemas.microsoft.com/office/drawing/2014/main" id="{E7640FCE-34A6-43CF-BBFD-319A6450C46B}"/>
                </a:ext>
              </a:extLst>
            </p:cNvPr>
            <p:cNvSpPr/>
            <p:nvPr/>
          </p:nvSpPr>
          <p:spPr>
            <a:xfrm>
              <a:off x="761844" y="6429996"/>
              <a:ext cx="138393" cy="138393"/>
            </a:xfrm>
            <a:custGeom>
              <a:avLst/>
              <a:gdLst>
                <a:gd name="connsiteX0" fmla="*/ 134209 w 138393"/>
                <a:gd name="connsiteY0" fmla="*/ 69518 h 138393"/>
                <a:gd name="connsiteX1" fmla="*/ 69518 w 138393"/>
                <a:gd name="connsiteY1" fmla="*/ 134209 h 138393"/>
                <a:gd name="connsiteX2" fmla="*/ 4828 w 138393"/>
                <a:gd name="connsiteY2" fmla="*/ 69518 h 138393"/>
                <a:gd name="connsiteX3" fmla="*/ 69518 w 138393"/>
                <a:gd name="connsiteY3" fmla="*/ 4828 h 138393"/>
                <a:gd name="connsiteX4" fmla="*/ 134209 w 138393"/>
                <a:gd name="connsiteY4" fmla="*/ 69518 h 138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93" h="138393">
                  <a:moveTo>
                    <a:pt x="134209" y="69518"/>
                  </a:moveTo>
                  <a:cubicBezTo>
                    <a:pt x="134209" y="105246"/>
                    <a:pt x="105246" y="134209"/>
                    <a:pt x="69518" y="134209"/>
                  </a:cubicBezTo>
                  <a:cubicBezTo>
                    <a:pt x="33791" y="134209"/>
                    <a:pt x="4828" y="105246"/>
                    <a:pt x="4828" y="69518"/>
                  </a:cubicBezTo>
                  <a:cubicBezTo>
                    <a:pt x="4828" y="33791"/>
                    <a:pt x="33791" y="4828"/>
                    <a:pt x="69518" y="4828"/>
                  </a:cubicBezTo>
                  <a:cubicBezTo>
                    <a:pt x="105246" y="4828"/>
                    <a:pt x="134209" y="33791"/>
                    <a:pt x="134209" y="69518"/>
                  </a:cubicBezTo>
                  <a:close/>
                </a:path>
              </a:pathLst>
            </a:custGeom>
            <a:noFill/>
            <a:ln w="19050" cap="flat">
              <a:solidFill>
                <a:schemeClr val="tx1"/>
              </a:solidFill>
              <a:prstDash val="solid"/>
              <a:round/>
            </a:ln>
          </p:spPr>
          <p:txBody>
            <a:bodyPr rtlCol="0" anchor="ctr"/>
            <a:lstStyle/>
            <a:p>
              <a:endParaRPr lang="en-US" dirty="0"/>
            </a:p>
          </p:txBody>
        </p:sp>
        <p:sp>
          <p:nvSpPr>
            <p:cNvPr id="52" name="Freeform: Shape 48">
              <a:extLst>
                <a:ext uri="{FF2B5EF4-FFF2-40B4-BE49-F238E27FC236}">
                  <a16:creationId xmlns:a16="http://schemas.microsoft.com/office/drawing/2014/main" id="{8A4344DF-2016-4B4B-B3C9-457E26F57CC7}"/>
                </a:ext>
              </a:extLst>
            </p:cNvPr>
            <p:cNvSpPr/>
            <p:nvPr/>
          </p:nvSpPr>
          <p:spPr>
            <a:xfrm>
              <a:off x="981342" y="6224659"/>
              <a:ext cx="215636" cy="196325"/>
            </a:xfrm>
            <a:custGeom>
              <a:avLst/>
              <a:gdLst>
                <a:gd name="connsiteX0" fmla="*/ 130347 w 215635"/>
                <a:gd name="connsiteY0" fmla="*/ 178624 h 196325"/>
                <a:gd name="connsiteX1" fmla="*/ 143221 w 215635"/>
                <a:gd name="connsiteY1" fmla="*/ 173474 h 196325"/>
                <a:gd name="connsiteX2" fmla="*/ 169934 w 215635"/>
                <a:gd name="connsiteY2" fmla="*/ 191819 h 196325"/>
                <a:gd name="connsiteX3" fmla="*/ 174762 w 215635"/>
                <a:gd name="connsiteY3" fmla="*/ 187635 h 196325"/>
                <a:gd name="connsiteX4" fmla="*/ 179589 w 215635"/>
                <a:gd name="connsiteY4" fmla="*/ 183451 h 196325"/>
                <a:gd name="connsiteX5" fmla="*/ 184417 w 215635"/>
                <a:gd name="connsiteY5" fmla="*/ 179267 h 196325"/>
                <a:gd name="connsiteX6" fmla="*/ 169612 w 215635"/>
                <a:gd name="connsiteY6" fmla="*/ 150623 h 196325"/>
                <a:gd name="connsiteX7" fmla="*/ 179589 w 215635"/>
                <a:gd name="connsiteY7" fmla="*/ 130347 h 196325"/>
                <a:gd name="connsiteX8" fmla="*/ 211452 w 215635"/>
                <a:gd name="connsiteY8" fmla="*/ 124554 h 196325"/>
                <a:gd name="connsiteX9" fmla="*/ 211774 w 215635"/>
                <a:gd name="connsiteY9" fmla="*/ 118117 h 196325"/>
                <a:gd name="connsiteX10" fmla="*/ 212096 w 215635"/>
                <a:gd name="connsiteY10" fmla="*/ 111680 h 196325"/>
                <a:gd name="connsiteX11" fmla="*/ 212417 w 215635"/>
                <a:gd name="connsiteY11" fmla="*/ 105243 h 196325"/>
                <a:gd name="connsiteX12" fmla="*/ 181842 w 215635"/>
                <a:gd name="connsiteY12" fmla="*/ 95266 h 196325"/>
                <a:gd name="connsiteX13" fmla="*/ 174440 w 215635"/>
                <a:gd name="connsiteY13" fmla="*/ 73702 h 196325"/>
                <a:gd name="connsiteX14" fmla="*/ 192785 w 215635"/>
                <a:gd name="connsiteY14" fmla="*/ 47311 h 196325"/>
                <a:gd name="connsiteX15" fmla="*/ 188601 w 215635"/>
                <a:gd name="connsiteY15" fmla="*/ 42483 h 196325"/>
                <a:gd name="connsiteX16" fmla="*/ 184417 w 215635"/>
                <a:gd name="connsiteY16" fmla="*/ 37656 h 196325"/>
                <a:gd name="connsiteX17" fmla="*/ 180233 w 215635"/>
                <a:gd name="connsiteY17" fmla="*/ 32828 h 196325"/>
                <a:gd name="connsiteX18" fmla="*/ 151589 w 215635"/>
                <a:gd name="connsiteY18" fmla="*/ 47633 h 196325"/>
                <a:gd name="connsiteX19" fmla="*/ 130991 w 215635"/>
                <a:gd name="connsiteY19" fmla="*/ 37334 h 196325"/>
                <a:gd name="connsiteX20" fmla="*/ 125197 w 215635"/>
                <a:gd name="connsiteY20" fmla="*/ 5793 h 196325"/>
                <a:gd name="connsiteX21" fmla="*/ 118761 w 215635"/>
                <a:gd name="connsiteY21" fmla="*/ 5471 h 196325"/>
                <a:gd name="connsiteX22" fmla="*/ 112324 w 215635"/>
                <a:gd name="connsiteY22" fmla="*/ 5150 h 196325"/>
                <a:gd name="connsiteX23" fmla="*/ 105887 w 215635"/>
                <a:gd name="connsiteY23" fmla="*/ 4828 h 196325"/>
                <a:gd name="connsiteX24" fmla="*/ 95910 w 215635"/>
                <a:gd name="connsiteY24" fmla="*/ 35403 h 196325"/>
                <a:gd name="connsiteX25" fmla="*/ 74024 w 215635"/>
                <a:gd name="connsiteY25" fmla="*/ 42805 h 196325"/>
                <a:gd name="connsiteX26" fmla="*/ 47633 w 215635"/>
                <a:gd name="connsiteY26" fmla="*/ 24460 h 196325"/>
                <a:gd name="connsiteX27" fmla="*/ 42805 w 215635"/>
                <a:gd name="connsiteY27" fmla="*/ 28644 h 196325"/>
                <a:gd name="connsiteX28" fmla="*/ 37978 w 215635"/>
                <a:gd name="connsiteY28" fmla="*/ 32828 h 196325"/>
                <a:gd name="connsiteX29" fmla="*/ 33150 w 215635"/>
                <a:gd name="connsiteY29" fmla="*/ 37012 h 196325"/>
                <a:gd name="connsiteX30" fmla="*/ 47633 w 215635"/>
                <a:gd name="connsiteY30" fmla="*/ 65656 h 196325"/>
                <a:gd name="connsiteX31" fmla="*/ 37334 w 215635"/>
                <a:gd name="connsiteY31" fmla="*/ 86254 h 196325"/>
                <a:gd name="connsiteX32" fmla="*/ 5793 w 215635"/>
                <a:gd name="connsiteY32" fmla="*/ 92048 h 196325"/>
                <a:gd name="connsiteX33" fmla="*/ 5471 w 215635"/>
                <a:gd name="connsiteY33" fmla="*/ 98484 h 196325"/>
                <a:gd name="connsiteX34" fmla="*/ 5150 w 215635"/>
                <a:gd name="connsiteY34" fmla="*/ 104921 h 196325"/>
                <a:gd name="connsiteX35" fmla="*/ 4828 w 215635"/>
                <a:gd name="connsiteY35" fmla="*/ 111358 h 196325"/>
                <a:gd name="connsiteX36" fmla="*/ 35403 w 215635"/>
                <a:gd name="connsiteY36" fmla="*/ 121335 h 196325"/>
                <a:gd name="connsiteX37" fmla="*/ 42805 w 215635"/>
                <a:gd name="connsiteY37" fmla="*/ 143221 h 196325"/>
                <a:gd name="connsiteX38" fmla="*/ 24460 w 215635"/>
                <a:gd name="connsiteY38" fmla="*/ 169612 h 196325"/>
                <a:gd name="connsiteX39" fmla="*/ 28644 w 215635"/>
                <a:gd name="connsiteY39" fmla="*/ 174440 h 196325"/>
                <a:gd name="connsiteX40" fmla="*/ 32828 w 215635"/>
                <a:gd name="connsiteY40" fmla="*/ 179267 h 196325"/>
                <a:gd name="connsiteX41" fmla="*/ 37012 w 215635"/>
                <a:gd name="connsiteY41" fmla="*/ 184095 h 196325"/>
                <a:gd name="connsiteX42" fmla="*/ 65656 w 215635"/>
                <a:gd name="connsiteY42" fmla="*/ 169290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5635" h="196325">
                  <a:moveTo>
                    <a:pt x="130347" y="178624"/>
                  </a:moveTo>
                  <a:cubicBezTo>
                    <a:pt x="134853" y="177336"/>
                    <a:pt x="139037" y="175405"/>
                    <a:pt x="143221" y="173474"/>
                  </a:cubicBezTo>
                  <a:lnTo>
                    <a:pt x="169934" y="191819"/>
                  </a:lnTo>
                  <a:lnTo>
                    <a:pt x="174762" y="187635"/>
                  </a:lnTo>
                  <a:lnTo>
                    <a:pt x="179589" y="183451"/>
                  </a:lnTo>
                  <a:lnTo>
                    <a:pt x="184417" y="179267"/>
                  </a:lnTo>
                  <a:lnTo>
                    <a:pt x="169612" y="150623"/>
                  </a:lnTo>
                  <a:cubicBezTo>
                    <a:pt x="174118" y="144186"/>
                    <a:pt x="177336" y="137428"/>
                    <a:pt x="179589" y="130347"/>
                  </a:cubicBezTo>
                  <a:lnTo>
                    <a:pt x="211452" y="124554"/>
                  </a:lnTo>
                  <a:lnTo>
                    <a:pt x="211774" y="118117"/>
                  </a:lnTo>
                  <a:lnTo>
                    <a:pt x="212096" y="111680"/>
                  </a:lnTo>
                  <a:lnTo>
                    <a:pt x="212417" y="105243"/>
                  </a:lnTo>
                  <a:lnTo>
                    <a:pt x="181842" y="95266"/>
                  </a:lnTo>
                  <a:cubicBezTo>
                    <a:pt x="180555" y="87864"/>
                    <a:pt x="177980" y="80461"/>
                    <a:pt x="174440" y="73702"/>
                  </a:cubicBezTo>
                  <a:lnTo>
                    <a:pt x="192785" y="47311"/>
                  </a:lnTo>
                  <a:lnTo>
                    <a:pt x="188601" y="42483"/>
                  </a:lnTo>
                  <a:lnTo>
                    <a:pt x="184417" y="37656"/>
                  </a:lnTo>
                  <a:lnTo>
                    <a:pt x="180233" y="32828"/>
                  </a:lnTo>
                  <a:lnTo>
                    <a:pt x="151589" y="47633"/>
                  </a:lnTo>
                  <a:cubicBezTo>
                    <a:pt x="145152" y="43127"/>
                    <a:pt x="138393" y="39587"/>
                    <a:pt x="130991" y="37334"/>
                  </a:cubicBezTo>
                  <a:lnTo>
                    <a:pt x="125197" y="5793"/>
                  </a:lnTo>
                  <a:lnTo>
                    <a:pt x="118761" y="5471"/>
                  </a:lnTo>
                  <a:lnTo>
                    <a:pt x="112324" y="5150"/>
                  </a:lnTo>
                  <a:lnTo>
                    <a:pt x="105887" y="4828"/>
                  </a:lnTo>
                  <a:lnTo>
                    <a:pt x="95910" y="35403"/>
                  </a:lnTo>
                  <a:cubicBezTo>
                    <a:pt x="88507" y="36690"/>
                    <a:pt x="81105" y="39265"/>
                    <a:pt x="74024" y="42805"/>
                  </a:cubicBezTo>
                  <a:lnTo>
                    <a:pt x="47633" y="24460"/>
                  </a:lnTo>
                  <a:lnTo>
                    <a:pt x="42805" y="28644"/>
                  </a:lnTo>
                  <a:lnTo>
                    <a:pt x="37978" y="32828"/>
                  </a:lnTo>
                  <a:lnTo>
                    <a:pt x="33150" y="37012"/>
                  </a:lnTo>
                  <a:lnTo>
                    <a:pt x="47633" y="65656"/>
                  </a:lnTo>
                  <a:cubicBezTo>
                    <a:pt x="43127" y="72093"/>
                    <a:pt x="39587" y="79174"/>
                    <a:pt x="37334" y="86254"/>
                  </a:cubicBezTo>
                  <a:lnTo>
                    <a:pt x="5793" y="92048"/>
                  </a:lnTo>
                  <a:lnTo>
                    <a:pt x="5471" y="98484"/>
                  </a:lnTo>
                  <a:lnTo>
                    <a:pt x="5150" y="104921"/>
                  </a:lnTo>
                  <a:lnTo>
                    <a:pt x="4828" y="111358"/>
                  </a:lnTo>
                  <a:lnTo>
                    <a:pt x="35403" y="121335"/>
                  </a:lnTo>
                  <a:cubicBezTo>
                    <a:pt x="36690" y="128738"/>
                    <a:pt x="39265" y="136140"/>
                    <a:pt x="42805" y="143221"/>
                  </a:cubicBezTo>
                  <a:lnTo>
                    <a:pt x="24460" y="169612"/>
                  </a:lnTo>
                  <a:lnTo>
                    <a:pt x="28644" y="174440"/>
                  </a:lnTo>
                  <a:lnTo>
                    <a:pt x="32828" y="179267"/>
                  </a:lnTo>
                  <a:lnTo>
                    <a:pt x="37012" y="184095"/>
                  </a:lnTo>
                  <a:lnTo>
                    <a:pt x="65656" y="169290"/>
                  </a:lnTo>
                </a:path>
              </a:pathLst>
            </a:custGeom>
            <a:noFill/>
            <a:ln w="19050" cap="flat">
              <a:solidFill>
                <a:schemeClr val="tx1"/>
              </a:solidFill>
              <a:prstDash val="solid"/>
              <a:round/>
            </a:ln>
          </p:spPr>
          <p:txBody>
            <a:bodyPr rtlCol="0" anchor="ctr"/>
            <a:lstStyle/>
            <a:p>
              <a:endParaRPr lang="en-US" dirty="0"/>
            </a:p>
          </p:txBody>
        </p:sp>
        <p:sp>
          <p:nvSpPr>
            <p:cNvPr id="53" name="Freeform: Shape 49">
              <a:extLst>
                <a:ext uri="{FF2B5EF4-FFF2-40B4-BE49-F238E27FC236}">
                  <a16:creationId xmlns:a16="http://schemas.microsoft.com/office/drawing/2014/main" id="{29A8B4CB-45E4-40EC-9A39-90A1A64AEE3A}"/>
                </a:ext>
              </a:extLst>
            </p:cNvPr>
            <p:cNvSpPr/>
            <p:nvPr/>
          </p:nvSpPr>
          <p:spPr>
            <a:xfrm>
              <a:off x="1044102" y="6286453"/>
              <a:ext cx="90116" cy="90116"/>
            </a:xfrm>
            <a:custGeom>
              <a:avLst/>
              <a:gdLst>
                <a:gd name="connsiteX0" fmla="*/ 87220 w 90116"/>
                <a:gd name="connsiteY0" fmla="*/ 46024 h 90116"/>
                <a:gd name="connsiteX1" fmla="*/ 46024 w 90116"/>
                <a:gd name="connsiteY1" fmla="*/ 87220 h 90116"/>
                <a:gd name="connsiteX2" fmla="*/ 4828 w 90116"/>
                <a:gd name="connsiteY2" fmla="*/ 46024 h 90116"/>
                <a:gd name="connsiteX3" fmla="*/ 46024 w 90116"/>
                <a:gd name="connsiteY3" fmla="*/ 4828 h 90116"/>
                <a:gd name="connsiteX4" fmla="*/ 87220 w 90116"/>
                <a:gd name="connsiteY4" fmla="*/ 46024 h 90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16" h="90116">
                  <a:moveTo>
                    <a:pt x="87220" y="46024"/>
                  </a:moveTo>
                  <a:cubicBezTo>
                    <a:pt x="87220" y="68776"/>
                    <a:pt x="68776" y="87220"/>
                    <a:pt x="46024" y="87220"/>
                  </a:cubicBezTo>
                  <a:cubicBezTo>
                    <a:pt x="23272" y="87220"/>
                    <a:pt x="4828" y="68776"/>
                    <a:pt x="4828" y="46024"/>
                  </a:cubicBezTo>
                  <a:cubicBezTo>
                    <a:pt x="4828" y="23272"/>
                    <a:pt x="23272" y="4828"/>
                    <a:pt x="46024" y="4828"/>
                  </a:cubicBezTo>
                  <a:cubicBezTo>
                    <a:pt x="68776" y="4828"/>
                    <a:pt x="87220" y="23272"/>
                    <a:pt x="87220" y="46024"/>
                  </a:cubicBezTo>
                  <a:close/>
                </a:path>
              </a:pathLst>
            </a:custGeom>
            <a:noFill/>
            <a:ln w="19050" cap="flat">
              <a:solidFill>
                <a:schemeClr val="tx1"/>
              </a:solidFill>
              <a:prstDash val="solid"/>
              <a:round/>
            </a:ln>
          </p:spPr>
          <p:txBody>
            <a:bodyPr rtlCol="0" anchor="ctr"/>
            <a:lstStyle/>
            <a:p>
              <a:endParaRPr lang="en-US" dirty="0"/>
            </a:p>
          </p:txBody>
        </p:sp>
        <p:sp>
          <p:nvSpPr>
            <p:cNvPr id="54" name="Freeform: Shape 50">
              <a:extLst>
                <a:ext uri="{FF2B5EF4-FFF2-40B4-BE49-F238E27FC236}">
                  <a16:creationId xmlns:a16="http://schemas.microsoft.com/office/drawing/2014/main" id="{EB59A7A7-31AC-482F-A803-4DD772AC044A}"/>
                </a:ext>
              </a:extLst>
            </p:cNvPr>
            <p:cNvSpPr/>
            <p:nvPr/>
          </p:nvSpPr>
          <p:spPr>
            <a:xfrm>
              <a:off x="962757" y="6417766"/>
              <a:ext cx="225291" cy="196325"/>
            </a:xfrm>
            <a:custGeom>
              <a:avLst/>
              <a:gdLst>
                <a:gd name="connsiteX0" fmla="*/ 100978 w 225291"/>
                <a:gd name="connsiteY0" fmla="*/ 11586 h 196325"/>
                <a:gd name="connsiteX1" fmla="*/ 6678 w 225291"/>
                <a:gd name="connsiteY1" fmla="*/ 171221 h 196325"/>
                <a:gd name="connsiteX2" fmla="*/ 19229 w 225291"/>
                <a:gd name="connsiteY2" fmla="*/ 193107 h 196325"/>
                <a:gd name="connsiteX3" fmla="*/ 208152 w 225291"/>
                <a:gd name="connsiteY3" fmla="*/ 193107 h 196325"/>
                <a:gd name="connsiteX4" fmla="*/ 220704 w 225291"/>
                <a:gd name="connsiteY4" fmla="*/ 171221 h 196325"/>
                <a:gd name="connsiteX5" fmla="*/ 126404 w 225291"/>
                <a:gd name="connsiteY5" fmla="*/ 11586 h 196325"/>
                <a:gd name="connsiteX6" fmla="*/ 100978 w 225291"/>
                <a:gd name="connsiteY6" fmla="*/ 11586 h 196325"/>
                <a:gd name="connsiteX7" fmla="*/ 100978 w 225291"/>
                <a:gd name="connsiteY7" fmla="*/ 11586 h 19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91" h="196325">
                  <a:moveTo>
                    <a:pt x="100978" y="11586"/>
                  </a:moveTo>
                  <a:cubicBezTo>
                    <a:pt x="6678" y="171221"/>
                    <a:pt x="100978" y="11586"/>
                    <a:pt x="6678" y="171221"/>
                  </a:cubicBezTo>
                  <a:cubicBezTo>
                    <a:pt x="1206" y="180233"/>
                    <a:pt x="8609" y="193107"/>
                    <a:pt x="19229" y="193107"/>
                  </a:cubicBezTo>
                  <a:cubicBezTo>
                    <a:pt x="208152" y="193107"/>
                    <a:pt x="19229" y="193107"/>
                    <a:pt x="208152" y="193107"/>
                  </a:cubicBezTo>
                  <a:cubicBezTo>
                    <a:pt x="219095" y="193107"/>
                    <a:pt x="226176" y="180555"/>
                    <a:pt x="220704" y="171221"/>
                  </a:cubicBezTo>
                  <a:cubicBezTo>
                    <a:pt x="126404" y="11586"/>
                    <a:pt x="220704" y="171221"/>
                    <a:pt x="126404" y="11586"/>
                  </a:cubicBezTo>
                  <a:cubicBezTo>
                    <a:pt x="120932" y="2575"/>
                    <a:pt x="106449" y="2575"/>
                    <a:pt x="100978" y="11586"/>
                  </a:cubicBezTo>
                  <a:lnTo>
                    <a:pt x="100978" y="11586"/>
                  </a:lnTo>
                  <a:close/>
                </a:path>
              </a:pathLst>
            </a:custGeom>
            <a:noFill/>
            <a:ln w="19050" cap="flat">
              <a:solidFill>
                <a:schemeClr val="tx2"/>
              </a:solidFill>
              <a:prstDash val="solid"/>
              <a:round/>
            </a:ln>
          </p:spPr>
          <p:txBody>
            <a:bodyPr rtlCol="0" anchor="ctr"/>
            <a:lstStyle/>
            <a:p>
              <a:endParaRPr lang="en-US" dirty="0"/>
            </a:p>
          </p:txBody>
        </p:sp>
        <p:sp>
          <p:nvSpPr>
            <p:cNvPr id="55" name="Freeform: Shape 51">
              <a:extLst>
                <a:ext uri="{FF2B5EF4-FFF2-40B4-BE49-F238E27FC236}">
                  <a16:creationId xmlns:a16="http://schemas.microsoft.com/office/drawing/2014/main" id="{45EEB2AA-5B11-4749-8ADC-F6E0B724185B}"/>
                </a:ext>
              </a:extLst>
            </p:cNvPr>
            <p:cNvSpPr/>
            <p:nvPr/>
          </p:nvSpPr>
          <p:spPr>
            <a:xfrm>
              <a:off x="1064861" y="6481974"/>
              <a:ext cx="22529" cy="102990"/>
            </a:xfrm>
            <a:custGeom>
              <a:avLst/>
              <a:gdLst>
                <a:gd name="connsiteX0" fmla="*/ 11425 w 22529"/>
                <a:gd name="connsiteY0" fmla="*/ 101864 h 102990"/>
                <a:gd name="connsiteX1" fmla="*/ 4989 w 22529"/>
                <a:gd name="connsiteY1" fmla="*/ 99289 h 102990"/>
                <a:gd name="connsiteX2" fmla="*/ 2414 w 22529"/>
                <a:gd name="connsiteY2" fmla="*/ 92852 h 102990"/>
                <a:gd name="connsiteX3" fmla="*/ 4989 w 22529"/>
                <a:gd name="connsiteY3" fmla="*/ 86415 h 102990"/>
                <a:gd name="connsiteX4" fmla="*/ 11425 w 22529"/>
                <a:gd name="connsiteY4" fmla="*/ 83840 h 102990"/>
                <a:gd name="connsiteX5" fmla="*/ 17862 w 22529"/>
                <a:gd name="connsiteY5" fmla="*/ 86415 h 102990"/>
                <a:gd name="connsiteX6" fmla="*/ 20437 w 22529"/>
                <a:gd name="connsiteY6" fmla="*/ 92852 h 102990"/>
                <a:gd name="connsiteX7" fmla="*/ 17862 w 22529"/>
                <a:gd name="connsiteY7" fmla="*/ 99289 h 102990"/>
                <a:gd name="connsiteX8" fmla="*/ 11425 w 22529"/>
                <a:gd name="connsiteY8" fmla="*/ 101864 h 102990"/>
                <a:gd name="connsiteX9" fmla="*/ 5632 w 22529"/>
                <a:gd name="connsiteY9" fmla="*/ 71289 h 102990"/>
                <a:gd name="connsiteX10" fmla="*/ 3701 w 22529"/>
                <a:gd name="connsiteY10" fmla="*/ 4345 h 102990"/>
                <a:gd name="connsiteX11" fmla="*/ 11425 w 22529"/>
                <a:gd name="connsiteY11" fmla="*/ 2414 h 102990"/>
                <a:gd name="connsiteX12" fmla="*/ 19150 w 22529"/>
                <a:gd name="connsiteY12" fmla="*/ 4345 h 102990"/>
                <a:gd name="connsiteX13" fmla="*/ 17219 w 22529"/>
                <a:gd name="connsiteY13" fmla="*/ 71289 h 102990"/>
                <a:gd name="connsiteX14" fmla="*/ 5632 w 22529"/>
                <a:gd name="connsiteY14" fmla="*/ 71289 h 10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29" h="102990">
                  <a:moveTo>
                    <a:pt x="11425" y="101864"/>
                  </a:moveTo>
                  <a:cubicBezTo>
                    <a:pt x="8851" y="101864"/>
                    <a:pt x="6598" y="100898"/>
                    <a:pt x="4989" y="99289"/>
                  </a:cubicBezTo>
                  <a:cubicBezTo>
                    <a:pt x="3379" y="97680"/>
                    <a:pt x="2414" y="95427"/>
                    <a:pt x="2414" y="92852"/>
                  </a:cubicBezTo>
                  <a:cubicBezTo>
                    <a:pt x="2414" y="90277"/>
                    <a:pt x="3379" y="88024"/>
                    <a:pt x="4989" y="86415"/>
                  </a:cubicBezTo>
                  <a:cubicBezTo>
                    <a:pt x="6598" y="84806"/>
                    <a:pt x="8851" y="83840"/>
                    <a:pt x="11425" y="83840"/>
                  </a:cubicBezTo>
                  <a:cubicBezTo>
                    <a:pt x="14000" y="83840"/>
                    <a:pt x="16253" y="84806"/>
                    <a:pt x="17862" y="86415"/>
                  </a:cubicBezTo>
                  <a:cubicBezTo>
                    <a:pt x="19472" y="88024"/>
                    <a:pt x="20437" y="90277"/>
                    <a:pt x="20437" y="92852"/>
                  </a:cubicBezTo>
                  <a:cubicBezTo>
                    <a:pt x="20437" y="95427"/>
                    <a:pt x="19472" y="97680"/>
                    <a:pt x="17862" y="99289"/>
                  </a:cubicBezTo>
                  <a:cubicBezTo>
                    <a:pt x="16253" y="100898"/>
                    <a:pt x="14000" y="101864"/>
                    <a:pt x="11425" y="101864"/>
                  </a:cubicBezTo>
                  <a:close/>
                  <a:moveTo>
                    <a:pt x="5632" y="71289"/>
                  </a:moveTo>
                  <a:lnTo>
                    <a:pt x="3701" y="4345"/>
                  </a:lnTo>
                  <a:cubicBezTo>
                    <a:pt x="5954" y="3058"/>
                    <a:pt x="8529" y="2414"/>
                    <a:pt x="11425" y="2414"/>
                  </a:cubicBezTo>
                  <a:cubicBezTo>
                    <a:pt x="14000" y="2414"/>
                    <a:pt x="16575" y="3058"/>
                    <a:pt x="19150" y="4345"/>
                  </a:cubicBezTo>
                  <a:lnTo>
                    <a:pt x="17219" y="71289"/>
                  </a:lnTo>
                  <a:lnTo>
                    <a:pt x="5632" y="71289"/>
                  </a:lnTo>
                  <a:close/>
                </a:path>
              </a:pathLst>
            </a:custGeom>
            <a:solidFill>
              <a:schemeClr val="tx2"/>
            </a:solidFill>
            <a:ln w="9525" cap="flat">
              <a:noFill/>
              <a:prstDash val="solid"/>
              <a:miter/>
            </a:ln>
          </p:spPr>
          <p:txBody>
            <a:bodyPr rtlCol="0" anchor="ctr"/>
            <a:lstStyle/>
            <a:p>
              <a:endParaRPr lang="en-US" dirty="0"/>
            </a:p>
          </p:txBody>
        </p:sp>
        <p:sp>
          <p:nvSpPr>
            <p:cNvPr id="56" name="Freeform: Shape 52">
              <a:extLst>
                <a:ext uri="{FF2B5EF4-FFF2-40B4-BE49-F238E27FC236}">
                  <a16:creationId xmlns:a16="http://schemas.microsoft.com/office/drawing/2014/main" id="{F4F6DC96-E2A1-4873-81C9-CB8456D9B2EF}"/>
                </a:ext>
              </a:extLst>
            </p:cNvPr>
            <p:cNvSpPr/>
            <p:nvPr/>
          </p:nvSpPr>
          <p:spPr>
            <a:xfrm>
              <a:off x="808834" y="6476985"/>
              <a:ext cx="45058" cy="45058"/>
            </a:xfrm>
            <a:custGeom>
              <a:avLst/>
              <a:gdLst>
                <a:gd name="connsiteX0" fmla="*/ 40231 w 45058"/>
                <a:gd name="connsiteY0" fmla="*/ 22529 h 45058"/>
                <a:gd name="connsiteX1" fmla="*/ 22529 w 45058"/>
                <a:gd name="connsiteY1" fmla="*/ 40231 h 45058"/>
                <a:gd name="connsiteX2" fmla="*/ 4828 w 45058"/>
                <a:gd name="connsiteY2" fmla="*/ 22529 h 45058"/>
                <a:gd name="connsiteX3" fmla="*/ 22529 w 45058"/>
                <a:gd name="connsiteY3" fmla="*/ 4828 h 45058"/>
                <a:gd name="connsiteX4" fmla="*/ 40231 w 45058"/>
                <a:gd name="connsiteY4" fmla="*/ 22529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0231" y="22529"/>
                  </a:moveTo>
                  <a:cubicBezTo>
                    <a:pt x="40231" y="32305"/>
                    <a:pt x="32305" y="40231"/>
                    <a:pt x="22529" y="40231"/>
                  </a:cubicBezTo>
                  <a:cubicBezTo>
                    <a:pt x="12753" y="40231"/>
                    <a:pt x="4828" y="32305"/>
                    <a:pt x="4828" y="22529"/>
                  </a:cubicBezTo>
                  <a:cubicBezTo>
                    <a:pt x="4828" y="12753"/>
                    <a:pt x="12753" y="4828"/>
                    <a:pt x="22529" y="4828"/>
                  </a:cubicBezTo>
                  <a:cubicBezTo>
                    <a:pt x="32305" y="4828"/>
                    <a:pt x="40231" y="12753"/>
                    <a:pt x="40231" y="22529"/>
                  </a:cubicBezTo>
                  <a:close/>
                </a:path>
              </a:pathLst>
            </a:custGeom>
            <a:noFill/>
            <a:ln w="19050" cap="flat">
              <a:solidFill>
                <a:schemeClr val="tx1"/>
              </a:solidFill>
              <a:prstDash val="solid"/>
              <a:round/>
            </a:ln>
          </p:spPr>
          <p:txBody>
            <a:bodyPr rtlCol="0" anchor="ctr"/>
            <a:lstStyle/>
            <a:p>
              <a:endParaRPr lang="en-US" dirty="0"/>
            </a:p>
          </p:txBody>
        </p:sp>
        <p:sp>
          <p:nvSpPr>
            <p:cNvPr id="57" name="Freeform: Shape 53">
              <a:extLst>
                <a:ext uri="{FF2B5EF4-FFF2-40B4-BE49-F238E27FC236}">
                  <a16:creationId xmlns:a16="http://schemas.microsoft.com/office/drawing/2014/main" id="{A57BADD7-F4B0-43E7-B773-A826E60F5033}"/>
                </a:ext>
              </a:extLst>
            </p:cNvPr>
            <p:cNvSpPr/>
            <p:nvPr/>
          </p:nvSpPr>
          <p:spPr>
            <a:xfrm>
              <a:off x="1072746" y="6315097"/>
              <a:ext cx="32184" cy="32184"/>
            </a:xfrm>
            <a:custGeom>
              <a:avLst/>
              <a:gdLst>
                <a:gd name="connsiteX0" fmla="*/ 29932 w 32184"/>
                <a:gd name="connsiteY0" fmla="*/ 17380 h 32184"/>
                <a:gd name="connsiteX1" fmla="*/ 17380 w 32184"/>
                <a:gd name="connsiteY1" fmla="*/ 29932 h 32184"/>
                <a:gd name="connsiteX2" fmla="*/ 4828 w 32184"/>
                <a:gd name="connsiteY2" fmla="*/ 17380 h 32184"/>
                <a:gd name="connsiteX3" fmla="*/ 17380 w 32184"/>
                <a:gd name="connsiteY3" fmla="*/ 4828 h 32184"/>
                <a:gd name="connsiteX4" fmla="*/ 29932 w 32184"/>
                <a:gd name="connsiteY4" fmla="*/ 17380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4" h="32184">
                  <a:moveTo>
                    <a:pt x="29932" y="17380"/>
                  </a:moveTo>
                  <a:cubicBezTo>
                    <a:pt x="29932" y="24312"/>
                    <a:pt x="24312" y="29932"/>
                    <a:pt x="17380" y="29932"/>
                  </a:cubicBezTo>
                  <a:cubicBezTo>
                    <a:pt x="10447" y="29932"/>
                    <a:pt x="4828" y="24312"/>
                    <a:pt x="4828" y="17380"/>
                  </a:cubicBezTo>
                  <a:cubicBezTo>
                    <a:pt x="4828" y="10447"/>
                    <a:pt x="10447" y="4828"/>
                    <a:pt x="17380" y="4828"/>
                  </a:cubicBezTo>
                  <a:cubicBezTo>
                    <a:pt x="24312" y="4828"/>
                    <a:pt x="29932" y="10447"/>
                    <a:pt x="29932" y="17380"/>
                  </a:cubicBezTo>
                  <a:close/>
                </a:path>
              </a:pathLst>
            </a:custGeom>
            <a:noFill/>
            <a:ln w="19050" cap="flat">
              <a:solidFill>
                <a:schemeClr val="tx1"/>
              </a:solidFill>
              <a:prstDash val="solid"/>
              <a:round/>
            </a:ln>
          </p:spPr>
          <p:txBody>
            <a:bodyPr rtlCol="0" anchor="ctr"/>
            <a:lstStyle/>
            <a:p>
              <a:endParaRPr lang="en-US" dirty="0"/>
            </a:p>
          </p:txBody>
        </p:sp>
      </p:grpSp>
      <p:sp>
        <p:nvSpPr>
          <p:cNvPr id="49" name="Freeform 9">
            <a:extLst>
              <a:ext uri="{FF2B5EF4-FFF2-40B4-BE49-F238E27FC236}">
                <a16:creationId xmlns:a16="http://schemas.microsoft.com/office/drawing/2014/main" id="{2704533C-9846-43E2-A2A0-4F4F23E12EF3}"/>
              </a:ext>
            </a:extLst>
          </p:cNvPr>
          <p:cNvSpPr>
            <a:spLocks noChangeAspect="1"/>
          </p:cNvSpPr>
          <p:nvPr/>
        </p:nvSpPr>
        <p:spPr bwMode="auto">
          <a:xfrm>
            <a:off x="7242634" y="5384685"/>
            <a:ext cx="6842640" cy="1701915"/>
          </a:xfrm>
          <a:custGeom>
            <a:avLst/>
            <a:gdLst>
              <a:gd name="T0" fmla="*/ 0 w 4282"/>
              <a:gd name="T1" fmla="*/ 165 h 882"/>
              <a:gd name="T2" fmla="*/ 3847 w 4282"/>
              <a:gd name="T3" fmla="*/ 165 h 882"/>
              <a:gd name="T4" fmla="*/ 3847 w 4282"/>
              <a:gd name="T5" fmla="*/ 0 h 882"/>
              <a:gd name="T6" fmla="*/ 4282 w 4282"/>
              <a:gd name="T7" fmla="*/ 439 h 882"/>
              <a:gd name="T8" fmla="*/ 3847 w 4282"/>
              <a:gd name="T9" fmla="*/ 882 h 882"/>
              <a:gd name="T10" fmla="*/ 3847 w 4282"/>
              <a:gd name="T11" fmla="*/ 713 h 882"/>
              <a:gd name="T12" fmla="*/ 0 w 4282"/>
              <a:gd name="T13" fmla="*/ 713 h 882"/>
            </a:gdLst>
            <a:ahLst/>
            <a:cxnLst>
              <a:cxn ang="0">
                <a:pos x="T0" y="T1"/>
              </a:cxn>
              <a:cxn ang="0">
                <a:pos x="T2" y="T3"/>
              </a:cxn>
              <a:cxn ang="0">
                <a:pos x="T4" y="T5"/>
              </a:cxn>
              <a:cxn ang="0">
                <a:pos x="T6" y="T7"/>
              </a:cxn>
              <a:cxn ang="0">
                <a:pos x="T8" y="T9"/>
              </a:cxn>
              <a:cxn ang="0">
                <a:pos x="T10" y="T11"/>
              </a:cxn>
              <a:cxn ang="0">
                <a:pos x="T12" y="T13"/>
              </a:cxn>
            </a:cxnLst>
            <a:rect l="0" t="0" r="r" b="b"/>
            <a:pathLst>
              <a:path w="4282" h="882">
                <a:moveTo>
                  <a:pt x="0" y="165"/>
                </a:moveTo>
                <a:lnTo>
                  <a:pt x="3847" y="165"/>
                </a:lnTo>
                <a:lnTo>
                  <a:pt x="3847" y="0"/>
                </a:lnTo>
                <a:lnTo>
                  <a:pt x="4282" y="439"/>
                </a:lnTo>
                <a:lnTo>
                  <a:pt x="3847" y="882"/>
                </a:lnTo>
                <a:lnTo>
                  <a:pt x="3847" y="713"/>
                </a:lnTo>
                <a:lnTo>
                  <a:pt x="0" y="713"/>
                </a:lnTo>
              </a:path>
            </a:pathLst>
          </a:custGeom>
          <a:ln w="19050">
            <a:gradFill>
              <a:gsLst>
                <a:gs pos="0">
                  <a:schemeClr val="tx2"/>
                </a:gs>
                <a:gs pos="100000">
                  <a:schemeClr val="accent3"/>
                </a:gs>
              </a:gsLst>
              <a:lin ang="5400000" scaled="1"/>
            </a:gradFill>
            <a:headEnd type="none"/>
            <a:tailEnd type="none"/>
          </a:ln>
          <a:extLst>
            <a:ext uri="{909E8E84-426E-40DD-AFC4-6F175D3DCCD1}">
              <a14:hiddenFill xmlns:a14="http://schemas.microsoft.com/office/drawing/2010/main">
                <a:solidFill>
                  <a:srgbClr val="FFFFFF"/>
                </a:solidFill>
              </a14:hiddenFill>
            </a:ext>
          </a:extLst>
        </p:spPr>
        <p:style>
          <a:lnRef idx="1">
            <a:schemeClr val="accent3"/>
          </a:lnRef>
          <a:fillRef idx="0">
            <a:schemeClr val="accent3"/>
          </a:fillRef>
          <a:effectRef idx="0">
            <a:schemeClr val="accent3"/>
          </a:effectRef>
          <a:fontRef idx="minor">
            <a:schemeClr val="tx1"/>
          </a:fontRef>
        </p:style>
        <p:txBody>
          <a:bodyPr vert="horz" wrap="square" lIns="1828800" tIns="45720" rIns="91440" bIns="45720" numCol="1" anchor="ctr" anchorCtr="0" compatLnSpc="1">
            <a:prstTxWarp prst="textNoShape">
              <a:avLst/>
            </a:prstTxWarp>
          </a:bodyPr>
          <a:lstStyle/>
          <a:p>
            <a:pPr>
              <a:spcAft>
                <a:spcPts val="1800"/>
              </a:spcAft>
            </a:pPr>
            <a:r>
              <a:rPr lang="en-US" sz="2400" dirty="0">
                <a:solidFill>
                  <a:srgbClr val="FFFFFF"/>
                </a:solidFill>
              </a:rPr>
              <a:t>Minimizes</a:t>
            </a:r>
            <a:r>
              <a:rPr lang="en-US" sz="2400" dirty="0"/>
              <a:t> </a:t>
            </a:r>
            <a:r>
              <a:rPr lang="en-US" sz="2400" dirty="0">
                <a:solidFill>
                  <a:srgbClr val="FFFFFF"/>
                </a:solidFill>
              </a:rPr>
              <a:t>inconsistencies</a:t>
            </a:r>
            <a:endParaRPr lang="en-US" sz="2400" dirty="0">
              <a:solidFill>
                <a:srgbClr val="FFFFFF"/>
              </a:solidFill>
              <a:latin typeface="Amazon Ember" panose="02000000000000000000" pitchFamily="2" charset="0"/>
            </a:endParaRPr>
          </a:p>
        </p:txBody>
      </p:sp>
      <p:sp>
        <p:nvSpPr>
          <p:cNvPr id="59" name="Freeform 9">
            <a:extLst>
              <a:ext uri="{FF2B5EF4-FFF2-40B4-BE49-F238E27FC236}">
                <a16:creationId xmlns:a16="http://schemas.microsoft.com/office/drawing/2014/main" id="{2DA17393-7E13-41F3-9469-39327238D812}"/>
              </a:ext>
            </a:extLst>
          </p:cNvPr>
          <p:cNvSpPr>
            <a:spLocks noChangeAspect="1"/>
          </p:cNvSpPr>
          <p:nvPr/>
        </p:nvSpPr>
        <p:spPr bwMode="auto">
          <a:xfrm>
            <a:off x="7242634" y="1610885"/>
            <a:ext cx="6842640" cy="1701915"/>
          </a:xfrm>
          <a:custGeom>
            <a:avLst/>
            <a:gdLst>
              <a:gd name="T0" fmla="*/ 0 w 4282"/>
              <a:gd name="T1" fmla="*/ 165 h 882"/>
              <a:gd name="T2" fmla="*/ 3847 w 4282"/>
              <a:gd name="T3" fmla="*/ 165 h 882"/>
              <a:gd name="T4" fmla="*/ 3847 w 4282"/>
              <a:gd name="T5" fmla="*/ 0 h 882"/>
              <a:gd name="T6" fmla="*/ 4282 w 4282"/>
              <a:gd name="T7" fmla="*/ 439 h 882"/>
              <a:gd name="T8" fmla="*/ 3847 w 4282"/>
              <a:gd name="T9" fmla="*/ 882 h 882"/>
              <a:gd name="T10" fmla="*/ 3847 w 4282"/>
              <a:gd name="T11" fmla="*/ 713 h 882"/>
              <a:gd name="T12" fmla="*/ 0 w 4282"/>
              <a:gd name="T13" fmla="*/ 713 h 882"/>
            </a:gdLst>
            <a:ahLst/>
            <a:cxnLst>
              <a:cxn ang="0">
                <a:pos x="T0" y="T1"/>
              </a:cxn>
              <a:cxn ang="0">
                <a:pos x="T2" y="T3"/>
              </a:cxn>
              <a:cxn ang="0">
                <a:pos x="T4" y="T5"/>
              </a:cxn>
              <a:cxn ang="0">
                <a:pos x="T6" y="T7"/>
              </a:cxn>
              <a:cxn ang="0">
                <a:pos x="T8" y="T9"/>
              </a:cxn>
              <a:cxn ang="0">
                <a:pos x="T10" y="T11"/>
              </a:cxn>
              <a:cxn ang="0">
                <a:pos x="T12" y="T13"/>
              </a:cxn>
            </a:cxnLst>
            <a:rect l="0" t="0" r="r" b="b"/>
            <a:pathLst>
              <a:path w="4282" h="882">
                <a:moveTo>
                  <a:pt x="0" y="165"/>
                </a:moveTo>
                <a:lnTo>
                  <a:pt x="3847" y="165"/>
                </a:lnTo>
                <a:lnTo>
                  <a:pt x="3847" y="0"/>
                </a:lnTo>
                <a:lnTo>
                  <a:pt x="4282" y="439"/>
                </a:lnTo>
                <a:lnTo>
                  <a:pt x="3847" y="882"/>
                </a:lnTo>
                <a:lnTo>
                  <a:pt x="3847" y="713"/>
                </a:lnTo>
                <a:lnTo>
                  <a:pt x="0" y="713"/>
                </a:lnTo>
              </a:path>
            </a:pathLst>
          </a:custGeom>
          <a:ln w="19050">
            <a:gradFill>
              <a:gsLst>
                <a:gs pos="0">
                  <a:schemeClr val="tx2"/>
                </a:gs>
                <a:gs pos="100000">
                  <a:schemeClr val="accent3"/>
                </a:gs>
              </a:gsLst>
              <a:lin ang="5400000" scaled="1"/>
            </a:gradFill>
            <a:headEnd type="none"/>
            <a:tailEnd type="none"/>
          </a:ln>
          <a:extLst>
            <a:ext uri="{909E8E84-426E-40DD-AFC4-6F175D3DCCD1}">
              <a14:hiddenFill xmlns:a14="http://schemas.microsoft.com/office/drawing/2010/main">
                <a:solidFill>
                  <a:srgbClr val="FFFFFF"/>
                </a:solidFill>
              </a14:hiddenFill>
            </a:ext>
          </a:extLst>
        </p:spPr>
        <p:style>
          <a:lnRef idx="1">
            <a:schemeClr val="accent3"/>
          </a:lnRef>
          <a:fillRef idx="0">
            <a:schemeClr val="accent3"/>
          </a:fillRef>
          <a:effectRef idx="0">
            <a:schemeClr val="accent3"/>
          </a:effectRef>
          <a:fontRef idx="minor">
            <a:schemeClr val="tx1"/>
          </a:fontRef>
        </p:style>
        <p:txBody>
          <a:bodyPr vert="horz" wrap="square" lIns="1828800" tIns="45720" rIns="91440" bIns="45720" numCol="1" anchor="ctr" anchorCtr="0" compatLnSpc="1">
            <a:prstTxWarp prst="textNoShape">
              <a:avLst/>
            </a:prstTxWarp>
          </a:bodyPr>
          <a:lstStyle/>
          <a:p>
            <a:pPr>
              <a:spcAft>
                <a:spcPts val="1800"/>
              </a:spcAft>
            </a:pPr>
            <a:r>
              <a:rPr lang="en-US" sz="2400" dirty="0"/>
              <a:t>Decouples </a:t>
            </a:r>
            <a:r>
              <a:rPr lang="en-US" sz="2400" dirty="0">
                <a:solidFill>
                  <a:srgbClr val="FFFFFF"/>
                </a:solidFill>
              </a:rPr>
              <a:t>install/upgrade</a:t>
            </a:r>
            <a:endParaRPr lang="en-US" sz="2400" dirty="0">
              <a:solidFill>
                <a:srgbClr val="FFFFFF"/>
              </a:solidFill>
              <a:latin typeface="Amazon Ember" panose="02000000000000000000" pitchFamily="2" charset="0"/>
            </a:endParaRPr>
          </a:p>
        </p:txBody>
      </p:sp>
    </p:spTree>
    <p:extLst>
      <p:ext uri="{BB962C8B-B14F-4D97-AF65-F5344CB8AC3E}">
        <p14:creationId xmlns:p14="http://schemas.microsoft.com/office/powerpoint/2010/main" val="35308114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259A60-1EF1-C049-B353-6015C69AF935}"/>
              </a:ext>
            </a:extLst>
          </p:cNvPr>
          <p:cNvGrpSpPr/>
          <p:nvPr/>
        </p:nvGrpSpPr>
        <p:grpSpPr>
          <a:xfrm>
            <a:off x="2393084" y="1980999"/>
            <a:ext cx="7644052" cy="4377266"/>
            <a:chOff x="2393084" y="1980999"/>
            <a:chExt cx="7644052" cy="4377266"/>
          </a:xfrm>
        </p:grpSpPr>
        <p:sp>
          <p:nvSpPr>
            <p:cNvPr id="16" name="Oval 15">
              <a:extLst>
                <a:ext uri="{FF2B5EF4-FFF2-40B4-BE49-F238E27FC236}">
                  <a16:creationId xmlns:a16="http://schemas.microsoft.com/office/drawing/2014/main" id="{CEA0E16E-884E-144D-B618-E103B1AF55B9}"/>
                </a:ext>
              </a:extLst>
            </p:cNvPr>
            <p:cNvSpPr/>
            <p:nvPr/>
          </p:nvSpPr>
          <p:spPr>
            <a:xfrm flipH="1">
              <a:off x="7089468" y="2827083"/>
              <a:ext cx="2575433" cy="2575433"/>
            </a:xfrm>
            <a:prstGeom prst="ellipse">
              <a:avLst/>
            </a:prstGeom>
            <a:solidFill>
              <a:schemeClr val="bg2"/>
            </a:solidFill>
            <a:ln w="38100" cap="flat" cmpd="sng" algn="ctr">
              <a:solidFill>
                <a:schemeClr val="tx1"/>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15" name="Block Arc 14">
              <a:extLst>
                <a:ext uri="{FF2B5EF4-FFF2-40B4-BE49-F238E27FC236}">
                  <a16:creationId xmlns:a16="http://schemas.microsoft.com/office/drawing/2014/main" id="{7254AF37-016B-2E4D-995F-FD10AB12B0D2}"/>
                </a:ext>
              </a:extLst>
            </p:cNvPr>
            <p:cNvSpPr/>
            <p:nvPr/>
          </p:nvSpPr>
          <p:spPr bwMode="auto">
            <a:xfrm rot="16200000">
              <a:off x="5331180" y="3281700"/>
              <a:ext cx="2946524" cy="1724347"/>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Arrow Connector 16">
              <a:extLst>
                <a:ext uri="{FF2B5EF4-FFF2-40B4-BE49-F238E27FC236}">
                  <a16:creationId xmlns:a16="http://schemas.microsoft.com/office/drawing/2014/main" id="{C8C5B781-0653-2C44-B95F-4BECD247C28A}"/>
                </a:ext>
              </a:extLst>
            </p:cNvPr>
            <p:cNvCxnSpPr>
              <a:cxnSpLocks/>
            </p:cNvCxnSpPr>
            <p:nvPr/>
          </p:nvCxnSpPr>
          <p:spPr>
            <a:xfrm>
              <a:off x="6388747" y="4255435"/>
              <a:ext cx="984206" cy="0"/>
            </a:xfrm>
            <a:prstGeom prst="straightConnector1">
              <a:avLst/>
            </a:prstGeom>
            <a:noFill/>
            <a:ln w="38100" cap="rnd">
              <a:solidFill>
                <a:schemeClr val="accent1"/>
              </a:solidFill>
              <a:prstDash val="sysDot"/>
              <a:round/>
              <a:tailEnd type="arrow" w="med" len="sm"/>
            </a:ln>
          </p:spPr>
        </p:cxnSp>
        <p:cxnSp>
          <p:nvCxnSpPr>
            <p:cNvPr id="18" name="Straight Arrow Connector 17">
              <a:extLst>
                <a:ext uri="{FF2B5EF4-FFF2-40B4-BE49-F238E27FC236}">
                  <a16:creationId xmlns:a16="http://schemas.microsoft.com/office/drawing/2014/main" id="{9419FF53-11C5-C546-8D66-C0453C1F6D60}"/>
                </a:ext>
              </a:extLst>
            </p:cNvPr>
            <p:cNvCxnSpPr>
              <a:cxnSpLocks/>
            </p:cNvCxnSpPr>
            <p:nvPr/>
          </p:nvCxnSpPr>
          <p:spPr>
            <a:xfrm flipH="1">
              <a:off x="6388747" y="3889008"/>
              <a:ext cx="1022708" cy="0"/>
            </a:xfrm>
            <a:prstGeom prst="straightConnector1">
              <a:avLst/>
            </a:prstGeom>
            <a:noFill/>
            <a:ln w="38100" cap="rnd">
              <a:solidFill>
                <a:schemeClr val="accent1"/>
              </a:solidFill>
              <a:prstDash val="sysDot"/>
              <a:round/>
              <a:tailEnd type="arrow" w="med" len="sm"/>
            </a:ln>
          </p:spPr>
        </p:cxnSp>
        <p:sp>
          <p:nvSpPr>
            <p:cNvPr id="4" name="Rectangle 3">
              <a:extLst>
                <a:ext uri="{FF2B5EF4-FFF2-40B4-BE49-F238E27FC236}">
                  <a16:creationId xmlns:a16="http://schemas.microsoft.com/office/drawing/2014/main" id="{C0A3C5D9-6325-6448-BE89-607BF49DA571}"/>
                </a:ext>
              </a:extLst>
            </p:cNvPr>
            <p:cNvSpPr/>
            <p:nvPr/>
          </p:nvSpPr>
          <p:spPr>
            <a:xfrm>
              <a:off x="4819867" y="5402516"/>
              <a:ext cx="2244802" cy="646331"/>
            </a:xfrm>
            <a:prstGeom prst="rect">
              <a:avLst/>
            </a:prstGeom>
          </p:spPr>
          <p:txBody>
            <a:bodyPr wrap="square">
              <a:spAutoFit/>
            </a:bodyPr>
            <a:lstStyle/>
            <a:p>
              <a:r>
                <a:rPr lang="en-US" sz="1800" dirty="0"/>
                <a:t>Proxy runs</a:t>
              </a:r>
              <a:br>
                <a:rPr lang="en-US" sz="1800" dirty="0"/>
              </a:br>
              <a:r>
                <a:rPr lang="en-US" sz="1800" dirty="0"/>
                <a:t>as a </a:t>
              </a:r>
              <a:r>
                <a:rPr lang="en-US" sz="1800" dirty="0">
                  <a:solidFill>
                    <a:srgbClr val="FFFFFF"/>
                  </a:solidFill>
                </a:rPr>
                <a:t>container</a:t>
              </a:r>
              <a:endParaRPr lang="en-US" sz="1800" dirty="0">
                <a:solidFill>
                  <a:srgbClr val="FFFFFF"/>
                </a:solidFill>
                <a:latin typeface="Amazon Ember" panose="02000000000000000000" pitchFamily="2" charset="0"/>
              </a:endParaRPr>
            </a:p>
          </p:txBody>
        </p:sp>
        <p:cxnSp>
          <p:nvCxnSpPr>
            <p:cNvPr id="13" name="Straight Arrow Connector 12">
              <a:extLst>
                <a:ext uri="{FF2B5EF4-FFF2-40B4-BE49-F238E27FC236}">
                  <a16:creationId xmlns:a16="http://schemas.microsoft.com/office/drawing/2014/main" id="{DD41BBAE-4B4D-9C40-8C54-E38997D212E4}"/>
                </a:ext>
              </a:extLst>
            </p:cNvPr>
            <p:cNvCxnSpPr>
              <a:cxnSpLocks/>
            </p:cNvCxnSpPr>
            <p:nvPr/>
          </p:nvCxnSpPr>
          <p:spPr>
            <a:xfrm>
              <a:off x="3318694" y="4231662"/>
              <a:ext cx="2103120" cy="0"/>
            </a:xfrm>
            <a:prstGeom prst="straightConnector1">
              <a:avLst/>
            </a:prstGeom>
            <a:noFill/>
            <a:ln w="38100" cap="rnd">
              <a:solidFill>
                <a:schemeClr val="tx1"/>
              </a:solidFill>
              <a:prstDash val="sysDot"/>
              <a:round/>
              <a:tailEnd type="arrow" w="med" len="sm"/>
            </a:ln>
          </p:spPr>
        </p:cxnSp>
        <p:cxnSp>
          <p:nvCxnSpPr>
            <p:cNvPr id="20" name="Straight Arrow Connector 19">
              <a:extLst>
                <a:ext uri="{FF2B5EF4-FFF2-40B4-BE49-F238E27FC236}">
                  <a16:creationId xmlns:a16="http://schemas.microsoft.com/office/drawing/2014/main" id="{7F615971-E024-154A-B427-6ECBAE4A26B3}"/>
                </a:ext>
              </a:extLst>
            </p:cNvPr>
            <p:cNvCxnSpPr>
              <a:cxnSpLocks/>
            </p:cNvCxnSpPr>
            <p:nvPr/>
          </p:nvCxnSpPr>
          <p:spPr>
            <a:xfrm flipH="1">
              <a:off x="3318694" y="3865235"/>
              <a:ext cx="2103120" cy="0"/>
            </a:xfrm>
            <a:prstGeom prst="straightConnector1">
              <a:avLst/>
            </a:prstGeom>
            <a:noFill/>
            <a:ln w="38100" cap="rnd">
              <a:solidFill>
                <a:schemeClr val="tx1"/>
              </a:solidFill>
              <a:prstDash val="sysDot"/>
              <a:round/>
              <a:tailEnd type="arrow" w="med" len="sm"/>
            </a:ln>
          </p:spPr>
        </p:cxnSp>
        <p:sp>
          <p:nvSpPr>
            <p:cNvPr id="25" name="Rectangle 24">
              <a:extLst>
                <a:ext uri="{FF2B5EF4-FFF2-40B4-BE49-F238E27FC236}">
                  <a16:creationId xmlns:a16="http://schemas.microsoft.com/office/drawing/2014/main" id="{8927B85B-7D0A-FC4A-81C4-69E457150A5C}"/>
                </a:ext>
              </a:extLst>
            </p:cNvPr>
            <p:cNvSpPr/>
            <p:nvPr/>
          </p:nvSpPr>
          <p:spPr>
            <a:xfrm>
              <a:off x="4270438" y="1980999"/>
              <a:ext cx="5766698" cy="4377266"/>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800" dirty="0">
                  <a:solidFill>
                    <a:schemeClr val="tx1"/>
                  </a:solidFill>
                </a:rPr>
                <a:t>Task or pod</a:t>
              </a:r>
            </a:p>
          </p:txBody>
        </p:sp>
        <p:sp>
          <p:nvSpPr>
            <p:cNvPr id="26" name="Rectangle 25">
              <a:extLst>
                <a:ext uri="{FF2B5EF4-FFF2-40B4-BE49-F238E27FC236}">
                  <a16:creationId xmlns:a16="http://schemas.microsoft.com/office/drawing/2014/main" id="{81B5748B-C3C5-4148-B7EE-FB0B115EAFE7}"/>
                </a:ext>
              </a:extLst>
            </p:cNvPr>
            <p:cNvSpPr/>
            <p:nvPr/>
          </p:nvSpPr>
          <p:spPr>
            <a:xfrm>
              <a:off x="2393084" y="4360393"/>
              <a:ext cx="2244802" cy="369332"/>
            </a:xfrm>
            <a:prstGeom prst="rect">
              <a:avLst/>
            </a:prstGeom>
          </p:spPr>
          <p:txBody>
            <a:bodyPr wrap="square">
              <a:spAutoFit/>
            </a:bodyPr>
            <a:lstStyle/>
            <a:p>
              <a:r>
                <a:rPr lang="en-US" sz="1800" dirty="0"/>
                <a:t>External traffic</a:t>
              </a:r>
            </a:p>
          </p:txBody>
        </p:sp>
        <p:sp>
          <p:nvSpPr>
            <p:cNvPr id="27" name="TextBox 26">
              <a:extLst>
                <a:ext uri="{FF2B5EF4-FFF2-40B4-BE49-F238E27FC236}">
                  <a16:creationId xmlns:a16="http://schemas.microsoft.com/office/drawing/2014/main" id="{9413E183-8FF3-F443-9C51-61938A578947}"/>
                </a:ext>
              </a:extLst>
            </p:cNvPr>
            <p:cNvSpPr txBox="1"/>
            <p:nvPr/>
          </p:nvSpPr>
          <p:spPr>
            <a:xfrm>
              <a:off x="7201194" y="3690067"/>
              <a:ext cx="2351979" cy="849463"/>
            </a:xfrm>
            <a:prstGeom prst="rect">
              <a:avLst/>
            </a:prstGeom>
            <a:noFill/>
          </p:spPr>
          <p:txBody>
            <a:bodyPr wrap="square" lIns="182880" tIns="146304" rIns="182880" bIns="146304" rtlCol="0">
              <a:spAutoFit/>
            </a:bodyPr>
            <a:lstStyle/>
            <a:p>
              <a:pPr algn="ctr">
                <a:lnSpc>
                  <a:spcPct val="90000"/>
                </a:lnSpc>
                <a:spcAft>
                  <a:spcPts val="1800"/>
                </a:spcAft>
              </a:pPr>
              <a:r>
                <a:rPr lang="en-US" sz="2000" dirty="0">
                  <a:solidFill>
                    <a:srgbClr val="FFFFFF"/>
                  </a:solidFill>
                </a:rPr>
                <a:t>Application</a:t>
              </a:r>
              <a:r>
                <a:rPr lang="en-US" sz="2000" dirty="0"/>
                <a:t> </a:t>
              </a:r>
              <a:br>
                <a:rPr lang="en-US" sz="2000" dirty="0"/>
              </a:br>
              <a:r>
                <a:rPr lang="en-US" sz="2000" dirty="0"/>
                <a:t>code</a:t>
              </a:r>
            </a:p>
          </p:txBody>
        </p:sp>
      </p:grpSp>
    </p:spTree>
    <p:extLst>
      <p:ext uri="{BB962C8B-B14F-4D97-AF65-F5344CB8AC3E}">
        <p14:creationId xmlns:p14="http://schemas.microsoft.com/office/powerpoint/2010/main" val="180866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259A60-1EF1-C049-B353-6015C69AF935}"/>
              </a:ext>
            </a:extLst>
          </p:cNvPr>
          <p:cNvGrpSpPr/>
          <p:nvPr/>
        </p:nvGrpSpPr>
        <p:grpSpPr>
          <a:xfrm>
            <a:off x="2393084" y="1980999"/>
            <a:ext cx="7644052" cy="4377266"/>
            <a:chOff x="2393084" y="1980999"/>
            <a:chExt cx="7644052" cy="4377266"/>
          </a:xfrm>
        </p:grpSpPr>
        <p:sp>
          <p:nvSpPr>
            <p:cNvPr id="16" name="Oval 15">
              <a:extLst>
                <a:ext uri="{FF2B5EF4-FFF2-40B4-BE49-F238E27FC236}">
                  <a16:creationId xmlns:a16="http://schemas.microsoft.com/office/drawing/2014/main" id="{CEA0E16E-884E-144D-B618-E103B1AF55B9}"/>
                </a:ext>
              </a:extLst>
            </p:cNvPr>
            <p:cNvSpPr/>
            <p:nvPr/>
          </p:nvSpPr>
          <p:spPr>
            <a:xfrm flipH="1">
              <a:off x="7089468" y="2827083"/>
              <a:ext cx="2575433" cy="2575433"/>
            </a:xfrm>
            <a:prstGeom prst="ellipse">
              <a:avLst/>
            </a:prstGeom>
            <a:solidFill>
              <a:schemeClr val="bg2"/>
            </a:solidFill>
            <a:ln w="38100" cap="flat" cmpd="sng" algn="ctr">
              <a:solidFill>
                <a:schemeClr val="tx1"/>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15" name="Block Arc 14">
              <a:extLst>
                <a:ext uri="{FF2B5EF4-FFF2-40B4-BE49-F238E27FC236}">
                  <a16:creationId xmlns:a16="http://schemas.microsoft.com/office/drawing/2014/main" id="{7254AF37-016B-2E4D-995F-FD10AB12B0D2}"/>
                </a:ext>
              </a:extLst>
            </p:cNvPr>
            <p:cNvSpPr/>
            <p:nvPr/>
          </p:nvSpPr>
          <p:spPr bwMode="auto">
            <a:xfrm rot="16200000">
              <a:off x="5331180" y="3281700"/>
              <a:ext cx="2946524" cy="1724347"/>
            </a:xfrm>
            <a:prstGeom prst="blockArc">
              <a:avLst>
                <a:gd name="adj1" fmla="val 11083125"/>
                <a:gd name="adj2" fmla="val 21348181"/>
                <a:gd name="adj3" fmla="val 1082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Arrow Connector 16">
              <a:extLst>
                <a:ext uri="{FF2B5EF4-FFF2-40B4-BE49-F238E27FC236}">
                  <a16:creationId xmlns:a16="http://schemas.microsoft.com/office/drawing/2014/main" id="{C8C5B781-0653-2C44-B95F-4BECD247C28A}"/>
                </a:ext>
              </a:extLst>
            </p:cNvPr>
            <p:cNvCxnSpPr>
              <a:cxnSpLocks/>
            </p:cNvCxnSpPr>
            <p:nvPr/>
          </p:nvCxnSpPr>
          <p:spPr>
            <a:xfrm>
              <a:off x="6388747" y="4255435"/>
              <a:ext cx="984206" cy="0"/>
            </a:xfrm>
            <a:prstGeom prst="straightConnector1">
              <a:avLst/>
            </a:prstGeom>
            <a:noFill/>
            <a:ln w="38100" cap="rnd">
              <a:solidFill>
                <a:schemeClr val="accent1"/>
              </a:solidFill>
              <a:prstDash val="sysDot"/>
              <a:round/>
              <a:tailEnd type="arrow" w="med" len="sm"/>
            </a:ln>
          </p:spPr>
        </p:cxnSp>
        <p:cxnSp>
          <p:nvCxnSpPr>
            <p:cNvPr id="18" name="Straight Arrow Connector 17">
              <a:extLst>
                <a:ext uri="{FF2B5EF4-FFF2-40B4-BE49-F238E27FC236}">
                  <a16:creationId xmlns:a16="http://schemas.microsoft.com/office/drawing/2014/main" id="{9419FF53-11C5-C546-8D66-C0453C1F6D60}"/>
                </a:ext>
              </a:extLst>
            </p:cNvPr>
            <p:cNvCxnSpPr>
              <a:cxnSpLocks/>
            </p:cNvCxnSpPr>
            <p:nvPr/>
          </p:nvCxnSpPr>
          <p:spPr>
            <a:xfrm flipH="1">
              <a:off x="6388747" y="3889008"/>
              <a:ext cx="1022708" cy="0"/>
            </a:xfrm>
            <a:prstGeom prst="straightConnector1">
              <a:avLst/>
            </a:prstGeom>
            <a:noFill/>
            <a:ln w="38100" cap="rnd">
              <a:solidFill>
                <a:schemeClr val="accent1"/>
              </a:solidFill>
              <a:prstDash val="sysDot"/>
              <a:round/>
              <a:tailEnd type="arrow" w="med" len="sm"/>
            </a:ln>
          </p:spPr>
        </p:cxnSp>
        <p:sp>
          <p:nvSpPr>
            <p:cNvPr id="4" name="Rectangle 3">
              <a:extLst>
                <a:ext uri="{FF2B5EF4-FFF2-40B4-BE49-F238E27FC236}">
                  <a16:creationId xmlns:a16="http://schemas.microsoft.com/office/drawing/2014/main" id="{C0A3C5D9-6325-6448-BE89-607BF49DA571}"/>
                </a:ext>
              </a:extLst>
            </p:cNvPr>
            <p:cNvSpPr/>
            <p:nvPr/>
          </p:nvSpPr>
          <p:spPr>
            <a:xfrm>
              <a:off x="4964817" y="5664535"/>
              <a:ext cx="3144011" cy="646331"/>
            </a:xfrm>
            <a:prstGeom prst="rect">
              <a:avLst/>
            </a:prstGeom>
          </p:spPr>
          <p:txBody>
            <a:bodyPr wrap="square">
              <a:spAutoFit/>
            </a:bodyPr>
            <a:lstStyle/>
            <a:p>
              <a:pPr algn="ctr"/>
              <a:r>
                <a:rPr lang="en-US" sz="1800" dirty="0"/>
                <a:t>App Mesh, Envoy-based sidecar container</a:t>
              </a:r>
              <a:endParaRPr lang="en-US" sz="1800" dirty="0">
                <a:solidFill>
                  <a:srgbClr val="FFFFFF"/>
                </a:solidFill>
                <a:latin typeface="Amazon Ember" panose="02000000000000000000" pitchFamily="2" charset="0"/>
              </a:endParaRPr>
            </a:p>
          </p:txBody>
        </p:sp>
        <p:cxnSp>
          <p:nvCxnSpPr>
            <p:cNvPr id="13" name="Straight Arrow Connector 12">
              <a:extLst>
                <a:ext uri="{FF2B5EF4-FFF2-40B4-BE49-F238E27FC236}">
                  <a16:creationId xmlns:a16="http://schemas.microsoft.com/office/drawing/2014/main" id="{DD41BBAE-4B4D-9C40-8C54-E38997D212E4}"/>
                </a:ext>
              </a:extLst>
            </p:cNvPr>
            <p:cNvCxnSpPr>
              <a:cxnSpLocks/>
            </p:cNvCxnSpPr>
            <p:nvPr/>
          </p:nvCxnSpPr>
          <p:spPr>
            <a:xfrm>
              <a:off x="3318694" y="4231662"/>
              <a:ext cx="2103120" cy="0"/>
            </a:xfrm>
            <a:prstGeom prst="straightConnector1">
              <a:avLst/>
            </a:prstGeom>
            <a:noFill/>
            <a:ln w="38100" cap="rnd">
              <a:solidFill>
                <a:schemeClr val="tx1"/>
              </a:solidFill>
              <a:prstDash val="sysDot"/>
              <a:round/>
              <a:tailEnd type="arrow" w="med" len="sm"/>
            </a:ln>
          </p:spPr>
        </p:cxnSp>
        <p:cxnSp>
          <p:nvCxnSpPr>
            <p:cNvPr id="20" name="Straight Arrow Connector 19">
              <a:extLst>
                <a:ext uri="{FF2B5EF4-FFF2-40B4-BE49-F238E27FC236}">
                  <a16:creationId xmlns:a16="http://schemas.microsoft.com/office/drawing/2014/main" id="{7F615971-E024-154A-B427-6ECBAE4A26B3}"/>
                </a:ext>
              </a:extLst>
            </p:cNvPr>
            <p:cNvCxnSpPr>
              <a:cxnSpLocks/>
            </p:cNvCxnSpPr>
            <p:nvPr/>
          </p:nvCxnSpPr>
          <p:spPr>
            <a:xfrm flipH="1">
              <a:off x="3318694" y="3865235"/>
              <a:ext cx="2103120" cy="0"/>
            </a:xfrm>
            <a:prstGeom prst="straightConnector1">
              <a:avLst/>
            </a:prstGeom>
            <a:noFill/>
            <a:ln w="38100" cap="rnd">
              <a:solidFill>
                <a:schemeClr val="tx1"/>
              </a:solidFill>
              <a:prstDash val="sysDot"/>
              <a:round/>
              <a:tailEnd type="arrow" w="med" len="sm"/>
            </a:ln>
          </p:spPr>
        </p:cxnSp>
        <p:sp>
          <p:nvSpPr>
            <p:cNvPr id="25" name="Rectangle 24">
              <a:extLst>
                <a:ext uri="{FF2B5EF4-FFF2-40B4-BE49-F238E27FC236}">
                  <a16:creationId xmlns:a16="http://schemas.microsoft.com/office/drawing/2014/main" id="{8927B85B-7D0A-FC4A-81C4-69E457150A5C}"/>
                </a:ext>
              </a:extLst>
            </p:cNvPr>
            <p:cNvSpPr/>
            <p:nvPr/>
          </p:nvSpPr>
          <p:spPr>
            <a:xfrm>
              <a:off x="4270438" y="1980999"/>
              <a:ext cx="5766698" cy="4377266"/>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800" dirty="0">
                  <a:solidFill>
                    <a:schemeClr val="tx1"/>
                  </a:solidFill>
                </a:rPr>
                <a:t>pod</a:t>
              </a:r>
            </a:p>
          </p:txBody>
        </p:sp>
        <p:sp>
          <p:nvSpPr>
            <p:cNvPr id="26" name="Rectangle 25">
              <a:extLst>
                <a:ext uri="{FF2B5EF4-FFF2-40B4-BE49-F238E27FC236}">
                  <a16:creationId xmlns:a16="http://schemas.microsoft.com/office/drawing/2014/main" id="{81B5748B-C3C5-4148-B7EE-FB0B115EAFE7}"/>
                </a:ext>
              </a:extLst>
            </p:cNvPr>
            <p:cNvSpPr/>
            <p:nvPr/>
          </p:nvSpPr>
          <p:spPr>
            <a:xfrm>
              <a:off x="2393084" y="4360393"/>
              <a:ext cx="2244802" cy="369332"/>
            </a:xfrm>
            <a:prstGeom prst="rect">
              <a:avLst/>
            </a:prstGeom>
          </p:spPr>
          <p:txBody>
            <a:bodyPr wrap="square">
              <a:spAutoFit/>
            </a:bodyPr>
            <a:lstStyle/>
            <a:p>
              <a:r>
                <a:rPr lang="en-US" sz="1800" dirty="0"/>
                <a:t>External traffic</a:t>
              </a:r>
            </a:p>
          </p:txBody>
        </p:sp>
        <p:sp>
          <p:nvSpPr>
            <p:cNvPr id="27" name="TextBox 26">
              <a:extLst>
                <a:ext uri="{FF2B5EF4-FFF2-40B4-BE49-F238E27FC236}">
                  <a16:creationId xmlns:a16="http://schemas.microsoft.com/office/drawing/2014/main" id="{9413E183-8FF3-F443-9C51-61938A578947}"/>
                </a:ext>
              </a:extLst>
            </p:cNvPr>
            <p:cNvSpPr txBox="1"/>
            <p:nvPr/>
          </p:nvSpPr>
          <p:spPr>
            <a:xfrm>
              <a:off x="7201194" y="3690067"/>
              <a:ext cx="2351979" cy="849463"/>
            </a:xfrm>
            <a:prstGeom prst="rect">
              <a:avLst/>
            </a:prstGeom>
            <a:noFill/>
          </p:spPr>
          <p:txBody>
            <a:bodyPr wrap="square" lIns="182880" tIns="146304" rIns="182880" bIns="146304" rtlCol="0">
              <a:spAutoFit/>
            </a:bodyPr>
            <a:lstStyle/>
            <a:p>
              <a:pPr algn="ctr">
                <a:lnSpc>
                  <a:spcPct val="90000"/>
                </a:lnSpc>
                <a:spcAft>
                  <a:spcPts val="1800"/>
                </a:spcAft>
              </a:pPr>
              <a:r>
                <a:rPr lang="en-US" sz="2000" dirty="0">
                  <a:solidFill>
                    <a:srgbClr val="FFFFFF"/>
                  </a:solidFill>
                </a:rPr>
                <a:t>your app container</a:t>
              </a:r>
            </a:p>
          </p:txBody>
        </p:sp>
      </p:grpSp>
    </p:spTree>
    <p:extLst>
      <p:ext uri="{BB962C8B-B14F-4D97-AF65-F5344CB8AC3E}">
        <p14:creationId xmlns:p14="http://schemas.microsoft.com/office/powerpoint/2010/main" val="263169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80B08CF0-D033-4D20-A615-5C7433F94C6C}"/>
              </a:ext>
            </a:extLst>
          </p:cNvPr>
          <p:cNvSpPr txBox="1">
            <a:spLocks/>
          </p:cNvSpPr>
          <p:nvPr/>
        </p:nvSpPr>
        <p:spPr>
          <a:xfrm>
            <a:off x="5702300" y="1996282"/>
            <a:ext cx="8607795" cy="4541837"/>
          </a:xfrm>
          <a:prstGeom prst="rect">
            <a:avLst/>
          </a:prstGeom>
        </p:spPr>
        <p:txBody>
          <a:bodyPr vert="horz" wrap="square" lIns="182880" tIns="146304" rIns="182880" bIns="146304" rtlCol="0" anchor="ctr" anchorCtr="0">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spcBef>
                <a:spcPts val="3000"/>
              </a:spcBef>
            </a:pPr>
            <a:r>
              <a:rPr lang="en-US" sz="2500" dirty="0">
                <a:latin typeface="Amazon Ember Light" panose="020B0403020204020204" pitchFamily="34" charset="0"/>
                <a:ea typeface="Amazon Ember Light" panose="020B0403020204020204" pitchFamily="34" charset="0"/>
                <a:cs typeface="Amazon Ember Light" panose="020B0403020204020204" pitchFamily="34" charset="0"/>
              </a:rPr>
              <a:t>OSS project </a:t>
            </a:r>
          </a:p>
          <a:p>
            <a:pPr>
              <a:spcBef>
                <a:spcPts val="3000"/>
              </a:spcBef>
            </a:pPr>
            <a:r>
              <a:rPr lang="en-US" sz="2500" dirty="0">
                <a:latin typeface="Amazon Ember Light" panose="020B0403020204020204" pitchFamily="34" charset="0"/>
                <a:ea typeface="Amazon Ember Light" panose="020B0403020204020204" pitchFamily="34" charset="0"/>
                <a:cs typeface="Amazon Ember Light" panose="020B0403020204020204" pitchFamily="34" charset="0"/>
              </a:rPr>
              <a:t>Wide community support, numerous integrations</a:t>
            </a:r>
          </a:p>
          <a:p>
            <a:pPr>
              <a:spcBef>
                <a:spcPts val="3000"/>
              </a:spcBef>
            </a:pPr>
            <a:r>
              <a:rPr lang="en-US" sz="2500" dirty="0">
                <a:latin typeface="Amazon Ember Light" panose="020B0403020204020204" pitchFamily="34" charset="0"/>
                <a:ea typeface="Amazon Ember Light" panose="020B0403020204020204" pitchFamily="34" charset="0"/>
                <a:cs typeface="Amazon Ember Light" panose="020B0403020204020204" pitchFamily="34" charset="0"/>
              </a:rPr>
              <a:t>Stable and production-proven</a:t>
            </a:r>
          </a:p>
          <a:p>
            <a:pPr>
              <a:spcBef>
                <a:spcPts val="3000"/>
              </a:spcBef>
            </a:pPr>
            <a:r>
              <a:rPr lang="en-US" sz="2500" dirty="0">
                <a:latin typeface="Amazon Ember Light" panose="020B0403020204020204" pitchFamily="34" charset="0"/>
                <a:ea typeface="Amazon Ember Light" panose="020B0403020204020204" pitchFamily="34" charset="0"/>
                <a:cs typeface="Amazon Ember Light" panose="020B0403020204020204" pitchFamily="34" charset="0"/>
              </a:rPr>
              <a:t>Graduated Project in </a:t>
            </a:r>
            <a:r>
              <a:rPr lang="en-US" sz="25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Cloud</a:t>
            </a:r>
            <a:r>
              <a:rPr lang="en-US" sz="2500" dirty="0">
                <a:latin typeface="Amazon Ember Light" panose="020B0403020204020204" pitchFamily="34" charset="0"/>
                <a:ea typeface="Amazon Ember Light" panose="020B0403020204020204" pitchFamily="34" charset="0"/>
                <a:cs typeface="Amazon Ember Light" panose="020B0403020204020204" pitchFamily="34" charset="0"/>
              </a:rPr>
              <a:t> Native Computing Foundation</a:t>
            </a:r>
          </a:p>
          <a:p>
            <a:pPr>
              <a:spcBef>
                <a:spcPts val="3000"/>
              </a:spcBef>
            </a:pPr>
            <a:r>
              <a:rPr lang="en-US" sz="2500" dirty="0">
                <a:latin typeface="Amazon Ember Light" panose="020B0403020204020204" pitchFamily="34" charset="0"/>
                <a:ea typeface="Amazon Ember Light" panose="020B0403020204020204" pitchFamily="34" charset="0"/>
                <a:cs typeface="Amazon Ember Light" panose="020B0403020204020204" pitchFamily="34" charset="0"/>
              </a:rPr>
              <a:t>Started at </a:t>
            </a:r>
            <a:r>
              <a:rPr lang="en-US" sz="25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Lyft</a:t>
            </a:r>
            <a:r>
              <a:rPr lang="en-US" sz="2500" dirty="0">
                <a:latin typeface="Amazon Ember Light" panose="020B0403020204020204" pitchFamily="34" charset="0"/>
                <a:ea typeface="Amazon Ember Light" panose="020B0403020204020204" pitchFamily="34" charset="0"/>
                <a:cs typeface="Amazon Ember Light" panose="020B0403020204020204" pitchFamily="34" charset="0"/>
              </a:rPr>
              <a:t> in 2016</a:t>
            </a:r>
          </a:p>
        </p:txBody>
      </p:sp>
      <p:sp>
        <p:nvSpPr>
          <p:cNvPr id="6" name="Title 5">
            <a:extLst>
              <a:ext uri="{FF2B5EF4-FFF2-40B4-BE49-F238E27FC236}">
                <a16:creationId xmlns:a16="http://schemas.microsoft.com/office/drawing/2014/main" id="{0FB9C9D1-B23B-0547-BF72-41EABABDBEBB}"/>
              </a:ext>
            </a:extLst>
          </p:cNvPr>
          <p:cNvSpPr>
            <a:spLocks noGrp="1"/>
          </p:cNvSpPr>
          <p:nvPr>
            <p:ph type="title"/>
          </p:nvPr>
        </p:nvSpPr>
        <p:spPr>
          <a:xfrm>
            <a:off x="323088" y="347413"/>
            <a:ext cx="13987008" cy="1079598"/>
          </a:xfrm>
        </p:spPr>
        <p:txBody>
          <a:bodyPr/>
          <a:lstStyle/>
          <a:p>
            <a:r>
              <a:rPr lang="en-US" dirty="0"/>
              <a:t>App Mesh uses Envoy Proxy</a:t>
            </a:r>
          </a:p>
        </p:txBody>
      </p:sp>
      <p:sp>
        <p:nvSpPr>
          <p:cNvPr id="7" name="Oval 6">
            <a:extLst>
              <a:ext uri="{FF2B5EF4-FFF2-40B4-BE49-F238E27FC236}">
                <a16:creationId xmlns:a16="http://schemas.microsoft.com/office/drawing/2014/main" id="{7819B0BB-34DA-4E8E-8F29-64DD841C5496}"/>
              </a:ext>
            </a:extLst>
          </p:cNvPr>
          <p:cNvSpPr/>
          <p:nvPr/>
        </p:nvSpPr>
        <p:spPr bwMode="auto">
          <a:xfrm>
            <a:off x="835221" y="1996282"/>
            <a:ext cx="4541837" cy="4541837"/>
          </a:xfrm>
          <a:prstGeom prst="ellipse">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Envoy_Logo_Stacked_CMYK-REVERSE.png">
            <a:extLst>
              <a:ext uri="{FF2B5EF4-FFF2-40B4-BE49-F238E27FC236}">
                <a16:creationId xmlns:a16="http://schemas.microsoft.com/office/drawing/2014/main" id="{2F508CBE-4140-1841-B83D-CC5AD0C42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499" y="2702560"/>
            <a:ext cx="3129280" cy="312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73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50"/>
                                  </p:stCondLst>
                                  <p:childTnLst>
                                    <p:animMotion origin="layout" path="M -2.29167E-6 1.48148E-6 L -0.0536 1.48148E-6 " pathEditMode="relative" rAng="0" ptsTypes="AA">
                                      <p:cBhvr>
                                        <p:cTn id="9" dur="500" spd="-100000" fill="hold"/>
                                        <p:tgtEl>
                                          <p:spTgt spid="8"/>
                                        </p:tgtEl>
                                        <p:attrNameLst>
                                          <p:attrName>ppt_x</p:attrName>
                                          <p:attrName>ppt_y</p:attrName>
                                        </p:attrNameLst>
                                      </p:cBhvr>
                                      <p:rCtr x="-268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D18970F-2FE1-4F41-BBD9-DFAF71C06C96}"/>
              </a:ext>
            </a:extLst>
          </p:cNvPr>
          <p:cNvGrpSpPr/>
          <p:nvPr/>
        </p:nvGrpSpPr>
        <p:grpSpPr>
          <a:xfrm>
            <a:off x="2239226" y="5559942"/>
            <a:ext cx="1077218" cy="1118284"/>
            <a:chOff x="3336782" y="4839443"/>
            <a:chExt cx="1077218" cy="1118284"/>
          </a:xfrm>
        </p:grpSpPr>
        <p:sp>
          <p:nvSpPr>
            <p:cNvPr id="5" name="Oval 4">
              <a:extLst>
                <a:ext uri="{FF2B5EF4-FFF2-40B4-BE49-F238E27FC236}">
                  <a16:creationId xmlns:a16="http://schemas.microsoft.com/office/drawing/2014/main" id="{478B85D0-E967-CC42-9580-06B70B74ED86}"/>
                </a:ext>
              </a:extLst>
            </p:cNvPr>
            <p:cNvSpPr/>
            <p:nvPr/>
          </p:nvSpPr>
          <p:spPr>
            <a:xfrm flipH="1">
              <a:off x="3411148" y="5016176"/>
              <a:ext cx="941551" cy="941551"/>
            </a:xfrm>
            <a:prstGeom prst="ellipse">
              <a:avLst/>
            </a:prstGeom>
            <a:solidFill>
              <a:schemeClr val="bg2"/>
            </a:solidFill>
            <a:ln w="19050" cap="flat" cmpd="sng" algn="ctr">
              <a:solidFill>
                <a:schemeClr val="tx1"/>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6" name="Block Arc 5">
              <a:extLst>
                <a:ext uri="{FF2B5EF4-FFF2-40B4-BE49-F238E27FC236}">
                  <a16:creationId xmlns:a16="http://schemas.microsoft.com/office/drawing/2014/main" id="{255F8694-0890-C844-873A-356105C1BB47}"/>
                </a:ext>
              </a:extLst>
            </p:cNvPr>
            <p:cNvSpPr/>
            <p:nvPr/>
          </p:nvSpPr>
          <p:spPr bwMode="auto">
            <a:xfrm>
              <a:off x="3336782" y="4839443"/>
              <a:ext cx="1077218" cy="630403"/>
            </a:xfrm>
            <a:prstGeom prst="blockArc">
              <a:avLst>
                <a:gd name="adj1" fmla="val 11083125"/>
                <a:gd name="adj2" fmla="val 21371499"/>
                <a:gd name="adj3" fmla="val 332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0A550FA3-6386-5749-A3DD-74C43CB6ABA8}"/>
                </a:ext>
              </a:extLst>
            </p:cNvPr>
            <p:cNvGrpSpPr/>
            <p:nvPr/>
          </p:nvGrpSpPr>
          <p:grpSpPr>
            <a:xfrm>
              <a:off x="3722352" y="5361532"/>
              <a:ext cx="319141" cy="250835"/>
              <a:chOff x="6954414" y="3375725"/>
              <a:chExt cx="319141" cy="250835"/>
            </a:xfrm>
          </p:grpSpPr>
          <p:sp>
            <p:nvSpPr>
              <p:cNvPr id="8" name="Freeform 6">
                <a:extLst>
                  <a:ext uri="{FF2B5EF4-FFF2-40B4-BE49-F238E27FC236}">
                    <a16:creationId xmlns:a16="http://schemas.microsoft.com/office/drawing/2014/main" id="{1C76B98E-C2BF-794A-BFB8-18B30D770811}"/>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6">
                <a:extLst>
                  <a:ext uri="{FF2B5EF4-FFF2-40B4-BE49-F238E27FC236}">
                    <a16:creationId xmlns:a16="http://schemas.microsoft.com/office/drawing/2014/main" id="{8852BEB7-B19F-CE42-ADAD-193B14A595AF}"/>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10" name="Straight Connector 9">
                <a:extLst>
                  <a:ext uri="{FF2B5EF4-FFF2-40B4-BE49-F238E27FC236}">
                    <a16:creationId xmlns:a16="http://schemas.microsoft.com/office/drawing/2014/main" id="{18E432A7-BC29-3242-9A05-7C582747B430}"/>
                  </a:ext>
                </a:extLst>
              </p:cNvPr>
              <p:cNvCxnSpPr>
                <a:cxnSpLocks/>
              </p:cNvCxnSpPr>
              <p:nvPr/>
            </p:nvCxnSpPr>
            <p:spPr>
              <a:xfrm flipH="1">
                <a:off x="7060948" y="3375725"/>
                <a:ext cx="93010" cy="250835"/>
              </a:xfrm>
              <a:prstGeom prst="line">
                <a:avLst/>
              </a:pr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cxnSp>
        </p:grpSp>
      </p:grpSp>
      <p:grpSp>
        <p:nvGrpSpPr>
          <p:cNvPr id="12" name="Group 11">
            <a:extLst>
              <a:ext uri="{FF2B5EF4-FFF2-40B4-BE49-F238E27FC236}">
                <a16:creationId xmlns:a16="http://schemas.microsoft.com/office/drawing/2014/main" id="{E102B0DC-C290-D242-828C-99EC75867ED4}"/>
              </a:ext>
            </a:extLst>
          </p:cNvPr>
          <p:cNvGrpSpPr/>
          <p:nvPr/>
        </p:nvGrpSpPr>
        <p:grpSpPr>
          <a:xfrm>
            <a:off x="4054172" y="5559942"/>
            <a:ext cx="1077218" cy="1118284"/>
            <a:chOff x="3336782" y="4839443"/>
            <a:chExt cx="1077218" cy="1118284"/>
          </a:xfrm>
        </p:grpSpPr>
        <p:sp>
          <p:nvSpPr>
            <p:cNvPr id="13" name="Oval 12">
              <a:extLst>
                <a:ext uri="{FF2B5EF4-FFF2-40B4-BE49-F238E27FC236}">
                  <a16:creationId xmlns:a16="http://schemas.microsoft.com/office/drawing/2014/main" id="{8D6CB367-A28C-0F44-8D5D-66E458E240BC}"/>
                </a:ext>
              </a:extLst>
            </p:cNvPr>
            <p:cNvSpPr/>
            <p:nvPr/>
          </p:nvSpPr>
          <p:spPr>
            <a:xfrm flipH="1">
              <a:off x="3411148" y="5016176"/>
              <a:ext cx="941551" cy="941551"/>
            </a:xfrm>
            <a:prstGeom prst="ellipse">
              <a:avLst/>
            </a:prstGeom>
            <a:solidFill>
              <a:schemeClr val="bg2"/>
            </a:solidFill>
            <a:ln w="19050" cap="flat" cmpd="sng" algn="ctr">
              <a:solidFill>
                <a:schemeClr val="accent1"/>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14" name="Block Arc 13">
              <a:extLst>
                <a:ext uri="{FF2B5EF4-FFF2-40B4-BE49-F238E27FC236}">
                  <a16:creationId xmlns:a16="http://schemas.microsoft.com/office/drawing/2014/main" id="{FABE9134-DE53-7442-8E02-38EDFB0B7BB7}"/>
                </a:ext>
              </a:extLst>
            </p:cNvPr>
            <p:cNvSpPr/>
            <p:nvPr/>
          </p:nvSpPr>
          <p:spPr bwMode="auto">
            <a:xfrm>
              <a:off x="3336782" y="4839443"/>
              <a:ext cx="1077218" cy="630403"/>
            </a:xfrm>
            <a:prstGeom prst="blockArc">
              <a:avLst>
                <a:gd name="adj1" fmla="val 11083125"/>
                <a:gd name="adj2" fmla="val 21371499"/>
                <a:gd name="adj3" fmla="val 332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7AB25BEB-0040-FD4C-94FA-F9719845293D}"/>
                </a:ext>
              </a:extLst>
            </p:cNvPr>
            <p:cNvGrpSpPr/>
            <p:nvPr/>
          </p:nvGrpSpPr>
          <p:grpSpPr>
            <a:xfrm>
              <a:off x="3722352" y="5361532"/>
              <a:ext cx="319141" cy="250835"/>
              <a:chOff x="6954414" y="3375725"/>
              <a:chExt cx="319141" cy="250835"/>
            </a:xfrm>
          </p:grpSpPr>
          <p:sp>
            <p:nvSpPr>
              <p:cNvPr id="16" name="Freeform 6">
                <a:extLst>
                  <a:ext uri="{FF2B5EF4-FFF2-40B4-BE49-F238E27FC236}">
                    <a16:creationId xmlns:a16="http://schemas.microsoft.com/office/drawing/2014/main" id="{7EC28B72-7D27-CC48-93B5-C2083AF14F65}"/>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7862D0F8-3897-B045-A6F7-00AC69991ED2}"/>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18" name="Straight Connector 17">
                <a:extLst>
                  <a:ext uri="{FF2B5EF4-FFF2-40B4-BE49-F238E27FC236}">
                    <a16:creationId xmlns:a16="http://schemas.microsoft.com/office/drawing/2014/main" id="{DF865D9D-75D1-7041-8C69-69A3215BDD6F}"/>
                  </a:ext>
                </a:extLst>
              </p:cNvPr>
              <p:cNvCxnSpPr>
                <a:cxnSpLocks/>
              </p:cNvCxnSpPr>
              <p:nvPr/>
            </p:nvCxnSpPr>
            <p:spPr>
              <a:xfrm flipH="1">
                <a:off x="7060948" y="3375725"/>
                <a:ext cx="93010" cy="250835"/>
              </a:xfrm>
              <a:prstGeom prst="line">
                <a:avLst/>
              </a:pr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cxnSp>
        </p:grpSp>
      </p:grpSp>
      <p:grpSp>
        <p:nvGrpSpPr>
          <p:cNvPr id="19" name="Group 18">
            <a:extLst>
              <a:ext uri="{FF2B5EF4-FFF2-40B4-BE49-F238E27FC236}">
                <a16:creationId xmlns:a16="http://schemas.microsoft.com/office/drawing/2014/main" id="{0B93E17E-B2F4-7940-A141-3CF97679D69C}"/>
              </a:ext>
            </a:extLst>
          </p:cNvPr>
          <p:cNvGrpSpPr/>
          <p:nvPr/>
        </p:nvGrpSpPr>
        <p:grpSpPr>
          <a:xfrm>
            <a:off x="5869118" y="5559942"/>
            <a:ext cx="1077218" cy="1118284"/>
            <a:chOff x="3336782" y="4839443"/>
            <a:chExt cx="1077218" cy="1118284"/>
          </a:xfrm>
        </p:grpSpPr>
        <p:sp>
          <p:nvSpPr>
            <p:cNvPr id="20" name="Oval 19">
              <a:extLst>
                <a:ext uri="{FF2B5EF4-FFF2-40B4-BE49-F238E27FC236}">
                  <a16:creationId xmlns:a16="http://schemas.microsoft.com/office/drawing/2014/main" id="{7B8DBB0D-1D17-E345-9BF5-2A1EBA08AAEA}"/>
                </a:ext>
              </a:extLst>
            </p:cNvPr>
            <p:cNvSpPr/>
            <p:nvPr/>
          </p:nvSpPr>
          <p:spPr>
            <a:xfrm flipH="1">
              <a:off x="3411148" y="5016176"/>
              <a:ext cx="941551" cy="941551"/>
            </a:xfrm>
            <a:prstGeom prst="ellipse">
              <a:avLst/>
            </a:prstGeom>
            <a:solidFill>
              <a:schemeClr val="bg2"/>
            </a:solidFill>
            <a:ln w="19050" cap="flat" cmpd="sng" algn="ctr">
              <a:solidFill>
                <a:schemeClr val="accent3"/>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21" name="Block Arc 20">
              <a:extLst>
                <a:ext uri="{FF2B5EF4-FFF2-40B4-BE49-F238E27FC236}">
                  <a16:creationId xmlns:a16="http://schemas.microsoft.com/office/drawing/2014/main" id="{FCC60713-0AE8-5D43-9040-04B98A2E6B28}"/>
                </a:ext>
              </a:extLst>
            </p:cNvPr>
            <p:cNvSpPr/>
            <p:nvPr/>
          </p:nvSpPr>
          <p:spPr bwMode="auto">
            <a:xfrm>
              <a:off x="3336782" y="4839443"/>
              <a:ext cx="1077218" cy="630403"/>
            </a:xfrm>
            <a:prstGeom prst="blockArc">
              <a:avLst>
                <a:gd name="adj1" fmla="val 11083125"/>
                <a:gd name="adj2" fmla="val 21371499"/>
                <a:gd name="adj3" fmla="val 332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0EFE906D-3604-CA42-AA92-AB037C538600}"/>
                </a:ext>
              </a:extLst>
            </p:cNvPr>
            <p:cNvGrpSpPr/>
            <p:nvPr/>
          </p:nvGrpSpPr>
          <p:grpSpPr>
            <a:xfrm>
              <a:off x="3722352" y="5361532"/>
              <a:ext cx="319141" cy="250835"/>
              <a:chOff x="6954414" y="3375725"/>
              <a:chExt cx="319141" cy="250835"/>
            </a:xfrm>
          </p:grpSpPr>
          <p:sp>
            <p:nvSpPr>
              <p:cNvPr id="23" name="Freeform 6">
                <a:extLst>
                  <a:ext uri="{FF2B5EF4-FFF2-40B4-BE49-F238E27FC236}">
                    <a16:creationId xmlns:a16="http://schemas.microsoft.com/office/drawing/2014/main" id="{6CBD7460-7D11-7448-B58F-9FB33018ED78}"/>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6">
                <a:extLst>
                  <a:ext uri="{FF2B5EF4-FFF2-40B4-BE49-F238E27FC236}">
                    <a16:creationId xmlns:a16="http://schemas.microsoft.com/office/drawing/2014/main" id="{CFBAD86C-98AD-734A-A30D-80C3F117CACC}"/>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25" name="Straight Connector 24">
                <a:extLst>
                  <a:ext uri="{FF2B5EF4-FFF2-40B4-BE49-F238E27FC236}">
                    <a16:creationId xmlns:a16="http://schemas.microsoft.com/office/drawing/2014/main" id="{DD1E9A45-C8E4-6744-908F-AE34251FA16A}"/>
                  </a:ext>
                </a:extLst>
              </p:cNvPr>
              <p:cNvCxnSpPr>
                <a:cxnSpLocks/>
              </p:cNvCxnSpPr>
              <p:nvPr/>
            </p:nvCxnSpPr>
            <p:spPr>
              <a:xfrm flipH="1">
                <a:off x="7060948" y="3375725"/>
                <a:ext cx="93010" cy="250835"/>
              </a:xfrm>
              <a:prstGeom prst="line">
                <a:avLst/>
              </a:pr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cxnSp>
        </p:grpSp>
      </p:grpSp>
      <p:grpSp>
        <p:nvGrpSpPr>
          <p:cNvPr id="26" name="Group 25">
            <a:extLst>
              <a:ext uri="{FF2B5EF4-FFF2-40B4-BE49-F238E27FC236}">
                <a16:creationId xmlns:a16="http://schemas.microsoft.com/office/drawing/2014/main" id="{D555A5C0-6D14-714B-8E97-F3D8888C43AC}"/>
              </a:ext>
            </a:extLst>
          </p:cNvPr>
          <p:cNvGrpSpPr/>
          <p:nvPr/>
        </p:nvGrpSpPr>
        <p:grpSpPr>
          <a:xfrm>
            <a:off x="7684064" y="5559942"/>
            <a:ext cx="1077218" cy="1118284"/>
            <a:chOff x="3336782" y="4839443"/>
            <a:chExt cx="1077218" cy="1118284"/>
          </a:xfrm>
        </p:grpSpPr>
        <p:sp>
          <p:nvSpPr>
            <p:cNvPr id="27" name="Oval 26">
              <a:extLst>
                <a:ext uri="{FF2B5EF4-FFF2-40B4-BE49-F238E27FC236}">
                  <a16:creationId xmlns:a16="http://schemas.microsoft.com/office/drawing/2014/main" id="{C4871581-CBA4-3443-B040-752CF3048787}"/>
                </a:ext>
              </a:extLst>
            </p:cNvPr>
            <p:cNvSpPr/>
            <p:nvPr/>
          </p:nvSpPr>
          <p:spPr>
            <a:xfrm flipH="1">
              <a:off x="3411148" y="5016176"/>
              <a:ext cx="941551" cy="941551"/>
            </a:xfrm>
            <a:prstGeom prst="ellipse">
              <a:avLst/>
            </a:prstGeom>
            <a:solidFill>
              <a:schemeClr val="bg2"/>
            </a:solidFill>
            <a:ln w="19050" cap="flat" cmpd="sng" algn="ctr">
              <a:solidFill>
                <a:schemeClr val="accent1"/>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28" name="Block Arc 27">
              <a:extLst>
                <a:ext uri="{FF2B5EF4-FFF2-40B4-BE49-F238E27FC236}">
                  <a16:creationId xmlns:a16="http://schemas.microsoft.com/office/drawing/2014/main" id="{45827BC5-E5D6-DA4B-8FD4-7B7A14E8F8F3}"/>
                </a:ext>
              </a:extLst>
            </p:cNvPr>
            <p:cNvSpPr/>
            <p:nvPr/>
          </p:nvSpPr>
          <p:spPr bwMode="auto">
            <a:xfrm>
              <a:off x="3336782" y="4839443"/>
              <a:ext cx="1077218" cy="630403"/>
            </a:xfrm>
            <a:prstGeom prst="blockArc">
              <a:avLst>
                <a:gd name="adj1" fmla="val 11083125"/>
                <a:gd name="adj2" fmla="val 21371499"/>
                <a:gd name="adj3" fmla="val 332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EA7E62B2-C636-4E44-87DF-F39322344049}"/>
                </a:ext>
              </a:extLst>
            </p:cNvPr>
            <p:cNvGrpSpPr/>
            <p:nvPr/>
          </p:nvGrpSpPr>
          <p:grpSpPr>
            <a:xfrm>
              <a:off x="3722352" y="5361532"/>
              <a:ext cx="319141" cy="250835"/>
              <a:chOff x="6954414" y="3375725"/>
              <a:chExt cx="319141" cy="250835"/>
            </a:xfrm>
          </p:grpSpPr>
          <p:sp>
            <p:nvSpPr>
              <p:cNvPr id="30" name="Freeform 6">
                <a:extLst>
                  <a:ext uri="{FF2B5EF4-FFF2-40B4-BE49-F238E27FC236}">
                    <a16:creationId xmlns:a16="http://schemas.microsoft.com/office/drawing/2014/main" id="{F59C7122-5D38-0544-A24C-01C5FF08884C}"/>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6">
                <a:extLst>
                  <a:ext uri="{FF2B5EF4-FFF2-40B4-BE49-F238E27FC236}">
                    <a16:creationId xmlns:a16="http://schemas.microsoft.com/office/drawing/2014/main" id="{93AA650F-9EFE-D94C-A4DF-E7644B4370A9}"/>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32" name="Straight Connector 31">
                <a:extLst>
                  <a:ext uri="{FF2B5EF4-FFF2-40B4-BE49-F238E27FC236}">
                    <a16:creationId xmlns:a16="http://schemas.microsoft.com/office/drawing/2014/main" id="{5541ACD0-D952-7942-8329-2D19320B8B81}"/>
                  </a:ext>
                </a:extLst>
              </p:cNvPr>
              <p:cNvCxnSpPr>
                <a:cxnSpLocks/>
              </p:cNvCxnSpPr>
              <p:nvPr/>
            </p:nvCxnSpPr>
            <p:spPr>
              <a:xfrm flipH="1">
                <a:off x="7060948" y="3375725"/>
                <a:ext cx="93010" cy="250835"/>
              </a:xfrm>
              <a:prstGeom prst="line">
                <a:avLst/>
              </a:pr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cxnSp>
        </p:grpSp>
      </p:grpSp>
      <p:grpSp>
        <p:nvGrpSpPr>
          <p:cNvPr id="33" name="Group 32">
            <a:extLst>
              <a:ext uri="{FF2B5EF4-FFF2-40B4-BE49-F238E27FC236}">
                <a16:creationId xmlns:a16="http://schemas.microsoft.com/office/drawing/2014/main" id="{0BD04F2C-80DF-6A49-82C5-ED91795CEF12}"/>
              </a:ext>
            </a:extLst>
          </p:cNvPr>
          <p:cNvGrpSpPr/>
          <p:nvPr/>
        </p:nvGrpSpPr>
        <p:grpSpPr>
          <a:xfrm>
            <a:off x="9499010" y="5559942"/>
            <a:ext cx="1077218" cy="1118284"/>
            <a:chOff x="3336782" y="4839443"/>
            <a:chExt cx="1077218" cy="1118284"/>
          </a:xfrm>
        </p:grpSpPr>
        <p:sp>
          <p:nvSpPr>
            <p:cNvPr id="34" name="Oval 33">
              <a:extLst>
                <a:ext uri="{FF2B5EF4-FFF2-40B4-BE49-F238E27FC236}">
                  <a16:creationId xmlns:a16="http://schemas.microsoft.com/office/drawing/2014/main" id="{5A1367C0-8570-F94B-BDFB-118841751461}"/>
                </a:ext>
              </a:extLst>
            </p:cNvPr>
            <p:cNvSpPr/>
            <p:nvPr/>
          </p:nvSpPr>
          <p:spPr>
            <a:xfrm flipH="1">
              <a:off x="3411148" y="5016176"/>
              <a:ext cx="941551" cy="941551"/>
            </a:xfrm>
            <a:prstGeom prst="ellipse">
              <a:avLst/>
            </a:prstGeom>
            <a:solidFill>
              <a:schemeClr val="bg2"/>
            </a:solidFill>
            <a:ln w="19050" cap="flat" cmpd="sng" algn="ctr">
              <a:solidFill>
                <a:schemeClr val="tx1"/>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35" name="Block Arc 34">
              <a:extLst>
                <a:ext uri="{FF2B5EF4-FFF2-40B4-BE49-F238E27FC236}">
                  <a16:creationId xmlns:a16="http://schemas.microsoft.com/office/drawing/2014/main" id="{216C3E7B-5B13-5D48-99C3-8D0F3B12AE61}"/>
                </a:ext>
              </a:extLst>
            </p:cNvPr>
            <p:cNvSpPr/>
            <p:nvPr/>
          </p:nvSpPr>
          <p:spPr bwMode="auto">
            <a:xfrm>
              <a:off x="3336782" y="4839443"/>
              <a:ext cx="1077218" cy="630403"/>
            </a:xfrm>
            <a:prstGeom prst="blockArc">
              <a:avLst>
                <a:gd name="adj1" fmla="val 11083125"/>
                <a:gd name="adj2" fmla="val 21371499"/>
                <a:gd name="adj3" fmla="val 332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a:extLst>
                <a:ext uri="{FF2B5EF4-FFF2-40B4-BE49-F238E27FC236}">
                  <a16:creationId xmlns:a16="http://schemas.microsoft.com/office/drawing/2014/main" id="{4D9674E8-64A3-6147-9CFF-0F898E6DE003}"/>
                </a:ext>
              </a:extLst>
            </p:cNvPr>
            <p:cNvGrpSpPr/>
            <p:nvPr/>
          </p:nvGrpSpPr>
          <p:grpSpPr>
            <a:xfrm>
              <a:off x="3722352" y="5361532"/>
              <a:ext cx="319141" cy="250835"/>
              <a:chOff x="6954414" y="3375725"/>
              <a:chExt cx="319141" cy="250835"/>
            </a:xfrm>
          </p:grpSpPr>
          <p:sp>
            <p:nvSpPr>
              <p:cNvPr id="37" name="Freeform 6">
                <a:extLst>
                  <a:ext uri="{FF2B5EF4-FFF2-40B4-BE49-F238E27FC236}">
                    <a16:creationId xmlns:a16="http://schemas.microsoft.com/office/drawing/2014/main" id="{8C761844-B1C4-8F4B-9919-A26D2CB11E16}"/>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a:extLst>
                  <a:ext uri="{FF2B5EF4-FFF2-40B4-BE49-F238E27FC236}">
                    <a16:creationId xmlns:a16="http://schemas.microsoft.com/office/drawing/2014/main" id="{2925FBD6-1DAE-924D-87E5-06C14BCE9B04}"/>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39" name="Straight Connector 38">
                <a:extLst>
                  <a:ext uri="{FF2B5EF4-FFF2-40B4-BE49-F238E27FC236}">
                    <a16:creationId xmlns:a16="http://schemas.microsoft.com/office/drawing/2014/main" id="{17CD7C7C-C422-5244-825A-3018E7F94626}"/>
                  </a:ext>
                </a:extLst>
              </p:cNvPr>
              <p:cNvCxnSpPr>
                <a:cxnSpLocks/>
              </p:cNvCxnSpPr>
              <p:nvPr/>
            </p:nvCxnSpPr>
            <p:spPr>
              <a:xfrm flipH="1">
                <a:off x="7060948" y="3375725"/>
                <a:ext cx="93010" cy="250835"/>
              </a:xfrm>
              <a:prstGeom prst="line">
                <a:avLst/>
              </a:pr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cxnSp>
        </p:grpSp>
      </p:grpSp>
      <p:grpSp>
        <p:nvGrpSpPr>
          <p:cNvPr id="40" name="Group 39">
            <a:extLst>
              <a:ext uri="{FF2B5EF4-FFF2-40B4-BE49-F238E27FC236}">
                <a16:creationId xmlns:a16="http://schemas.microsoft.com/office/drawing/2014/main" id="{0943D9D6-62FD-624A-A780-2EF6050B08E2}"/>
              </a:ext>
            </a:extLst>
          </p:cNvPr>
          <p:cNvGrpSpPr/>
          <p:nvPr/>
        </p:nvGrpSpPr>
        <p:grpSpPr>
          <a:xfrm>
            <a:off x="11313956" y="5559942"/>
            <a:ext cx="1077218" cy="1118284"/>
            <a:chOff x="3336782" y="4839443"/>
            <a:chExt cx="1077218" cy="1118284"/>
          </a:xfrm>
        </p:grpSpPr>
        <p:sp>
          <p:nvSpPr>
            <p:cNvPr id="41" name="Oval 40">
              <a:extLst>
                <a:ext uri="{FF2B5EF4-FFF2-40B4-BE49-F238E27FC236}">
                  <a16:creationId xmlns:a16="http://schemas.microsoft.com/office/drawing/2014/main" id="{6F85289B-8B05-044D-BE62-1C5A2BF331E1}"/>
                </a:ext>
              </a:extLst>
            </p:cNvPr>
            <p:cNvSpPr/>
            <p:nvPr/>
          </p:nvSpPr>
          <p:spPr>
            <a:xfrm flipH="1">
              <a:off x="3411148" y="5016176"/>
              <a:ext cx="941551" cy="941551"/>
            </a:xfrm>
            <a:prstGeom prst="ellipse">
              <a:avLst/>
            </a:prstGeom>
            <a:solidFill>
              <a:schemeClr val="bg2"/>
            </a:solidFill>
            <a:ln w="19050" cap="flat" cmpd="sng" algn="ctr">
              <a:solidFill>
                <a:schemeClr val="accent3"/>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42" name="Block Arc 41">
              <a:extLst>
                <a:ext uri="{FF2B5EF4-FFF2-40B4-BE49-F238E27FC236}">
                  <a16:creationId xmlns:a16="http://schemas.microsoft.com/office/drawing/2014/main" id="{BBD3AFF4-0226-E14E-B063-D9F7B5675C16}"/>
                </a:ext>
              </a:extLst>
            </p:cNvPr>
            <p:cNvSpPr/>
            <p:nvPr/>
          </p:nvSpPr>
          <p:spPr bwMode="auto">
            <a:xfrm>
              <a:off x="3336782" y="4839443"/>
              <a:ext cx="1077218" cy="630403"/>
            </a:xfrm>
            <a:prstGeom prst="blockArc">
              <a:avLst>
                <a:gd name="adj1" fmla="val 11083125"/>
                <a:gd name="adj2" fmla="val 21371499"/>
                <a:gd name="adj3" fmla="val 332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a:extLst>
                <a:ext uri="{FF2B5EF4-FFF2-40B4-BE49-F238E27FC236}">
                  <a16:creationId xmlns:a16="http://schemas.microsoft.com/office/drawing/2014/main" id="{F1D02C8F-7441-1C49-9071-8C27D60405CC}"/>
                </a:ext>
              </a:extLst>
            </p:cNvPr>
            <p:cNvGrpSpPr/>
            <p:nvPr/>
          </p:nvGrpSpPr>
          <p:grpSpPr>
            <a:xfrm>
              <a:off x="3722352" y="5361532"/>
              <a:ext cx="319141" cy="250835"/>
              <a:chOff x="6954414" y="3375725"/>
              <a:chExt cx="319141" cy="250835"/>
            </a:xfrm>
          </p:grpSpPr>
          <p:sp>
            <p:nvSpPr>
              <p:cNvPr id="44" name="Freeform 6">
                <a:extLst>
                  <a:ext uri="{FF2B5EF4-FFF2-40B4-BE49-F238E27FC236}">
                    <a16:creationId xmlns:a16="http://schemas.microsoft.com/office/drawing/2014/main" id="{10464047-1417-B940-AB60-1AD1CF526E29}"/>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6">
                <a:extLst>
                  <a:ext uri="{FF2B5EF4-FFF2-40B4-BE49-F238E27FC236}">
                    <a16:creationId xmlns:a16="http://schemas.microsoft.com/office/drawing/2014/main" id="{081C5BCA-D463-F64F-8BE0-84AC56CCC8C4}"/>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46" name="Straight Connector 45">
                <a:extLst>
                  <a:ext uri="{FF2B5EF4-FFF2-40B4-BE49-F238E27FC236}">
                    <a16:creationId xmlns:a16="http://schemas.microsoft.com/office/drawing/2014/main" id="{08F0F736-D953-D647-9D22-4867A78E6BC4}"/>
                  </a:ext>
                </a:extLst>
              </p:cNvPr>
              <p:cNvCxnSpPr>
                <a:cxnSpLocks/>
              </p:cNvCxnSpPr>
              <p:nvPr/>
            </p:nvCxnSpPr>
            <p:spPr>
              <a:xfrm flipH="1">
                <a:off x="7060948" y="3375725"/>
                <a:ext cx="93010" cy="250835"/>
              </a:xfrm>
              <a:prstGeom prst="line">
                <a:avLst/>
              </a:pr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cxnSp>
        </p:grpSp>
      </p:grpSp>
      <p:cxnSp>
        <p:nvCxnSpPr>
          <p:cNvPr id="62" name="Straight Arrow Connector 61">
            <a:extLst>
              <a:ext uri="{FF2B5EF4-FFF2-40B4-BE49-F238E27FC236}">
                <a16:creationId xmlns:a16="http://schemas.microsoft.com/office/drawing/2014/main" id="{92F50BB4-A618-164C-AAF0-4071EB4A3414}"/>
              </a:ext>
            </a:extLst>
          </p:cNvPr>
          <p:cNvCxnSpPr>
            <a:cxnSpLocks/>
          </p:cNvCxnSpPr>
          <p:nvPr/>
        </p:nvCxnSpPr>
        <p:spPr>
          <a:xfrm flipH="1">
            <a:off x="2777835" y="4260273"/>
            <a:ext cx="9074730" cy="0"/>
          </a:xfrm>
          <a:prstGeom prst="straightConnector1">
            <a:avLst/>
          </a:prstGeom>
          <a:noFill/>
          <a:ln w="28575" cap="rnd">
            <a:solidFill>
              <a:schemeClr val="tx1"/>
            </a:solidFill>
            <a:prstDash val="sysDot"/>
            <a:round/>
            <a:tailEnd type="none" w="med" len="sm"/>
          </a:ln>
        </p:spPr>
      </p:cxnSp>
      <p:cxnSp>
        <p:nvCxnSpPr>
          <p:cNvPr id="63" name="Straight Arrow Connector 62">
            <a:extLst>
              <a:ext uri="{FF2B5EF4-FFF2-40B4-BE49-F238E27FC236}">
                <a16:creationId xmlns:a16="http://schemas.microsoft.com/office/drawing/2014/main" id="{5B44C939-3024-2449-B0E3-31651026878E}"/>
              </a:ext>
            </a:extLst>
          </p:cNvPr>
          <p:cNvCxnSpPr>
            <a:cxnSpLocks/>
          </p:cNvCxnSpPr>
          <p:nvPr/>
        </p:nvCxnSpPr>
        <p:spPr>
          <a:xfrm flipV="1">
            <a:off x="7315200" y="3618332"/>
            <a:ext cx="0" cy="641941"/>
          </a:xfrm>
          <a:prstGeom prst="straightConnector1">
            <a:avLst/>
          </a:prstGeom>
          <a:noFill/>
          <a:ln w="28575" cap="rnd">
            <a:solidFill>
              <a:schemeClr val="tx1"/>
            </a:solidFill>
            <a:prstDash val="sysDot"/>
            <a:round/>
            <a:tailEnd type="none" w="med" len="sm"/>
          </a:ln>
        </p:spPr>
      </p:cxnSp>
      <p:cxnSp>
        <p:nvCxnSpPr>
          <p:cNvPr id="64" name="Straight Arrow Connector 63">
            <a:extLst>
              <a:ext uri="{FF2B5EF4-FFF2-40B4-BE49-F238E27FC236}">
                <a16:creationId xmlns:a16="http://schemas.microsoft.com/office/drawing/2014/main" id="{69451EB9-5B56-224E-B4C4-12001798FFF6}"/>
              </a:ext>
            </a:extLst>
          </p:cNvPr>
          <p:cNvCxnSpPr>
            <a:cxnSpLocks/>
          </p:cNvCxnSpPr>
          <p:nvPr/>
        </p:nvCxnSpPr>
        <p:spPr>
          <a:xfrm>
            <a:off x="2777835" y="4260274"/>
            <a:ext cx="0" cy="935181"/>
          </a:xfrm>
          <a:prstGeom prst="straightConnector1">
            <a:avLst/>
          </a:prstGeom>
          <a:noFill/>
          <a:ln w="28575" cap="rnd">
            <a:solidFill>
              <a:schemeClr val="tx1"/>
            </a:solidFill>
            <a:prstDash val="sysDot"/>
            <a:round/>
            <a:tailEnd type="arrow" w="med" len="sm"/>
          </a:ln>
        </p:spPr>
      </p:cxnSp>
      <p:cxnSp>
        <p:nvCxnSpPr>
          <p:cNvPr id="65" name="Straight Arrow Connector 64">
            <a:extLst>
              <a:ext uri="{FF2B5EF4-FFF2-40B4-BE49-F238E27FC236}">
                <a16:creationId xmlns:a16="http://schemas.microsoft.com/office/drawing/2014/main" id="{F7FE67D0-467B-B641-8684-C8AE6DB65091}"/>
              </a:ext>
            </a:extLst>
          </p:cNvPr>
          <p:cNvCxnSpPr>
            <a:cxnSpLocks/>
          </p:cNvCxnSpPr>
          <p:nvPr/>
        </p:nvCxnSpPr>
        <p:spPr>
          <a:xfrm>
            <a:off x="4618503" y="4260273"/>
            <a:ext cx="0" cy="935181"/>
          </a:xfrm>
          <a:prstGeom prst="straightConnector1">
            <a:avLst/>
          </a:prstGeom>
          <a:noFill/>
          <a:ln w="28575" cap="rnd">
            <a:solidFill>
              <a:schemeClr val="tx1"/>
            </a:solidFill>
            <a:prstDash val="sysDot"/>
            <a:round/>
            <a:tailEnd type="arrow" w="med" len="sm"/>
          </a:ln>
        </p:spPr>
      </p:cxnSp>
      <p:cxnSp>
        <p:nvCxnSpPr>
          <p:cNvPr id="66" name="Straight Arrow Connector 65">
            <a:extLst>
              <a:ext uri="{FF2B5EF4-FFF2-40B4-BE49-F238E27FC236}">
                <a16:creationId xmlns:a16="http://schemas.microsoft.com/office/drawing/2014/main" id="{F248723C-A075-334D-8290-BA37CC24F639}"/>
              </a:ext>
            </a:extLst>
          </p:cNvPr>
          <p:cNvCxnSpPr>
            <a:cxnSpLocks/>
          </p:cNvCxnSpPr>
          <p:nvPr/>
        </p:nvCxnSpPr>
        <p:spPr>
          <a:xfrm>
            <a:off x="6459171" y="4260272"/>
            <a:ext cx="0" cy="935181"/>
          </a:xfrm>
          <a:prstGeom prst="straightConnector1">
            <a:avLst/>
          </a:prstGeom>
          <a:noFill/>
          <a:ln w="28575" cap="rnd">
            <a:solidFill>
              <a:schemeClr val="tx1"/>
            </a:solidFill>
            <a:prstDash val="sysDot"/>
            <a:round/>
            <a:tailEnd type="arrow" w="med" len="sm"/>
          </a:ln>
        </p:spPr>
      </p:cxnSp>
      <p:cxnSp>
        <p:nvCxnSpPr>
          <p:cNvPr id="67" name="Straight Arrow Connector 66">
            <a:extLst>
              <a:ext uri="{FF2B5EF4-FFF2-40B4-BE49-F238E27FC236}">
                <a16:creationId xmlns:a16="http://schemas.microsoft.com/office/drawing/2014/main" id="{FD1D90D6-6B65-5547-AED6-374128BE7F55}"/>
              </a:ext>
            </a:extLst>
          </p:cNvPr>
          <p:cNvCxnSpPr>
            <a:cxnSpLocks/>
          </p:cNvCxnSpPr>
          <p:nvPr/>
        </p:nvCxnSpPr>
        <p:spPr>
          <a:xfrm>
            <a:off x="8299839" y="4260271"/>
            <a:ext cx="0" cy="935181"/>
          </a:xfrm>
          <a:prstGeom prst="straightConnector1">
            <a:avLst/>
          </a:prstGeom>
          <a:noFill/>
          <a:ln w="28575" cap="rnd">
            <a:solidFill>
              <a:schemeClr val="tx1"/>
            </a:solidFill>
            <a:prstDash val="sysDot"/>
            <a:round/>
            <a:tailEnd type="arrow" w="med" len="sm"/>
          </a:ln>
        </p:spPr>
      </p:cxnSp>
      <p:cxnSp>
        <p:nvCxnSpPr>
          <p:cNvPr id="68" name="Straight Arrow Connector 67">
            <a:extLst>
              <a:ext uri="{FF2B5EF4-FFF2-40B4-BE49-F238E27FC236}">
                <a16:creationId xmlns:a16="http://schemas.microsoft.com/office/drawing/2014/main" id="{08F2ED9C-42D5-9D44-B370-228117D1C8FF}"/>
              </a:ext>
            </a:extLst>
          </p:cNvPr>
          <p:cNvCxnSpPr>
            <a:cxnSpLocks/>
          </p:cNvCxnSpPr>
          <p:nvPr/>
        </p:nvCxnSpPr>
        <p:spPr>
          <a:xfrm>
            <a:off x="10140507" y="4260270"/>
            <a:ext cx="0" cy="935181"/>
          </a:xfrm>
          <a:prstGeom prst="straightConnector1">
            <a:avLst/>
          </a:prstGeom>
          <a:noFill/>
          <a:ln w="28575" cap="rnd">
            <a:solidFill>
              <a:schemeClr val="tx1"/>
            </a:solidFill>
            <a:prstDash val="sysDot"/>
            <a:round/>
            <a:tailEnd type="arrow" w="med" len="sm"/>
          </a:ln>
        </p:spPr>
      </p:cxnSp>
      <p:cxnSp>
        <p:nvCxnSpPr>
          <p:cNvPr id="69" name="Straight Arrow Connector 68">
            <a:extLst>
              <a:ext uri="{FF2B5EF4-FFF2-40B4-BE49-F238E27FC236}">
                <a16:creationId xmlns:a16="http://schemas.microsoft.com/office/drawing/2014/main" id="{B574DA63-3F14-264D-B260-2D6F41908DA3}"/>
              </a:ext>
            </a:extLst>
          </p:cNvPr>
          <p:cNvCxnSpPr>
            <a:cxnSpLocks/>
          </p:cNvCxnSpPr>
          <p:nvPr/>
        </p:nvCxnSpPr>
        <p:spPr>
          <a:xfrm>
            <a:off x="11842631" y="4260270"/>
            <a:ext cx="0" cy="935181"/>
          </a:xfrm>
          <a:prstGeom prst="straightConnector1">
            <a:avLst/>
          </a:prstGeom>
          <a:noFill/>
          <a:ln w="28575" cap="rnd">
            <a:solidFill>
              <a:schemeClr val="tx1"/>
            </a:solidFill>
            <a:prstDash val="sysDot"/>
            <a:round/>
            <a:tailEnd type="arrow" w="med" len="sm"/>
          </a:ln>
        </p:spPr>
      </p:cxnSp>
      <p:pic>
        <p:nvPicPr>
          <p:cNvPr id="4" name="Picture 3">
            <a:extLst>
              <a:ext uri="{FF2B5EF4-FFF2-40B4-BE49-F238E27FC236}">
                <a16:creationId xmlns:a16="http://schemas.microsoft.com/office/drawing/2014/main" id="{ADD0A6F4-023A-FD4B-A105-2A931C74C20B}"/>
              </a:ext>
            </a:extLst>
          </p:cNvPr>
          <p:cNvPicPr>
            <a:picLocks noChangeAspect="1"/>
          </p:cNvPicPr>
          <p:nvPr/>
        </p:nvPicPr>
        <p:blipFill>
          <a:blip r:embed="rId3"/>
          <a:stretch>
            <a:fillRect/>
          </a:stretch>
        </p:blipFill>
        <p:spPr>
          <a:xfrm>
            <a:off x="5359682" y="2090870"/>
            <a:ext cx="3911035" cy="1125345"/>
          </a:xfrm>
          <a:prstGeom prst="rect">
            <a:avLst/>
          </a:prstGeom>
        </p:spPr>
      </p:pic>
      <p:pic>
        <p:nvPicPr>
          <p:cNvPr id="55" name="Graphic 54">
            <a:extLst>
              <a:ext uri="{FF2B5EF4-FFF2-40B4-BE49-F238E27FC236}">
                <a16:creationId xmlns:a16="http://schemas.microsoft.com/office/drawing/2014/main" id="{914A3749-BB65-ED4B-9825-737B41E46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99751" y="2080332"/>
            <a:ext cx="1104150" cy="1104150"/>
          </a:xfrm>
          <a:prstGeom prst="rect">
            <a:avLst/>
          </a:prstGeom>
        </p:spPr>
      </p:pic>
    </p:spTree>
    <p:extLst>
      <p:ext uri="{BB962C8B-B14F-4D97-AF65-F5344CB8AC3E}">
        <p14:creationId xmlns:p14="http://schemas.microsoft.com/office/powerpoint/2010/main" val="2387301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up)">
                                      <p:cBhvr>
                                        <p:cTn id="7" dur="500"/>
                                        <p:tgtEl>
                                          <p:spTgt spid="62"/>
                                        </p:tgtEl>
                                      </p:cBhvr>
                                    </p:animEffect>
                                  </p:childTnLst>
                                </p:cTn>
                              </p:par>
                              <p:par>
                                <p:cTn id="8" presetID="22" presetClass="entr" presetSubtype="1"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up)">
                                      <p:cBhvr>
                                        <p:cTn id="10" dur="500"/>
                                        <p:tgtEl>
                                          <p:spTgt spid="63"/>
                                        </p:tgtEl>
                                      </p:cBhvr>
                                    </p:animEffect>
                                  </p:childTnLst>
                                </p:cTn>
                              </p:par>
                              <p:par>
                                <p:cTn id="11" presetID="22" presetClass="entr" presetSubtype="1"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wipe(up)">
                                      <p:cBhvr>
                                        <p:cTn id="13" dur="500"/>
                                        <p:tgtEl>
                                          <p:spTgt spid="64"/>
                                        </p:tgtEl>
                                      </p:cBhvr>
                                    </p:animEffect>
                                  </p:childTnLst>
                                </p:cTn>
                              </p:par>
                              <p:par>
                                <p:cTn id="14" presetID="22" presetClass="entr" presetSubtype="1"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wipe(up)">
                                      <p:cBhvr>
                                        <p:cTn id="16" dur="500"/>
                                        <p:tgtEl>
                                          <p:spTgt spid="65"/>
                                        </p:tgtEl>
                                      </p:cBhvr>
                                    </p:animEffect>
                                  </p:childTnLst>
                                </p:cTn>
                              </p:par>
                              <p:par>
                                <p:cTn id="17" presetID="22" presetClass="entr" presetSubtype="1"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wipe(up)">
                                      <p:cBhvr>
                                        <p:cTn id="19" dur="500"/>
                                        <p:tgtEl>
                                          <p:spTgt spid="66"/>
                                        </p:tgtEl>
                                      </p:cBhvr>
                                    </p:animEffect>
                                  </p:childTnLst>
                                </p:cTn>
                              </p:par>
                              <p:par>
                                <p:cTn id="20" presetID="22" presetClass="entr" presetSubtype="1"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up)">
                                      <p:cBhvr>
                                        <p:cTn id="22" dur="500"/>
                                        <p:tgtEl>
                                          <p:spTgt spid="67"/>
                                        </p:tgtEl>
                                      </p:cBhvr>
                                    </p:animEffect>
                                  </p:childTnLst>
                                </p:cTn>
                              </p:par>
                              <p:par>
                                <p:cTn id="23" presetID="22" presetClass="entr" presetSubtype="1"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wipe(up)">
                                      <p:cBhvr>
                                        <p:cTn id="25" dur="500"/>
                                        <p:tgtEl>
                                          <p:spTgt spid="68"/>
                                        </p:tgtEl>
                                      </p:cBhvr>
                                    </p:animEffect>
                                  </p:childTnLst>
                                </p:cTn>
                              </p:par>
                              <p:par>
                                <p:cTn id="26" presetID="22" presetClass="entr" presetSubtype="1"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wipe(up)">
                                      <p:cBhvr>
                                        <p:cTn id="2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F3C6-62EC-9F48-BB2C-234B8F54362B}"/>
              </a:ext>
            </a:extLst>
          </p:cNvPr>
          <p:cNvSpPr>
            <a:spLocks noGrp="1"/>
          </p:cNvSpPr>
          <p:nvPr>
            <p:ph type="title"/>
          </p:nvPr>
        </p:nvSpPr>
        <p:spPr>
          <a:xfrm>
            <a:off x="323088" y="347413"/>
            <a:ext cx="13987008" cy="1079598"/>
          </a:xfrm>
        </p:spPr>
        <p:txBody>
          <a:bodyPr/>
          <a:lstStyle/>
          <a:p>
            <a:r>
              <a:rPr lang="en-US" dirty="0"/>
              <a:t>App Mesh control plane configures every proxy</a:t>
            </a:r>
          </a:p>
        </p:txBody>
      </p:sp>
      <p:grpSp>
        <p:nvGrpSpPr>
          <p:cNvPr id="11" name="Group 10">
            <a:extLst>
              <a:ext uri="{FF2B5EF4-FFF2-40B4-BE49-F238E27FC236}">
                <a16:creationId xmlns:a16="http://schemas.microsoft.com/office/drawing/2014/main" id="{CD18970F-2FE1-4F41-BBD9-DFAF71C06C96}"/>
              </a:ext>
            </a:extLst>
          </p:cNvPr>
          <p:cNvGrpSpPr/>
          <p:nvPr/>
        </p:nvGrpSpPr>
        <p:grpSpPr>
          <a:xfrm>
            <a:off x="2239226" y="5559942"/>
            <a:ext cx="1077218" cy="1118284"/>
            <a:chOff x="3336782" y="4839443"/>
            <a:chExt cx="1077218" cy="1118284"/>
          </a:xfrm>
        </p:grpSpPr>
        <p:sp>
          <p:nvSpPr>
            <p:cNvPr id="5" name="Oval 4">
              <a:extLst>
                <a:ext uri="{FF2B5EF4-FFF2-40B4-BE49-F238E27FC236}">
                  <a16:creationId xmlns:a16="http://schemas.microsoft.com/office/drawing/2014/main" id="{478B85D0-E967-CC42-9580-06B70B74ED86}"/>
                </a:ext>
              </a:extLst>
            </p:cNvPr>
            <p:cNvSpPr/>
            <p:nvPr/>
          </p:nvSpPr>
          <p:spPr>
            <a:xfrm flipH="1">
              <a:off x="3411148" y="5016176"/>
              <a:ext cx="941551" cy="941551"/>
            </a:xfrm>
            <a:prstGeom prst="ellipse">
              <a:avLst/>
            </a:prstGeom>
            <a:solidFill>
              <a:schemeClr val="bg2"/>
            </a:solidFill>
            <a:ln w="19050" cap="flat" cmpd="sng" algn="ctr">
              <a:solidFill>
                <a:schemeClr val="tx1"/>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6" name="Block Arc 5">
              <a:extLst>
                <a:ext uri="{FF2B5EF4-FFF2-40B4-BE49-F238E27FC236}">
                  <a16:creationId xmlns:a16="http://schemas.microsoft.com/office/drawing/2014/main" id="{255F8694-0890-C844-873A-356105C1BB47}"/>
                </a:ext>
              </a:extLst>
            </p:cNvPr>
            <p:cNvSpPr/>
            <p:nvPr/>
          </p:nvSpPr>
          <p:spPr bwMode="auto">
            <a:xfrm>
              <a:off x="3336782" y="4839443"/>
              <a:ext cx="1077218" cy="630403"/>
            </a:xfrm>
            <a:prstGeom prst="blockArc">
              <a:avLst>
                <a:gd name="adj1" fmla="val 11083125"/>
                <a:gd name="adj2" fmla="val 21371499"/>
                <a:gd name="adj3" fmla="val 332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0A550FA3-6386-5749-A3DD-74C43CB6ABA8}"/>
                </a:ext>
              </a:extLst>
            </p:cNvPr>
            <p:cNvGrpSpPr/>
            <p:nvPr/>
          </p:nvGrpSpPr>
          <p:grpSpPr>
            <a:xfrm>
              <a:off x="3722352" y="5361532"/>
              <a:ext cx="319141" cy="250835"/>
              <a:chOff x="6954414" y="3375725"/>
              <a:chExt cx="319141" cy="250835"/>
            </a:xfrm>
          </p:grpSpPr>
          <p:sp>
            <p:nvSpPr>
              <p:cNvPr id="8" name="Freeform 6">
                <a:extLst>
                  <a:ext uri="{FF2B5EF4-FFF2-40B4-BE49-F238E27FC236}">
                    <a16:creationId xmlns:a16="http://schemas.microsoft.com/office/drawing/2014/main" id="{1C76B98E-C2BF-794A-BFB8-18B30D770811}"/>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6">
                <a:extLst>
                  <a:ext uri="{FF2B5EF4-FFF2-40B4-BE49-F238E27FC236}">
                    <a16:creationId xmlns:a16="http://schemas.microsoft.com/office/drawing/2014/main" id="{8852BEB7-B19F-CE42-ADAD-193B14A595AF}"/>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10" name="Straight Connector 9">
                <a:extLst>
                  <a:ext uri="{FF2B5EF4-FFF2-40B4-BE49-F238E27FC236}">
                    <a16:creationId xmlns:a16="http://schemas.microsoft.com/office/drawing/2014/main" id="{18E432A7-BC29-3242-9A05-7C582747B430}"/>
                  </a:ext>
                </a:extLst>
              </p:cNvPr>
              <p:cNvCxnSpPr>
                <a:cxnSpLocks/>
              </p:cNvCxnSpPr>
              <p:nvPr/>
            </p:nvCxnSpPr>
            <p:spPr>
              <a:xfrm flipH="1">
                <a:off x="7060948" y="3375725"/>
                <a:ext cx="93010" cy="250835"/>
              </a:xfrm>
              <a:prstGeom prst="line">
                <a:avLst/>
              </a:pr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cxnSp>
        </p:grpSp>
      </p:grpSp>
      <p:grpSp>
        <p:nvGrpSpPr>
          <p:cNvPr id="12" name="Group 11">
            <a:extLst>
              <a:ext uri="{FF2B5EF4-FFF2-40B4-BE49-F238E27FC236}">
                <a16:creationId xmlns:a16="http://schemas.microsoft.com/office/drawing/2014/main" id="{E102B0DC-C290-D242-828C-99EC75867ED4}"/>
              </a:ext>
            </a:extLst>
          </p:cNvPr>
          <p:cNvGrpSpPr/>
          <p:nvPr/>
        </p:nvGrpSpPr>
        <p:grpSpPr>
          <a:xfrm>
            <a:off x="4054172" y="5559942"/>
            <a:ext cx="1077218" cy="1118284"/>
            <a:chOff x="3336782" y="4839443"/>
            <a:chExt cx="1077218" cy="1118284"/>
          </a:xfrm>
        </p:grpSpPr>
        <p:sp>
          <p:nvSpPr>
            <p:cNvPr id="13" name="Oval 12">
              <a:extLst>
                <a:ext uri="{FF2B5EF4-FFF2-40B4-BE49-F238E27FC236}">
                  <a16:creationId xmlns:a16="http://schemas.microsoft.com/office/drawing/2014/main" id="{8D6CB367-A28C-0F44-8D5D-66E458E240BC}"/>
                </a:ext>
              </a:extLst>
            </p:cNvPr>
            <p:cNvSpPr/>
            <p:nvPr/>
          </p:nvSpPr>
          <p:spPr>
            <a:xfrm flipH="1">
              <a:off x="3411148" y="5016176"/>
              <a:ext cx="941551" cy="941551"/>
            </a:xfrm>
            <a:prstGeom prst="ellipse">
              <a:avLst/>
            </a:prstGeom>
            <a:solidFill>
              <a:schemeClr val="bg2"/>
            </a:solidFill>
            <a:ln w="19050" cap="flat" cmpd="sng" algn="ctr">
              <a:solidFill>
                <a:schemeClr val="accent1"/>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14" name="Block Arc 13">
              <a:extLst>
                <a:ext uri="{FF2B5EF4-FFF2-40B4-BE49-F238E27FC236}">
                  <a16:creationId xmlns:a16="http://schemas.microsoft.com/office/drawing/2014/main" id="{FABE9134-DE53-7442-8E02-38EDFB0B7BB7}"/>
                </a:ext>
              </a:extLst>
            </p:cNvPr>
            <p:cNvSpPr/>
            <p:nvPr/>
          </p:nvSpPr>
          <p:spPr bwMode="auto">
            <a:xfrm>
              <a:off x="3336782" y="4839443"/>
              <a:ext cx="1077218" cy="630403"/>
            </a:xfrm>
            <a:prstGeom prst="blockArc">
              <a:avLst>
                <a:gd name="adj1" fmla="val 11083125"/>
                <a:gd name="adj2" fmla="val 21371499"/>
                <a:gd name="adj3" fmla="val 332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7AB25BEB-0040-FD4C-94FA-F9719845293D}"/>
                </a:ext>
              </a:extLst>
            </p:cNvPr>
            <p:cNvGrpSpPr/>
            <p:nvPr/>
          </p:nvGrpSpPr>
          <p:grpSpPr>
            <a:xfrm>
              <a:off x="3722352" y="5361532"/>
              <a:ext cx="319141" cy="250835"/>
              <a:chOff x="6954414" y="3375725"/>
              <a:chExt cx="319141" cy="250835"/>
            </a:xfrm>
          </p:grpSpPr>
          <p:sp>
            <p:nvSpPr>
              <p:cNvPr id="16" name="Freeform 6">
                <a:extLst>
                  <a:ext uri="{FF2B5EF4-FFF2-40B4-BE49-F238E27FC236}">
                    <a16:creationId xmlns:a16="http://schemas.microsoft.com/office/drawing/2014/main" id="{7EC28B72-7D27-CC48-93B5-C2083AF14F65}"/>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7862D0F8-3897-B045-A6F7-00AC69991ED2}"/>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18" name="Straight Connector 17">
                <a:extLst>
                  <a:ext uri="{FF2B5EF4-FFF2-40B4-BE49-F238E27FC236}">
                    <a16:creationId xmlns:a16="http://schemas.microsoft.com/office/drawing/2014/main" id="{DF865D9D-75D1-7041-8C69-69A3215BDD6F}"/>
                  </a:ext>
                </a:extLst>
              </p:cNvPr>
              <p:cNvCxnSpPr>
                <a:cxnSpLocks/>
              </p:cNvCxnSpPr>
              <p:nvPr/>
            </p:nvCxnSpPr>
            <p:spPr>
              <a:xfrm flipH="1">
                <a:off x="7060948" y="3375725"/>
                <a:ext cx="93010" cy="250835"/>
              </a:xfrm>
              <a:prstGeom prst="line">
                <a:avLst/>
              </a:pr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cxnSp>
        </p:grpSp>
      </p:grpSp>
      <p:grpSp>
        <p:nvGrpSpPr>
          <p:cNvPr id="19" name="Group 18">
            <a:extLst>
              <a:ext uri="{FF2B5EF4-FFF2-40B4-BE49-F238E27FC236}">
                <a16:creationId xmlns:a16="http://schemas.microsoft.com/office/drawing/2014/main" id="{0B93E17E-B2F4-7940-A141-3CF97679D69C}"/>
              </a:ext>
            </a:extLst>
          </p:cNvPr>
          <p:cNvGrpSpPr/>
          <p:nvPr/>
        </p:nvGrpSpPr>
        <p:grpSpPr>
          <a:xfrm>
            <a:off x="5869118" y="5559942"/>
            <a:ext cx="1077218" cy="1118284"/>
            <a:chOff x="3336782" y="4839443"/>
            <a:chExt cx="1077218" cy="1118284"/>
          </a:xfrm>
        </p:grpSpPr>
        <p:sp>
          <p:nvSpPr>
            <p:cNvPr id="20" name="Oval 19">
              <a:extLst>
                <a:ext uri="{FF2B5EF4-FFF2-40B4-BE49-F238E27FC236}">
                  <a16:creationId xmlns:a16="http://schemas.microsoft.com/office/drawing/2014/main" id="{7B8DBB0D-1D17-E345-9BF5-2A1EBA08AAEA}"/>
                </a:ext>
              </a:extLst>
            </p:cNvPr>
            <p:cNvSpPr/>
            <p:nvPr/>
          </p:nvSpPr>
          <p:spPr>
            <a:xfrm flipH="1">
              <a:off x="3411148" y="5016176"/>
              <a:ext cx="941551" cy="941551"/>
            </a:xfrm>
            <a:prstGeom prst="ellipse">
              <a:avLst/>
            </a:prstGeom>
            <a:solidFill>
              <a:schemeClr val="bg2"/>
            </a:solidFill>
            <a:ln w="19050" cap="flat" cmpd="sng" algn="ctr">
              <a:solidFill>
                <a:schemeClr val="accent3"/>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21" name="Block Arc 20">
              <a:extLst>
                <a:ext uri="{FF2B5EF4-FFF2-40B4-BE49-F238E27FC236}">
                  <a16:creationId xmlns:a16="http://schemas.microsoft.com/office/drawing/2014/main" id="{FCC60713-0AE8-5D43-9040-04B98A2E6B28}"/>
                </a:ext>
              </a:extLst>
            </p:cNvPr>
            <p:cNvSpPr/>
            <p:nvPr/>
          </p:nvSpPr>
          <p:spPr bwMode="auto">
            <a:xfrm>
              <a:off x="3336782" y="4839443"/>
              <a:ext cx="1077218" cy="630403"/>
            </a:xfrm>
            <a:prstGeom prst="blockArc">
              <a:avLst>
                <a:gd name="adj1" fmla="val 11083125"/>
                <a:gd name="adj2" fmla="val 21371499"/>
                <a:gd name="adj3" fmla="val 332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0EFE906D-3604-CA42-AA92-AB037C538600}"/>
                </a:ext>
              </a:extLst>
            </p:cNvPr>
            <p:cNvGrpSpPr/>
            <p:nvPr/>
          </p:nvGrpSpPr>
          <p:grpSpPr>
            <a:xfrm>
              <a:off x="3722352" y="5361532"/>
              <a:ext cx="319141" cy="250835"/>
              <a:chOff x="6954414" y="3375725"/>
              <a:chExt cx="319141" cy="250835"/>
            </a:xfrm>
          </p:grpSpPr>
          <p:sp>
            <p:nvSpPr>
              <p:cNvPr id="23" name="Freeform 6">
                <a:extLst>
                  <a:ext uri="{FF2B5EF4-FFF2-40B4-BE49-F238E27FC236}">
                    <a16:creationId xmlns:a16="http://schemas.microsoft.com/office/drawing/2014/main" id="{6CBD7460-7D11-7448-B58F-9FB33018ED78}"/>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6">
                <a:extLst>
                  <a:ext uri="{FF2B5EF4-FFF2-40B4-BE49-F238E27FC236}">
                    <a16:creationId xmlns:a16="http://schemas.microsoft.com/office/drawing/2014/main" id="{CFBAD86C-98AD-734A-A30D-80C3F117CACC}"/>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25" name="Straight Connector 24">
                <a:extLst>
                  <a:ext uri="{FF2B5EF4-FFF2-40B4-BE49-F238E27FC236}">
                    <a16:creationId xmlns:a16="http://schemas.microsoft.com/office/drawing/2014/main" id="{DD1E9A45-C8E4-6744-908F-AE34251FA16A}"/>
                  </a:ext>
                </a:extLst>
              </p:cNvPr>
              <p:cNvCxnSpPr>
                <a:cxnSpLocks/>
              </p:cNvCxnSpPr>
              <p:nvPr/>
            </p:nvCxnSpPr>
            <p:spPr>
              <a:xfrm flipH="1">
                <a:off x="7060948" y="3375725"/>
                <a:ext cx="93010" cy="250835"/>
              </a:xfrm>
              <a:prstGeom prst="line">
                <a:avLst/>
              </a:pr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cxnSp>
        </p:grpSp>
      </p:grpSp>
      <p:grpSp>
        <p:nvGrpSpPr>
          <p:cNvPr id="26" name="Group 25">
            <a:extLst>
              <a:ext uri="{FF2B5EF4-FFF2-40B4-BE49-F238E27FC236}">
                <a16:creationId xmlns:a16="http://schemas.microsoft.com/office/drawing/2014/main" id="{D555A5C0-6D14-714B-8E97-F3D8888C43AC}"/>
              </a:ext>
            </a:extLst>
          </p:cNvPr>
          <p:cNvGrpSpPr/>
          <p:nvPr/>
        </p:nvGrpSpPr>
        <p:grpSpPr>
          <a:xfrm>
            <a:off x="7684064" y="5559942"/>
            <a:ext cx="1077218" cy="1118284"/>
            <a:chOff x="3336782" y="4839443"/>
            <a:chExt cx="1077218" cy="1118284"/>
          </a:xfrm>
        </p:grpSpPr>
        <p:sp>
          <p:nvSpPr>
            <p:cNvPr id="27" name="Oval 26">
              <a:extLst>
                <a:ext uri="{FF2B5EF4-FFF2-40B4-BE49-F238E27FC236}">
                  <a16:creationId xmlns:a16="http://schemas.microsoft.com/office/drawing/2014/main" id="{C4871581-CBA4-3443-B040-752CF3048787}"/>
                </a:ext>
              </a:extLst>
            </p:cNvPr>
            <p:cNvSpPr/>
            <p:nvPr/>
          </p:nvSpPr>
          <p:spPr>
            <a:xfrm flipH="1">
              <a:off x="3411148" y="5016176"/>
              <a:ext cx="941551" cy="941551"/>
            </a:xfrm>
            <a:prstGeom prst="ellipse">
              <a:avLst/>
            </a:prstGeom>
            <a:solidFill>
              <a:schemeClr val="bg2"/>
            </a:solidFill>
            <a:ln w="19050" cap="flat" cmpd="sng" algn="ctr">
              <a:solidFill>
                <a:schemeClr val="accent1"/>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28" name="Block Arc 27">
              <a:extLst>
                <a:ext uri="{FF2B5EF4-FFF2-40B4-BE49-F238E27FC236}">
                  <a16:creationId xmlns:a16="http://schemas.microsoft.com/office/drawing/2014/main" id="{45827BC5-E5D6-DA4B-8FD4-7B7A14E8F8F3}"/>
                </a:ext>
              </a:extLst>
            </p:cNvPr>
            <p:cNvSpPr/>
            <p:nvPr/>
          </p:nvSpPr>
          <p:spPr bwMode="auto">
            <a:xfrm>
              <a:off x="3336782" y="4839443"/>
              <a:ext cx="1077218" cy="630403"/>
            </a:xfrm>
            <a:prstGeom prst="blockArc">
              <a:avLst>
                <a:gd name="adj1" fmla="val 11083125"/>
                <a:gd name="adj2" fmla="val 21371499"/>
                <a:gd name="adj3" fmla="val 332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EA7E62B2-C636-4E44-87DF-F39322344049}"/>
                </a:ext>
              </a:extLst>
            </p:cNvPr>
            <p:cNvGrpSpPr/>
            <p:nvPr/>
          </p:nvGrpSpPr>
          <p:grpSpPr>
            <a:xfrm>
              <a:off x="3722352" y="5361532"/>
              <a:ext cx="319141" cy="250835"/>
              <a:chOff x="6954414" y="3375725"/>
              <a:chExt cx="319141" cy="250835"/>
            </a:xfrm>
          </p:grpSpPr>
          <p:sp>
            <p:nvSpPr>
              <p:cNvPr id="30" name="Freeform 6">
                <a:extLst>
                  <a:ext uri="{FF2B5EF4-FFF2-40B4-BE49-F238E27FC236}">
                    <a16:creationId xmlns:a16="http://schemas.microsoft.com/office/drawing/2014/main" id="{F59C7122-5D38-0544-A24C-01C5FF08884C}"/>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6">
                <a:extLst>
                  <a:ext uri="{FF2B5EF4-FFF2-40B4-BE49-F238E27FC236}">
                    <a16:creationId xmlns:a16="http://schemas.microsoft.com/office/drawing/2014/main" id="{93AA650F-9EFE-D94C-A4DF-E7644B4370A9}"/>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32" name="Straight Connector 31">
                <a:extLst>
                  <a:ext uri="{FF2B5EF4-FFF2-40B4-BE49-F238E27FC236}">
                    <a16:creationId xmlns:a16="http://schemas.microsoft.com/office/drawing/2014/main" id="{5541ACD0-D952-7942-8329-2D19320B8B81}"/>
                  </a:ext>
                </a:extLst>
              </p:cNvPr>
              <p:cNvCxnSpPr>
                <a:cxnSpLocks/>
              </p:cNvCxnSpPr>
              <p:nvPr/>
            </p:nvCxnSpPr>
            <p:spPr>
              <a:xfrm flipH="1">
                <a:off x="7060948" y="3375725"/>
                <a:ext cx="93010" cy="250835"/>
              </a:xfrm>
              <a:prstGeom prst="line">
                <a:avLst/>
              </a:pr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cxnSp>
        </p:grpSp>
      </p:grpSp>
      <p:grpSp>
        <p:nvGrpSpPr>
          <p:cNvPr id="33" name="Group 32">
            <a:extLst>
              <a:ext uri="{FF2B5EF4-FFF2-40B4-BE49-F238E27FC236}">
                <a16:creationId xmlns:a16="http://schemas.microsoft.com/office/drawing/2014/main" id="{0BD04F2C-80DF-6A49-82C5-ED91795CEF12}"/>
              </a:ext>
            </a:extLst>
          </p:cNvPr>
          <p:cNvGrpSpPr/>
          <p:nvPr/>
        </p:nvGrpSpPr>
        <p:grpSpPr>
          <a:xfrm>
            <a:off x="9499010" y="5559942"/>
            <a:ext cx="1077218" cy="1118284"/>
            <a:chOff x="3336782" y="4839443"/>
            <a:chExt cx="1077218" cy="1118284"/>
          </a:xfrm>
        </p:grpSpPr>
        <p:sp>
          <p:nvSpPr>
            <p:cNvPr id="34" name="Oval 33">
              <a:extLst>
                <a:ext uri="{FF2B5EF4-FFF2-40B4-BE49-F238E27FC236}">
                  <a16:creationId xmlns:a16="http://schemas.microsoft.com/office/drawing/2014/main" id="{5A1367C0-8570-F94B-BDFB-118841751461}"/>
                </a:ext>
              </a:extLst>
            </p:cNvPr>
            <p:cNvSpPr/>
            <p:nvPr/>
          </p:nvSpPr>
          <p:spPr>
            <a:xfrm flipH="1">
              <a:off x="3411148" y="5016176"/>
              <a:ext cx="941551" cy="941551"/>
            </a:xfrm>
            <a:prstGeom prst="ellipse">
              <a:avLst/>
            </a:prstGeom>
            <a:solidFill>
              <a:schemeClr val="bg2"/>
            </a:solidFill>
            <a:ln w="19050" cap="flat" cmpd="sng" algn="ctr">
              <a:solidFill>
                <a:schemeClr val="tx1"/>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35" name="Block Arc 34">
              <a:extLst>
                <a:ext uri="{FF2B5EF4-FFF2-40B4-BE49-F238E27FC236}">
                  <a16:creationId xmlns:a16="http://schemas.microsoft.com/office/drawing/2014/main" id="{216C3E7B-5B13-5D48-99C3-8D0F3B12AE61}"/>
                </a:ext>
              </a:extLst>
            </p:cNvPr>
            <p:cNvSpPr/>
            <p:nvPr/>
          </p:nvSpPr>
          <p:spPr bwMode="auto">
            <a:xfrm>
              <a:off x="3336782" y="4839443"/>
              <a:ext cx="1077218" cy="630403"/>
            </a:xfrm>
            <a:prstGeom prst="blockArc">
              <a:avLst>
                <a:gd name="adj1" fmla="val 11083125"/>
                <a:gd name="adj2" fmla="val 21371499"/>
                <a:gd name="adj3" fmla="val 332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a:extLst>
                <a:ext uri="{FF2B5EF4-FFF2-40B4-BE49-F238E27FC236}">
                  <a16:creationId xmlns:a16="http://schemas.microsoft.com/office/drawing/2014/main" id="{4D9674E8-64A3-6147-9CFF-0F898E6DE003}"/>
                </a:ext>
              </a:extLst>
            </p:cNvPr>
            <p:cNvGrpSpPr/>
            <p:nvPr/>
          </p:nvGrpSpPr>
          <p:grpSpPr>
            <a:xfrm>
              <a:off x="3722352" y="5361532"/>
              <a:ext cx="319141" cy="250835"/>
              <a:chOff x="6954414" y="3375725"/>
              <a:chExt cx="319141" cy="250835"/>
            </a:xfrm>
          </p:grpSpPr>
          <p:sp>
            <p:nvSpPr>
              <p:cNvPr id="37" name="Freeform 6">
                <a:extLst>
                  <a:ext uri="{FF2B5EF4-FFF2-40B4-BE49-F238E27FC236}">
                    <a16:creationId xmlns:a16="http://schemas.microsoft.com/office/drawing/2014/main" id="{8C761844-B1C4-8F4B-9919-A26D2CB11E16}"/>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
                <a:extLst>
                  <a:ext uri="{FF2B5EF4-FFF2-40B4-BE49-F238E27FC236}">
                    <a16:creationId xmlns:a16="http://schemas.microsoft.com/office/drawing/2014/main" id="{2925FBD6-1DAE-924D-87E5-06C14BCE9B04}"/>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39" name="Straight Connector 38">
                <a:extLst>
                  <a:ext uri="{FF2B5EF4-FFF2-40B4-BE49-F238E27FC236}">
                    <a16:creationId xmlns:a16="http://schemas.microsoft.com/office/drawing/2014/main" id="{17CD7C7C-C422-5244-825A-3018E7F94626}"/>
                  </a:ext>
                </a:extLst>
              </p:cNvPr>
              <p:cNvCxnSpPr>
                <a:cxnSpLocks/>
              </p:cNvCxnSpPr>
              <p:nvPr/>
            </p:nvCxnSpPr>
            <p:spPr>
              <a:xfrm flipH="1">
                <a:off x="7060948" y="3375725"/>
                <a:ext cx="93010" cy="250835"/>
              </a:xfrm>
              <a:prstGeom prst="line">
                <a:avLst/>
              </a:pr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cxnSp>
        </p:grpSp>
      </p:grpSp>
      <p:grpSp>
        <p:nvGrpSpPr>
          <p:cNvPr id="40" name="Group 39">
            <a:extLst>
              <a:ext uri="{FF2B5EF4-FFF2-40B4-BE49-F238E27FC236}">
                <a16:creationId xmlns:a16="http://schemas.microsoft.com/office/drawing/2014/main" id="{0943D9D6-62FD-624A-A780-2EF6050B08E2}"/>
              </a:ext>
            </a:extLst>
          </p:cNvPr>
          <p:cNvGrpSpPr/>
          <p:nvPr/>
        </p:nvGrpSpPr>
        <p:grpSpPr>
          <a:xfrm>
            <a:off x="11313956" y="5559942"/>
            <a:ext cx="1077218" cy="1118284"/>
            <a:chOff x="3336782" y="4839443"/>
            <a:chExt cx="1077218" cy="1118284"/>
          </a:xfrm>
        </p:grpSpPr>
        <p:sp>
          <p:nvSpPr>
            <p:cNvPr id="41" name="Oval 40">
              <a:extLst>
                <a:ext uri="{FF2B5EF4-FFF2-40B4-BE49-F238E27FC236}">
                  <a16:creationId xmlns:a16="http://schemas.microsoft.com/office/drawing/2014/main" id="{6F85289B-8B05-044D-BE62-1C5A2BF331E1}"/>
                </a:ext>
              </a:extLst>
            </p:cNvPr>
            <p:cNvSpPr/>
            <p:nvPr/>
          </p:nvSpPr>
          <p:spPr>
            <a:xfrm flipH="1">
              <a:off x="3411148" y="5016176"/>
              <a:ext cx="941551" cy="941551"/>
            </a:xfrm>
            <a:prstGeom prst="ellipse">
              <a:avLst/>
            </a:prstGeom>
            <a:solidFill>
              <a:schemeClr val="bg2"/>
            </a:solidFill>
            <a:ln w="19050" cap="flat" cmpd="sng" algn="ctr">
              <a:solidFill>
                <a:schemeClr val="accent3"/>
              </a:solidFill>
              <a:prstDash val="solid"/>
            </a:ln>
            <a:effectLst/>
          </p:spPr>
          <p:txBody>
            <a:bodyPr rot="0" spcFirstLastPara="0" vertOverflow="overflow" horzOverflow="overflow" vert="horz" wrap="square" lIns="146304" tIns="73152" rIns="146304" bIns="73152" numCol="1" spcCol="0" rtlCol="0" fromWordArt="0" anchor="ctr" anchorCtr="0" forceAA="0" compatLnSpc="1">
              <a:prstTxWarp prst="textNoShape">
                <a:avLst/>
              </a:prstTxWarp>
              <a:noAutofit/>
            </a:bodyPr>
            <a:lstStyle/>
            <a:p>
              <a:pPr algn="ctr" defTabSz="1463040">
                <a:defRPr/>
              </a:pPr>
              <a:endParaRPr lang="en-US" sz="3389" kern="0" dirty="0">
                <a:solidFill>
                  <a:prstClr val="white"/>
                </a:solidFill>
                <a:latin typeface="Arial"/>
              </a:endParaRPr>
            </a:p>
          </p:txBody>
        </p:sp>
        <p:sp>
          <p:nvSpPr>
            <p:cNvPr id="42" name="Block Arc 41">
              <a:extLst>
                <a:ext uri="{FF2B5EF4-FFF2-40B4-BE49-F238E27FC236}">
                  <a16:creationId xmlns:a16="http://schemas.microsoft.com/office/drawing/2014/main" id="{BBD3AFF4-0226-E14E-B063-D9F7B5675C16}"/>
                </a:ext>
              </a:extLst>
            </p:cNvPr>
            <p:cNvSpPr/>
            <p:nvPr/>
          </p:nvSpPr>
          <p:spPr bwMode="auto">
            <a:xfrm>
              <a:off x="3336782" y="4839443"/>
              <a:ext cx="1077218" cy="630403"/>
            </a:xfrm>
            <a:prstGeom prst="blockArc">
              <a:avLst>
                <a:gd name="adj1" fmla="val 11083125"/>
                <a:gd name="adj2" fmla="val 21371499"/>
                <a:gd name="adj3" fmla="val 332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a:extLst>
                <a:ext uri="{FF2B5EF4-FFF2-40B4-BE49-F238E27FC236}">
                  <a16:creationId xmlns:a16="http://schemas.microsoft.com/office/drawing/2014/main" id="{F1D02C8F-7441-1C49-9071-8C27D60405CC}"/>
                </a:ext>
              </a:extLst>
            </p:cNvPr>
            <p:cNvGrpSpPr/>
            <p:nvPr/>
          </p:nvGrpSpPr>
          <p:grpSpPr>
            <a:xfrm>
              <a:off x="3722352" y="5361532"/>
              <a:ext cx="319141" cy="250835"/>
              <a:chOff x="6954414" y="3375725"/>
              <a:chExt cx="319141" cy="250835"/>
            </a:xfrm>
          </p:grpSpPr>
          <p:sp>
            <p:nvSpPr>
              <p:cNvPr id="44" name="Freeform 6">
                <a:extLst>
                  <a:ext uri="{FF2B5EF4-FFF2-40B4-BE49-F238E27FC236}">
                    <a16:creationId xmlns:a16="http://schemas.microsoft.com/office/drawing/2014/main" id="{10464047-1417-B940-AB60-1AD1CF526E29}"/>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6">
                <a:extLst>
                  <a:ext uri="{FF2B5EF4-FFF2-40B4-BE49-F238E27FC236}">
                    <a16:creationId xmlns:a16="http://schemas.microsoft.com/office/drawing/2014/main" id="{081C5BCA-D463-F64F-8BE0-84AC56CCC8C4}"/>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46" name="Straight Connector 45">
                <a:extLst>
                  <a:ext uri="{FF2B5EF4-FFF2-40B4-BE49-F238E27FC236}">
                    <a16:creationId xmlns:a16="http://schemas.microsoft.com/office/drawing/2014/main" id="{08F0F736-D953-D647-9D22-4867A78E6BC4}"/>
                  </a:ext>
                </a:extLst>
              </p:cNvPr>
              <p:cNvCxnSpPr>
                <a:cxnSpLocks/>
              </p:cNvCxnSpPr>
              <p:nvPr/>
            </p:nvCxnSpPr>
            <p:spPr>
              <a:xfrm flipH="1">
                <a:off x="7060948" y="3375725"/>
                <a:ext cx="93010" cy="250835"/>
              </a:xfrm>
              <a:prstGeom prst="line">
                <a:avLst/>
              </a:pr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cxnSp>
        </p:grpSp>
      </p:grpSp>
      <p:pic>
        <p:nvPicPr>
          <p:cNvPr id="4" name="Picture 3">
            <a:extLst>
              <a:ext uri="{FF2B5EF4-FFF2-40B4-BE49-F238E27FC236}">
                <a16:creationId xmlns:a16="http://schemas.microsoft.com/office/drawing/2014/main" id="{ADD0A6F4-023A-FD4B-A105-2A931C74C20B}"/>
              </a:ext>
            </a:extLst>
          </p:cNvPr>
          <p:cNvPicPr>
            <a:picLocks noChangeAspect="1"/>
          </p:cNvPicPr>
          <p:nvPr/>
        </p:nvPicPr>
        <p:blipFill>
          <a:blip r:embed="rId3">
            <a:alphaModFix/>
          </a:blip>
          <a:stretch>
            <a:fillRect/>
          </a:stretch>
        </p:blipFill>
        <p:spPr>
          <a:xfrm>
            <a:off x="5359682" y="2090870"/>
            <a:ext cx="3908835" cy="1124712"/>
          </a:xfrm>
          <a:prstGeom prst="rect">
            <a:avLst/>
          </a:prstGeom>
        </p:spPr>
      </p:pic>
      <p:cxnSp>
        <p:nvCxnSpPr>
          <p:cNvPr id="52" name="Straight Arrow Connector 51">
            <a:extLst>
              <a:ext uri="{FF2B5EF4-FFF2-40B4-BE49-F238E27FC236}">
                <a16:creationId xmlns:a16="http://schemas.microsoft.com/office/drawing/2014/main" id="{B7045FAE-84A0-4589-A2A3-4A4B3AE64A42}"/>
              </a:ext>
            </a:extLst>
          </p:cNvPr>
          <p:cNvCxnSpPr>
            <a:cxnSpLocks/>
          </p:cNvCxnSpPr>
          <p:nvPr/>
        </p:nvCxnSpPr>
        <p:spPr>
          <a:xfrm flipH="1">
            <a:off x="2777835" y="4260273"/>
            <a:ext cx="7362672" cy="0"/>
          </a:xfrm>
          <a:prstGeom prst="straightConnector1">
            <a:avLst/>
          </a:prstGeom>
          <a:noFill/>
          <a:ln w="28575" cap="rnd">
            <a:solidFill>
              <a:schemeClr val="tx1"/>
            </a:solidFill>
            <a:prstDash val="sysDot"/>
            <a:round/>
            <a:tailEnd type="none" w="med" len="sm"/>
          </a:ln>
        </p:spPr>
      </p:cxnSp>
      <p:cxnSp>
        <p:nvCxnSpPr>
          <p:cNvPr id="53" name="Straight Arrow Connector 52">
            <a:extLst>
              <a:ext uri="{FF2B5EF4-FFF2-40B4-BE49-F238E27FC236}">
                <a16:creationId xmlns:a16="http://schemas.microsoft.com/office/drawing/2014/main" id="{DF053605-D0C5-4AD2-90DC-82FA87EEE29A}"/>
              </a:ext>
            </a:extLst>
          </p:cNvPr>
          <p:cNvCxnSpPr>
            <a:cxnSpLocks/>
          </p:cNvCxnSpPr>
          <p:nvPr/>
        </p:nvCxnSpPr>
        <p:spPr>
          <a:xfrm flipV="1">
            <a:off x="7315200" y="3618332"/>
            <a:ext cx="0" cy="641941"/>
          </a:xfrm>
          <a:prstGeom prst="straightConnector1">
            <a:avLst/>
          </a:prstGeom>
          <a:noFill/>
          <a:ln w="28575" cap="rnd">
            <a:solidFill>
              <a:schemeClr val="tx1"/>
            </a:solidFill>
            <a:prstDash val="sysDot"/>
            <a:round/>
            <a:tailEnd type="none" w="med" len="sm"/>
          </a:ln>
        </p:spPr>
      </p:cxnSp>
      <p:cxnSp>
        <p:nvCxnSpPr>
          <p:cNvPr id="54" name="Straight Arrow Connector 53">
            <a:extLst>
              <a:ext uri="{FF2B5EF4-FFF2-40B4-BE49-F238E27FC236}">
                <a16:creationId xmlns:a16="http://schemas.microsoft.com/office/drawing/2014/main" id="{394C5776-C8B2-4C6A-968B-518BC8B5F360}"/>
              </a:ext>
            </a:extLst>
          </p:cNvPr>
          <p:cNvCxnSpPr>
            <a:cxnSpLocks/>
          </p:cNvCxnSpPr>
          <p:nvPr/>
        </p:nvCxnSpPr>
        <p:spPr>
          <a:xfrm>
            <a:off x="2777835" y="4260274"/>
            <a:ext cx="0" cy="935181"/>
          </a:xfrm>
          <a:prstGeom prst="straightConnector1">
            <a:avLst/>
          </a:prstGeom>
          <a:noFill/>
          <a:ln w="28575" cap="rnd">
            <a:solidFill>
              <a:schemeClr val="tx1"/>
            </a:solidFill>
            <a:prstDash val="sysDot"/>
            <a:round/>
            <a:tailEnd type="arrow" w="med" len="sm"/>
          </a:ln>
        </p:spPr>
      </p:cxnSp>
      <p:cxnSp>
        <p:nvCxnSpPr>
          <p:cNvPr id="55" name="Straight Arrow Connector 54">
            <a:extLst>
              <a:ext uri="{FF2B5EF4-FFF2-40B4-BE49-F238E27FC236}">
                <a16:creationId xmlns:a16="http://schemas.microsoft.com/office/drawing/2014/main" id="{131E4DA4-92E7-43B6-8AA0-850A534BCA09}"/>
              </a:ext>
            </a:extLst>
          </p:cNvPr>
          <p:cNvCxnSpPr>
            <a:cxnSpLocks/>
          </p:cNvCxnSpPr>
          <p:nvPr/>
        </p:nvCxnSpPr>
        <p:spPr>
          <a:xfrm>
            <a:off x="4618503" y="4260273"/>
            <a:ext cx="0" cy="935181"/>
          </a:xfrm>
          <a:prstGeom prst="straightConnector1">
            <a:avLst/>
          </a:prstGeom>
          <a:noFill/>
          <a:ln w="28575" cap="rnd">
            <a:solidFill>
              <a:schemeClr val="tx1"/>
            </a:solidFill>
            <a:prstDash val="sysDot"/>
            <a:round/>
            <a:tailEnd type="arrow" w="med" len="sm"/>
          </a:ln>
        </p:spPr>
      </p:cxnSp>
      <p:cxnSp>
        <p:nvCxnSpPr>
          <p:cNvPr id="57" name="Straight Arrow Connector 56">
            <a:extLst>
              <a:ext uri="{FF2B5EF4-FFF2-40B4-BE49-F238E27FC236}">
                <a16:creationId xmlns:a16="http://schemas.microsoft.com/office/drawing/2014/main" id="{50CF35EC-CCEA-4D6E-8998-7BEB4DB688EC}"/>
              </a:ext>
            </a:extLst>
          </p:cNvPr>
          <p:cNvCxnSpPr>
            <a:cxnSpLocks/>
          </p:cNvCxnSpPr>
          <p:nvPr/>
        </p:nvCxnSpPr>
        <p:spPr>
          <a:xfrm>
            <a:off x="8299839" y="4260271"/>
            <a:ext cx="0" cy="935181"/>
          </a:xfrm>
          <a:prstGeom prst="straightConnector1">
            <a:avLst/>
          </a:prstGeom>
          <a:noFill/>
          <a:ln w="28575" cap="rnd">
            <a:solidFill>
              <a:schemeClr val="tx1"/>
            </a:solidFill>
            <a:prstDash val="sysDot"/>
            <a:round/>
            <a:tailEnd type="arrow" w="med" len="sm"/>
          </a:ln>
        </p:spPr>
      </p:cxnSp>
      <p:cxnSp>
        <p:nvCxnSpPr>
          <p:cNvPr id="58" name="Straight Arrow Connector 57">
            <a:extLst>
              <a:ext uri="{FF2B5EF4-FFF2-40B4-BE49-F238E27FC236}">
                <a16:creationId xmlns:a16="http://schemas.microsoft.com/office/drawing/2014/main" id="{631E456C-1B98-47F9-BD92-3C197FEBE232}"/>
              </a:ext>
            </a:extLst>
          </p:cNvPr>
          <p:cNvCxnSpPr>
            <a:cxnSpLocks/>
          </p:cNvCxnSpPr>
          <p:nvPr/>
        </p:nvCxnSpPr>
        <p:spPr>
          <a:xfrm>
            <a:off x="10140507" y="4260270"/>
            <a:ext cx="0" cy="935181"/>
          </a:xfrm>
          <a:prstGeom prst="straightConnector1">
            <a:avLst/>
          </a:prstGeom>
          <a:noFill/>
          <a:ln w="28575" cap="rnd">
            <a:solidFill>
              <a:schemeClr val="tx1"/>
            </a:solidFill>
            <a:prstDash val="sysDot"/>
            <a:round/>
            <a:tailEnd type="arrow" w="med" len="sm"/>
          </a:ln>
        </p:spPr>
      </p:cxnSp>
      <p:pic>
        <p:nvPicPr>
          <p:cNvPr id="56" name="Graphic 55">
            <a:extLst>
              <a:ext uri="{FF2B5EF4-FFF2-40B4-BE49-F238E27FC236}">
                <a16:creationId xmlns:a16="http://schemas.microsoft.com/office/drawing/2014/main" id="{AE44B532-DB2C-F24F-81AC-6E92B1A3E6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99751" y="2080332"/>
            <a:ext cx="1104150" cy="1104150"/>
          </a:xfrm>
          <a:prstGeom prst="rect">
            <a:avLst/>
          </a:prstGeom>
        </p:spPr>
      </p:pic>
    </p:spTree>
    <p:extLst>
      <p:ext uri="{BB962C8B-B14F-4D97-AF65-F5344CB8AC3E}">
        <p14:creationId xmlns:p14="http://schemas.microsoft.com/office/powerpoint/2010/main" val="87226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up)">
                                      <p:cBhvr>
                                        <p:cTn id="7" dur="500"/>
                                        <p:tgtEl>
                                          <p:spTgt spid="52"/>
                                        </p:tgtEl>
                                      </p:cBhvr>
                                    </p:animEffect>
                                  </p:childTnLst>
                                </p:cTn>
                              </p:par>
                              <p:par>
                                <p:cTn id="8" presetID="22" presetClass="entr" presetSubtype="1"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500"/>
                                        <p:tgtEl>
                                          <p:spTgt spid="53"/>
                                        </p:tgtEl>
                                      </p:cBhvr>
                                    </p:animEffect>
                                  </p:childTnLst>
                                </p:cTn>
                              </p:par>
                              <p:par>
                                <p:cTn id="11" presetID="22" presetClass="entr" presetSubtype="1"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up)">
                                      <p:cBhvr>
                                        <p:cTn id="13" dur="500"/>
                                        <p:tgtEl>
                                          <p:spTgt spid="54"/>
                                        </p:tgtEl>
                                      </p:cBhvr>
                                    </p:animEffect>
                                  </p:childTnLst>
                                </p:cTn>
                              </p:par>
                              <p:par>
                                <p:cTn id="14" presetID="22" presetClass="entr" presetSubtype="1"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up)">
                                      <p:cBhvr>
                                        <p:cTn id="16" dur="500"/>
                                        <p:tgtEl>
                                          <p:spTgt spid="55"/>
                                        </p:tgtEl>
                                      </p:cBhvr>
                                    </p:animEffect>
                                  </p:childTnLst>
                                </p:cTn>
                              </p:par>
                              <p:par>
                                <p:cTn id="17" presetID="22" presetClass="entr" presetSubtype="1"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up)">
                                      <p:cBhvr>
                                        <p:cTn id="19" dur="500"/>
                                        <p:tgtEl>
                                          <p:spTgt spid="57"/>
                                        </p:tgtEl>
                                      </p:cBhvr>
                                    </p:animEffect>
                                  </p:childTnLst>
                                </p:cTn>
                              </p:par>
                              <p:par>
                                <p:cTn id="20" presetID="22" presetClass="entr" presetSubtype="1" fill="hold"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ipe(up)">
                                      <p:cBhvr>
                                        <p:cTn id="2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80" name="Curved Connector 79">
            <a:extLst>
              <a:ext uri="{FF2B5EF4-FFF2-40B4-BE49-F238E27FC236}">
                <a16:creationId xmlns:a16="http://schemas.microsoft.com/office/drawing/2014/main" id="{EDA10A7D-E2BC-5746-BEDE-2023CE622CD6}"/>
              </a:ext>
            </a:extLst>
          </p:cNvPr>
          <p:cNvCxnSpPr>
            <a:cxnSpLocks/>
          </p:cNvCxnSpPr>
          <p:nvPr/>
        </p:nvCxnSpPr>
        <p:spPr>
          <a:xfrm rot="16200000" flipH="1">
            <a:off x="16253706" y="5251174"/>
            <a:ext cx="1072738" cy="791015"/>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Curved Connector 35">
            <a:extLst>
              <a:ext uri="{FF2B5EF4-FFF2-40B4-BE49-F238E27FC236}">
                <a16:creationId xmlns:a16="http://schemas.microsoft.com/office/drawing/2014/main" id="{148B5BF2-CDEC-42B8-897E-57995DDC1584}"/>
              </a:ext>
            </a:extLst>
          </p:cNvPr>
          <p:cNvCxnSpPr>
            <a:cxnSpLocks/>
          </p:cNvCxnSpPr>
          <p:nvPr/>
        </p:nvCxnSpPr>
        <p:spPr>
          <a:xfrm>
            <a:off x="2383314" y="4112977"/>
            <a:ext cx="1882206" cy="16901"/>
          </a:xfrm>
          <a:prstGeom prst="curvedConnector3">
            <a:avLst/>
          </a:prstGeom>
          <a:noFill/>
          <a:ln w="28575" cap="rnd">
            <a:solidFill>
              <a:schemeClr val="tx1"/>
            </a:solidFill>
            <a:prstDash val="sysDot"/>
            <a:round/>
            <a:tailEnd type="arrow" w="med" len="sm"/>
          </a:ln>
        </p:spPr>
      </p:cxnSp>
      <p:sp>
        <p:nvSpPr>
          <p:cNvPr id="139" name="Oval 138">
            <a:extLst>
              <a:ext uri="{FF2B5EF4-FFF2-40B4-BE49-F238E27FC236}">
                <a16:creationId xmlns:a16="http://schemas.microsoft.com/office/drawing/2014/main" id="{70ACB63D-EE19-4156-BB7B-F2C35CB37946}"/>
              </a:ext>
            </a:extLst>
          </p:cNvPr>
          <p:cNvSpPr/>
          <p:nvPr/>
        </p:nvSpPr>
        <p:spPr>
          <a:xfrm flipH="1">
            <a:off x="8341843" y="4899084"/>
            <a:ext cx="734142" cy="734142"/>
          </a:xfrm>
          <a:prstGeom prst="ellipse">
            <a:avLst/>
          </a:prstGeom>
          <a:solidFill>
            <a:schemeClr val="bg2"/>
          </a:solidFill>
          <a:ln w="19050" cap="flat" cmpd="sng" algn="ctr">
            <a:solidFill>
              <a:schemeClr val="tx2"/>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463040"/>
            <a:endParaRPr lang="en-US" sz="1200" kern="0" dirty="0"/>
          </a:p>
        </p:txBody>
      </p:sp>
      <p:sp>
        <p:nvSpPr>
          <p:cNvPr id="140" name="Oval 139">
            <a:extLst>
              <a:ext uri="{FF2B5EF4-FFF2-40B4-BE49-F238E27FC236}">
                <a16:creationId xmlns:a16="http://schemas.microsoft.com/office/drawing/2014/main" id="{35BCF2F5-ECEF-459D-9C89-E1B76AD9496D}"/>
              </a:ext>
            </a:extLst>
          </p:cNvPr>
          <p:cNvSpPr/>
          <p:nvPr/>
        </p:nvSpPr>
        <p:spPr>
          <a:xfrm flipH="1">
            <a:off x="3570151" y="2314808"/>
            <a:ext cx="1004473" cy="941551"/>
          </a:xfrm>
          <a:prstGeom prst="ellipse">
            <a:avLst/>
          </a:prstGeom>
          <a:solidFill>
            <a:schemeClr val="bg2"/>
          </a:solidFill>
          <a:ln w="19050" cap="flat" cmpd="sng" algn="ctr">
            <a:solidFill>
              <a:schemeClr val="accent5"/>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463040"/>
            <a:endParaRPr lang="en-US" sz="1600" kern="0" dirty="0"/>
          </a:p>
        </p:txBody>
      </p:sp>
      <p:sp>
        <p:nvSpPr>
          <p:cNvPr id="141" name="Oval 140">
            <a:extLst>
              <a:ext uri="{FF2B5EF4-FFF2-40B4-BE49-F238E27FC236}">
                <a16:creationId xmlns:a16="http://schemas.microsoft.com/office/drawing/2014/main" id="{E08DB285-461D-4867-8B37-C891CD14901D}"/>
              </a:ext>
            </a:extLst>
          </p:cNvPr>
          <p:cNvSpPr/>
          <p:nvPr/>
        </p:nvSpPr>
        <p:spPr>
          <a:xfrm flipH="1">
            <a:off x="3601613" y="5924741"/>
            <a:ext cx="941551" cy="941551"/>
          </a:xfrm>
          <a:prstGeom prst="ellipse">
            <a:avLst/>
          </a:prstGeom>
          <a:solidFill>
            <a:schemeClr val="bg2"/>
          </a:solidFill>
          <a:ln w="19050" cap="flat" cmpd="sng" algn="ctr">
            <a:solidFill>
              <a:schemeClr val="accent5"/>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463040"/>
            <a:endParaRPr lang="en-US" sz="1600" kern="0" dirty="0"/>
          </a:p>
        </p:txBody>
      </p:sp>
      <p:sp>
        <p:nvSpPr>
          <p:cNvPr id="142" name="Oval 141">
            <a:extLst>
              <a:ext uri="{FF2B5EF4-FFF2-40B4-BE49-F238E27FC236}">
                <a16:creationId xmlns:a16="http://schemas.microsoft.com/office/drawing/2014/main" id="{569267A0-EF25-4429-86D8-646E2DE1B774}"/>
              </a:ext>
            </a:extLst>
          </p:cNvPr>
          <p:cNvSpPr/>
          <p:nvPr/>
        </p:nvSpPr>
        <p:spPr>
          <a:xfrm flipH="1">
            <a:off x="5235456" y="5128653"/>
            <a:ext cx="941551" cy="941551"/>
          </a:xfrm>
          <a:prstGeom prst="ellipse">
            <a:avLst/>
          </a:prstGeom>
          <a:solidFill>
            <a:schemeClr val="bg2"/>
          </a:solidFill>
          <a:ln w="19050" cap="flat" cmpd="sng" algn="ctr">
            <a:solidFill>
              <a:schemeClr val="accent5"/>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463040"/>
            <a:endParaRPr lang="en-US" sz="1600" kern="0" dirty="0"/>
          </a:p>
        </p:txBody>
      </p:sp>
      <p:sp>
        <p:nvSpPr>
          <p:cNvPr id="143" name="Oval 142">
            <a:extLst>
              <a:ext uri="{FF2B5EF4-FFF2-40B4-BE49-F238E27FC236}">
                <a16:creationId xmlns:a16="http://schemas.microsoft.com/office/drawing/2014/main" id="{F1C1B517-74F1-494E-8197-C12DEB3D24C5}"/>
              </a:ext>
            </a:extLst>
          </p:cNvPr>
          <p:cNvSpPr/>
          <p:nvPr/>
        </p:nvSpPr>
        <p:spPr>
          <a:xfrm flipH="1">
            <a:off x="7010132" y="5731071"/>
            <a:ext cx="1452348" cy="1452348"/>
          </a:xfrm>
          <a:prstGeom prst="ellipse">
            <a:avLst/>
          </a:prstGeom>
          <a:solidFill>
            <a:schemeClr val="bg2"/>
          </a:solidFill>
          <a:ln w="19050" cap="flat" cmpd="sng" algn="ctr">
            <a:solidFill>
              <a:schemeClr val="accent3"/>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463040"/>
            <a:endParaRPr lang="en-US" sz="2400" kern="0" dirty="0"/>
          </a:p>
        </p:txBody>
      </p:sp>
      <p:sp>
        <p:nvSpPr>
          <p:cNvPr id="144" name="Graphic 1">
            <a:extLst>
              <a:ext uri="{FF2B5EF4-FFF2-40B4-BE49-F238E27FC236}">
                <a16:creationId xmlns:a16="http://schemas.microsoft.com/office/drawing/2014/main" id="{247215FD-CFEB-4794-B3E5-C21064CF6B3C}"/>
              </a:ext>
            </a:extLst>
          </p:cNvPr>
          <p:cNvSpPr/>
          <p:nvPr/>
        </p:nvSpPr>
        <p:spPr>
          <a:xfrm>
            <a:off x="1580834" y="4918887"/>
            <a:ext cx="1960562" cy="1542814"/>
          </a:xfrm>
          <a:custGeom>
            <a:avLst/>
            <a:gdLst>
              <a:gd name="connsiteX0" fmla="*/ 7144 w 2085975"/>
              <a:gd name="connsiteY0" fmla="*/ 416984 h 419100"/>
              <a:gd name="connsiteX1" fmla="*/ 2083594 w 2085975"/>
              <a:gd name="connsiteY1" fmla="*/ 312209 h 419100"/>
              <a:gd name="connsiteX0" fmla="*/ 0 w 6775450"/>
              <a:gd name="connsiteY0" fmla="*/ 868936 h 868936"/>
              <a:gd name="connsiteX1" fmla="*/ 6775450 w 6775450"/>
              <a:gd name="connsiteY1" fmla="*/ 218061 h 868936"/>
              <a:gd name="connsiteX0" fmla="*/ 0 w 1936750"/>
              <a:gd name="connsiteY0" fmla="*/ 0 h 1558925"/>
              <a:gd name="connsiteX1" fmla="*/ 1936750 w 1936750"/>
              <a:gd name="connsiteY1" fmla="*/ 1558925 h 1558925"/>
              <a:gd name="connsiteX0" fmla="*/ 0 w 1936750"/>
              <a:gd name="connsiteY0" fmla="*/ 0 h 1558925"/>
              <a:gd name="connsiteX1" fmla="*/ 1936750 w 1936750"/>
              <a:gd name="connsiteY1" fmla="*/ 1558925 h 1558925"/>
              <a:gd name="connsiteX0" fmla="*/ 0 w 1936750"/>
              <a:gd name="connsiteY0" fmla="*/ 0 h 1558944"/>
              <a:gd name="connsiteX1" fmla="*/ 1936750 w 1936750"/>
              <a:gd name="connsiteY1" fmla="*/ 1558925 h 1558944"/>
              <a:gd name="connsiteX0" fmla="*/ 0 w 1965325"/>
              <a:gd name="connsiteY0" fmla="*/ 0 h 1592816"/>
              <a:gd name="connsiteX1" fmla="*/ 1965325 w 1965325"/>
              <a:gd name="connsiteY1" fmla="*/ 1592798 h 1592816"/>
              <a:gd name="connsiteX0" fmla="*/ 0 w 1960562"/>
              <a:gd name="connsiteY0" fmla="*/ 0 h 1563783"/>
              <a:gd name="connsiteX1" fmla="*/ 1960562 w 1960562"/>
              <a:gd name="connsiteY1" fmla="*/ 1563764 h 1563783"/>
              <a:gd name="connsiteX0" fmla="*/ 0 w 1960562"/>
              <a:gd name="connsiteY0" fmla="*/ 0 h 1567572"/>
              <a:gd name="connsiteX1" fmla="*/ 1960562 w 1960562"/>
              <a:gd name="connsiteY1" fmla="*/ 1563764 h 1567572"/>
            </a:gdLst>
            <a:ahLst/>
            <a:cxnLst>
              <a:cxn ang="0">
                <a:pos x="connsiteX0" y="connsiteY0"/>
              </a:cxn>
              <a:cxn ang="0">
                <a:pos x="connsiteX1" y="connsiteY1"/>
              </a:cxn>
            </a:cxnLst>
            <a:rect l="l" t="t" r="r" b="b"/>
            <a:pathLst>
              <a:path w="1960562" h="1567572">
                <a:moveTo>
                  <a:pt x="0" y="0"/>
                </a:moveTo>
                <a:cubicBezTo>
                  <a:pt x="0" y="0"/>
                  <a:pt x="190500" y="1657215"/>
                  <a:pt x="1960562" y="1563764"/>
                </a:cubicBezTo>
              </a:path>
            </a:pathLst>
          </a:custGeom>
          <a:noFill/>
          <a:ln w="28575" cap="rnd">
            <a:solidFill>
              <a:schemeClr val="tx1"/>
            </a:solidFill>
            <a:prstDash val="sysDot"/>
            <a:round/>
            <a:tailEnd type="arrow" w="med" len="sm"/>
          </a:ln>
        </p:spPr>
        <p:txBody>
          <a:bodyPr rtlCol="0" anchor="ctr"/>
          <a:lstStyle/>
          <a:p>
            <a:endParaRPr lang="en-US" baseline="-25000" dirty="0"/>
          </a:p>
        </p:txBody>
      </p:sp>
      <p:sp>
        <p:nvSpPr>
          <p:cNvPr id="145" name="Graphic 1">
            <a:extLst>
              <a:ext uri="{FF2B5EF4-FFF2-40B4-BE49-F238E27FC236}">
                <a16:creationId xmlns:a16="http://schemas.microsoft.com/office/drawing/2014/main" id="{95BCCFAF-45ED-474A-8646-97873C0642C0}"/>
              </a:ext>
            </a:extLst>
          </p:cNvPr>
          <p:cNvSpPr/>
          <p:nvPr/>
        </p:nvSpPr>
        <p:spPr>
          <a:xfrm flipV="1">
            <a:off x="1580834" y="2809943"/>
            <a:ext cx="1960562" cy="601709"/>
          </a:xfrm>
          <a:custGeom>
            <a:avLst/>
            <a:gdLst>
              <a:gd name="connsiteX0" fmla="*/ 7144 w 2085975"/>
              <a:gd name="connsiteY0" fmla="*/ 416984 h 419100"/>
              <a:gd name="connsiteX1" fmla="*/ 2083594 w 2085975"/>
              <a:gd name="connsiteY1" fmla="*/ 312209 h 419100"/>
              <a:gd name="connsiteX0" fmla="*/ 0 w 6775450"/>
              <a:gd name="connsiteY0" fmla="*/ 868936 h 868936"/>
              <a:gd name="connsiteX1" fmla="*/ 6775450 w 6775450"/>
              <a:gd name="connsiteY1" fmla="*/ 218061 h 868936"/>
              <a:gd name="connsiteX0" fmla="*/ 0 w 1936750"/>
              <a:gd name="connsiteY0" fmla="*/ 0 h 1558925"/>
              <a:gd name="connsiteX1" fmla="*/ 1936750 w 1936750"/>
              <a:gd name="connsiteY1" fmla="*/ 1558925 h 1558925"/>
              <a:gd name="connsiteX0" fmla="*/ 0 w 1936750"/>
              <a:gd name="connsiteY0" fmla="*/ 0 h 1558925"/>
              <a:gd name="connsiteX1" fmla="*/ 1936750 w 1936750"/>
              <a:gd name="connsiteY1" fmla="*/ 1558925 h 1558925"/>
              <a:gd name="connsiteX0" fmla="*/ 0 w 1936750"/>
              <a:gd name="connsiteY0" fmla="*/ 0 h 1558944"/>
              <a:gd name="connsiteX1" fmla="*/ 1936750 w 1936750"/>
              <a:gd name="connsiteY1" fmla="*/ 1558925 h 1558944"/>
              <a:gd name="connsiteX0" fmla="*/ 0 w 1965325"/>
              <a:gd name="connsiteY0" fmla="*/ 0 h 1592816"/>
              <a:gd name="connsiteX1" fmla="*/ 1965325 w 1965325"/>
              <a:gd name="connsiteY1" fmla="*/ 1592798 h 1592816"/>
              <a:gd name="connsiteX0" fmla="*/ 0 w 1960562"/>
              <a:gd name="connsiteY0" fmla="*/ 0 h 1563783"/>
              <a:gd name="connsiteX1" fmla="*/ 1960562 w 1960562"/>
              <a:gd name="connsiteY1" fmla="*/ 1563764 h 1563783"/>
              <a:gd name="connsiteX0" fmla="*/ 0 w 1960562"/>
              <a:gd name="connsiteY0" fmla="*/ 0 h 1567572"/>
              <a:gd name="connsiteX1" fmla="*/ 1960562 w 1960562"/>
              <a:gd name="connsiteY1" fmla="*/ 1563764 h 1567572"/>
            </a:gdLst>
            <a:ahLst/>
            <a:cxnLst>
              <a:cxn ang="0">
                <a:pos x="connsiteX0" y="connsiteY0"/>
              </a:cxn>
              <a:cxn ang="0">
                <a:pos x="connsiteX1" y="connsiteY1"/>
              </a:cxn>
            </a:cxnLst>
            <a:rect l="l" t="t" r="r" b="b"/>
            <a:pathLst>
              <a:path w="1960562" h="1567572">
                <a:moveTo>
                  <a:pt x="0" y="0"/>
                </a:moveTo>
                <a:cubicBezTo>
                  <a:pt x="0" y="0"/>
                  <a:pt x="190500" y="1657215"/>
                  <a:pt x="1960562" y="1563764"/>
                </a:cubicBezTo>
              </a:path>
            </a:pathLst>
          </a:custGeom>
          <a:noFill/>
          <a:ln w="28575" cap="rnd">
            <a:solidFill>
              <a:schemeClr val="tx1"/>
            </a:solidFill>
            <a:prstDash val="sysDot"/>
            <a:round/>
            <a:tailEnd type="arrow" w="med" len="sm"/>
          </a:ln>
        </p:spPr>
        <p:txBody>
          <a:bodyPr rtlCol="0" anchor="ctr"/>
          <a:lstStyle/>
          <a:p>
            <a:endParaRPr lang="en-US" baseline="-25000" dirty="0"/>
          </a:p>
        </p:txBody>
      </p:sp>
      <p:sp>
        <p:nvSpPr>
          <p:cNvPr id="146" name="Oval 145">
            <a:extLst>
              <a:ext uri="{FF2B5EF4-FFF2-40B4-BE49-F238E27FC236}">
                <a16:creationId xmlns:a16="http://schemas.microsoft.com/office/drawing/2014/main" id="{A4A7C03D-C854-4E35-9908-7AFB3FA5DB11}"/>
              </a:ext>
            </a:extLst>
          </p:cNvPr>
          <p:cNvSpPr/>
          <p:nvPr/>
        </p:nvSpPr>
        <p:spPr>
          <a:xfrm flipH="1">
            <a:off x="4358364" y="3747729"/>
            <a:ext cx="734142" cy="734142"/>
          </a:xfrm>
          <a:prstGeom prst="ellipse">
            <a:avLst/>
          </a:prstGeom>
          <a:solidFill>
            <a:schemeClr val="bg2"/>
          </a:solidFill>
          <a:ln w="19050" cap="flat" cmpd="sng" algn="ctr">
            <a:solidFill>
              <a:schemeClr val="tx1"/>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463040"/>
            <a:endParaRPr lang="en-US" sz="1200" kern="0" dirty="0"/>
          </a:p>
        </p:txBody>
      </p:sp>
      <p:sp>
        <p:nvSpPr>
          <p:cNvPr id="147" name="Oval 146">
            <a:extLst>
              <a:ext uri="{FF2B5EF4-FFF2-40B4-BE49-F238E27FC236}">
                <a16:creationId xmlns:a16="http://schemas.microsoft.com/office/drawing/2014/main" id="{C321B0E6-EDD9-45BD-ADD8-7C6499BBB929}"/>
              </a:ext>
            </a:extLst>
          </p:cNvPr>
          <p:cNvSpPr/>
          <p:nvPr/>
        </p:nvSpPr>
        <p:spPr>
          <a:xfrm flipH="1">
            <a:off x="922511" y="3430820"/>
            <a:ext cx="1367960" cy="1367960"/>
          </a:xfrm>
          <a:prstGeom prst="ellipse">
            <a:avLst/>
          </a:prstGeom>
          <a:solidFill>
            <a:schemeClr val="bg2"/>
          </a:solidFill>
          <a:ln w="19050" cap="flat" cmpd="sng" algn="ctr">
            <a:solidFill>
              <a:schemeClr val="accent5"/>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463040"/>
            <a:endParaRPr lang="en-US" sz="1600" kern="0" dirty="0"/>
          </a:p>
        </p:txBody>
      </p:sp>
      <p:sp>
        <p:nvSpPr>
          <p:cNvPr id="148" name="Oval 147">
            <a:extLst>
              <a:ext uri="{FF2B5EF4-FFF2-40B4-BE49-F238E27FC236}">
                <a16:creationId xmlns:a16="http://schemas.microsoft.com/office/drawing/2014/main" id="{44C0B6A9-CFDB-4C0E-8CA3-33B0D39AA13B}"/>
              </a:ext>
            </a:extLst>
          </p:cNvPr>
          <p:cNvSpPr/>
          <p:nvPr/>
        </p:nvSpPr>
        <p:spPr>
          <a:xfrm flipH="1">
            <a:off x="6452248" y="1946796"/>
            <a:ext cx="1971454" cy="1971454"/>
          </a:xfrm>
          <a:prstGeom prst="ellipse">
            <a:avLst/>
          </a:prstGeom>
          <a:solidFill>
            <a:schemeClr val="bg2"/>
          </a:solidFill>
          <a:ln w="19050" cap="flat" cmpd="sng" algn="ctr">
            <a:solidFill>
              <a:schemeClr val="accent3"/>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463040"/>
            <a:endParaRPr lang="en-US" sz="2400" kern="0" dirty="0"/>
          </a:p>
        </p:txBody>
      </p:sp>
      <p:sp>
        <p:nvSpPr>
          <p:cNvPr id="149" name="Graphic 1">
            <a:extLst>
              <a:ext uri="{FF2B5EF4-FFF2-40B4-BE49-F238E27FC236}">
                <a16:creationId xmlns:a16="http://schemas.microsoft.com/office/drawing/2014/main" id="{5226D6B5-A038-4BA6-A5B7-6AE7F7CD3DBB}"/>
              </a:ext>
            </a:extLst>
          </p:cNvPr>
          <p:cNvSpPr/>
          <p:nvPr/>
        </p:nvSpPr>
        <p:spPr>
          <a:xfrm rot="16200000" flipV="1">
            <a:off x="3127020" y="3727668"/>
            <a:ext cx="376971" cy="1932767"/>
          </a:xfrm>
          <a:custGeom>
            <a:avLst/>
            <a:gdLst>
              <a:gd name="connsiteX0" fmla="*/ 7144 w 2085975"/>
              <a:gd name="connsiteY0" fmla="*/ 416984 h 419100"/>
              <a:gd name="connsiteX1" fmla="*/ 2083594 w 2085975"/>
              <a:gd name="connsiteY1" fmla="*/ 312209 h 419100"/>
              <a:gd name="connsiteX0" fmla="*/ 0 w 6775450"/>
              <a:gd name="connsiteY0" fmla="*/ 868936 h 868936"/>
              <a:gd name="connsiteX1" fmla="*/ 6775450 w 6775450"/>
              <a:gd name="connsiteY1" fmla="*/ 218061 h 868936"/>
              <a:gd name="connsiteX0" fmla="*/ 0 w 1936750"/>
              <a:gd name="connsiteY0" fmla="*/ 0 h 1558925"/>
              <a:gd name="connsiteX1" fmla="*/ 1936750 w 1936750"/>
              <a:gd name="connsiteY1" fmla="*/ 1558925 h 1558925"/>
              <a:gd name="connsiteX0" fmla="*/ 0 w 1936750"/>
              <a:gd name="connsiteY0" fmla="*/ 0 h 1558925"/>
              <a:gd name="connsiteX1" fmla="*/ 1936750 w 1936750"/>
              <a:gd name="connsiteY1" fmla="*/ 1558925 h 1558925"/>
              <a:gd name="connsiteX0" fmla="*/ 0 w 1936750"/>
              <a:gd name="connsiteY0" fmla="*/ 0 h 1558944"/>
              <a:gd name="connsiteX1" fmla="*/ 1936750 w 1936750"/>
              <a:gd name="connsiteY1" fmla="*/ 1558925 h 1558944"/>
              <a:gd name="connsiteX0" fmla="*/ 0 w 1965325"/>
              <a:gd name="connsiteY0" fmla="*/ 0 h 1592816"/>
              <a:gd name="connsiteX1" fmla="*/ 1965325 w 1965325"/>
              <a:gd name="connsiteY1" fmla="*/ 1592798 h 1592816"/>
              <a:gd name="connsiteX0" fmla="*/ 0 w 1960562"/>
              <a:gd name="connsiteY0" fmla="*/ 0 h 1563783"/>
              <a:gd name="connsiteX1" fmla="*/ 1960562 w 1960562"/>
              <a:gd name="connsiteY1" fmla="*/ 1563764 h 1563783"/>
              <a:gd name="connsiteX0" fmla="*/ 0 w 1960562"/>
              <a:gd name="connsiteY0" fmla="*/ 0 h 1567572"/>
              <a:gd name="connsiteX1" fmla="*/ 1960562 w 1960562"/>
              <a:gd name="connsiteY1" fmla="*/ 1563764 h 1567572"/>
              <a:gd name="connsiteX0" fmla="*/ 868805 w 868805"/>
              <a:gd name="connsiteY0" fmla="*/ 0 h 2276169"/>
              <a:gd name="connsiteX1" fmla="*/ 759267 w 868805"/>
              <a:gd name="connsiteY1" fmla="*/ 2273473 h 2276169"/>
              <a:gd name="connsiteX0" fmla="*/ 849596 w 849596"/>
              <a:gd name="connsiteY0" fmla="*/ 0 h 2082845"/>
              <a:gd name="connsiteX1" fmla="*/ 765458 w 849596"/>
              <a:gd name="connsiteY1" fmla="*/ 2079916 h 2082845"/>
              <a:gd name="connsiteX0" fmla="*/ 584590 w 584590"/>
              <a:gd name="connsiteY0" fmla="*/ 0 h 2079916"/>
              <a:gd name="connsiteX1" fmla="*/ 500452 w 584590"/>
              <a:gd name="connsiteY1" fmla="*/ 2079916 h 2079916"/>
              <a:gd name="connsiteX0" fmla="*/ 415647 w 415647"/>
              <a:gd name="connsiteY0" fmla="*/ 0 h 2079916"/>
              <a:gd name="connsiteX1" fmla="*/ 331509 w 415647"/>
              <a:gd name="connsiteY1" fmla="*/ 2079916 h 2079916"/>
              <a:gd name="connsiteX0" fmla="*/ 396201 w 396201"/>
              <a:gd name="connsiteY0" fmla="*/ 0 h 1925071"/>
              <a:gd name="connsiteX1" fmla="*/ 337463 w 396201"/>
              <a:gd name="connsiteY1" fmla="*/ 1925071 h 1925071"/>
              <a:gd name="connsiteX0" fmla="*/ 376971 w 376971"/>
              <a:gd name="connsiteY0" fmla="*/ 0 h 1963782"/>
              <a:gd name="connsiteX1" fmla="*/ 343633 w 376971"/>
              <a:gd name="connsiteY1" fmla="*/ 1963782 h 1963782"/>
            </a:gdLst>
            <a:ahLst/>
            <a:cxnLst>
              <a:cxn ang="0">
                <a:pos x="connsiteX0" y="connsiteY0"/>
              </a:cxn>
              <a:cxn ang="0">
                <a:pos x="connsiteX1" y="connsiteY1"/>
              </a:cxn>
            </a:cxnLst>
            <a:rect l="l" t="t" r="r" b="b"/>
            <a:pathLst>
              <a:path w="376971" h="1963782">
                <a:moveTo>
                  <a:pt x="376971" y="0"/>
                </a:moveTo>
                <a:cubicBezTo>
                  <a:pt x="376971" y="0"/>
                  <a:pt x="-448530" y="818467"/>
                  <a:pt x="343633" y="1963782"/>
                </a:cubicBezTo>
              </a:path>
            </a:pathLst>
          </a:custGeom>
          <a:noFill/>
          <a:ln w="28575" cap="rnd">
            <a:solidFill>
              <a:schemeClr val="tx1"/>
            </a:solidFill>
            <a:prstDash val="sysDot"/>
            <a:round/>
            <a:tailEnd type="arrow" w="med" len="sm"/>
          </a:ln>
        </p:spPr>
        <p:txBody>
          <a:bodyPr rtlCol="0" anchor="ctr"/>
          <a:lstStyle/>
          <a:p>
            <a:endParaRPr lang="en-US" baseline="-25000" dirty="0"/>
          </a:p>
        </p:txBody>
      </p:sp>
      <p:sp>
        <p:nvSpPr>
          <p:cNvPr id="150" name="Graphic 1">
            <a:extLst>
              <a:ext uri="{FF2B5EF4-FFF2-40B4-BE49-F238E27FC236}">
                <a16:creationId xmlns:a16="http://schemas.microsoft.com/office/drawing/2014/main" id="{3E4257DD-555A-4970-8C4D-95DD4CC7F90E}"/>
              </a:ext>
            </a:extLst>
          </p:cNvPr>
          <p:cNvSpPr/>
          <p:nvPr/>
        </p:nvSpPr>
        <p:spPr>
          <a:xfrm rot="19514678">
            <a:off x="4848184" y="4566847"/>
            <a:ext cx="139555" cy="893029"/>
          </a:xfrm>
          <a:custGeom>
            <a:avLst/>
            <a:gdLst>
              <a:gd name="connsiteX0" fmla="*/ 7144 w 2085975"/>
              <a:gd name="connsiteY0" fmla="*/ 416984 h 419100"/>
              <a:gd name="connsiteX1" fmla="*/ 2083594 w 2085975"/>
              <a:gd name="connsiteY1" fmla="*/ 312209 h 419100"/>
              <a:gd name="connsiteX0" fmla="*/ 0 w 6775450"/>
              <a:gd name="connsiteY0" fmla="*/ 868936 h 868936"/>
              <a:gd name="connsiteX1" fmla="*/ 6775450 w 6775450"/>
              <a:gd name="connsiteY1" fmla="*/ 218061 h 868936"/>
              <a:gd name="connsiteX0" fmla="*/ 0 w 1936750"/>
              <a:gd name="connsiteY0" fmla="*/ 0 h 1558925"/>
              <a:gd name="connsiteX1" fmla="*/ 1936750 w 1936750"/>
              <a:gd name="connsiteY1" fmla="*/ 1558925 h 1558925"/>
              <a:gd name="connsiteX0" fmla="*/ 0 w 1936750"/>
              <a:gd name="connsiteY0" fmla="*/ 0 h 1558925"/>
              <a:gd name="connsiteX1" fmla="*/ 1936750 w 1936750"/>
              <a:gd name="connsiteY1" fmla="*/ 1558925 h 1558925"/>
              <a:gd name="connsiteX0" fmla="*/ 0 w 1936750"/>
              <a:gd name="connsiteY0" fmla="*/ 0 h 1558944"/>
              <a:gd name="connsiteX1" fmla="*/ 1936750 w 1936750"/>
              <a:gd name="connsiteY1" fmla="*/ 1558925 h 1558944"/>
              <a:gd name="connsiteX0" fmla="*/ 0 w 1965325"/>
              <a:gd name="connsiteY0" fmla="*/ 0 h 1592816"/>
              <a:gd name="connsiteX1" fmla="*/ 1965325 w 1965325"/>
              <a:gd name="connsiteY1" fmla="*/ 1592798 h 1592816"/>
              <a:gd name="connsiteX0" fmla="*/ 0 w 1960562"/>
              <a:gd name="connsiteY0" fmla="*/ 0 h 1563783"/>
              <a:gd name="connsiteX1" fmla="*/ 1960562 w 1960562"/>
              <a:gd name="connsiteY1" fmla="*/ 1563764 h 1563783"/>
              <a:gd name="connsiteX0" fmla="*/ 0 w 1960562"/>
              <a:gd name="connsiteY0" fmla="*/ 0 h 1567572"/>
              <a:gd name="connsiteX1" fmla="*/ 1960562 w 1960562"/>
              <a:gd name="connsiteY1" fmla="*/ 1563764 h 1567572"/>
              <a:gd name="connsiteX0" fmla="*/ 868805 w 868805"/>
              <a:gd name="connsiteY0" fmla="*/ 0 h 2276169"/>
              <a:gd name="connsiteX1" fmla="*/ 759267 w 868805"/>
              <a:gd name="connsiteY1" fmla="*/ 2273473 h 2276169"/>
              <a:gd name="connsiteX0" fmla="*/ 849596 w 849596"/>
              <a:gd name="connsiteY0" fmla="*/ 0 h 2082845"/>
              <a:gd name="connsiteX1" fmla="*/ 765458 w 849596"/>
              <a:gd name="connsiteY1" fmla="*/ 2079916 h 2082845"/>
              <a:gd name="connsiteX0" fmla="*/ 584590 w 584590"/>
              <a:gd name="connsiteY0" fmla="*/ 0 h 2079916"/>
              <a:gd name="connsiteX1" fmla="*/ 500452 w 584590"/>
              <a:gd name="connsiteY1" fmla="*/ 2079916 h 2079916"/>
              <a:gd name="connsiteX0" fmla="*/ 415647 w 415647"/>
              <a:gd name="connsiteY0" fmla="*/ 0 h 2079916"/>
              <a:gd name="connsiteX1" fmla="*/ 331509 w 415647"/>
              <a:gd name="connsiteY1" fmla="*/ 2079916 h 2079916"/>
              <a:gd name="connsiteX0" fmla="*/ 396201 w 396201"/>
              <a:gd name="connsiteY0" fmla="*/ 0 h 1925071"/>
              <a:gd name="connsiteX1" fmla="*/ 337463 w 396201"/>
              <a:gd name="connsiteY1" fmla="*/ 1925071 h 1925071"/>
              <a:gd name="connsiteX0" fmla="*/ 376971 w 376971"/>
              <a:gd name="connsiteY0" fmla="*/ 0 h 1963782"/>
              <a:gd name="connsiteX1" fmla="*/ 343633 w 376971"/>
              <a:gd name="connsiteY1" fmla="*/ 1963782 h 1963782"/>
              <a:gd name="connsiteX0" fmla="*/ 384925 w 384925"/>
              <a:gd name="connsiteY0" fmla="*/ 0 h 1962241"/>
              <a:gd name="connsiteX1" fmla="*/ 341046 w 384925"/>
              <a:gd name="connsiteY1" fmla="*/ 1962241 h 1962241"/>
              <a:gd name="connsiteX0" fmla="*/ 173672 w 435704"/>
              <a:gd name="connsiteY0" fmla="*/ 0 h 1200219"/>
              <a:gd name="connsiteX1" fmla="*/ 435704 w 435704"/>
              <a:gd name="connsiteY1" fmla="*/ 1200219 h 1200219"/>
              <a:gd name="connsiteX0" fmla="*/ 130188 w 392220"/>
              <a:gd name="connsiteY0" fmla="*/ 0 h 1200219"/>
              <a:gd name="connsiteX1" fmla="*/ 392220 w 392220"/>
              <a:gd name="connsiteY1" fmla="*/ 1200219 h 1200219"/>
              <a:gd name="connsiteX0" fmla="*/ 112757 w 374789"/>
              <a:gd name="connsiteY0" fmla="*/ 0 h 1200219"/>
              <a:gd name="connsiteX1" fmla="*/ 374789 w 374789"/>
              <a:gd name="connsiteY1" fmla="*/ 1200219 h 1200219"/>
              <a:gd name="connsiteX0" fmla="*/ 477377 w 477377"/>
              <a:gd name="connsiteY0" fmla="*/ 0 h 1146837"/>
              <a:gd name="connsiteX1" fmla="*/ 234842 w 477377"/>
              <a:gd name="connsiteY1" fmla="*/ 1146837 h 1146837"/>
              <a:gd name="connsiteX0" fmla="*/ 393331 w 393331"/>
              <a:gd name="connsiteY0" fmla="*/ 0 h 1146837"/>
              <a:gd name="connsiteX1" fmla="*/ 150796 w 393331"/>
              <a:gd name="connsiteY1" fmla="*/ 1146837 h 1146837"/>
              <a:gd name="connsiteX0" fmla="*/ 219638 w 219638"/>
              <a:gd name="connsiteY0" fmla="*/ 0 h 968339"/>
              <a:gd name="connsiteX1" fmla="*/ 191747 w 219638"/>
              <a:gd name="connsiteY1" fmla="*/ 968339 h 968339"/>
              <a:gd name="connsiteX0" fmla="*/ 154002 w 154002"/>
              <a:gd name="connsiteY0" fmla="*/ 0 h 968339"/>
              <a:gd name="connsiteX1" fmla="*/ 126111 w 154002"/>
              <a:gd name="connsiteY1" fmla="*/ 968339 h 968339"/>
            </a:gdLst>
            <a:ahLst/>
            <a:cxnLst>
              <a:cxn ang="0">
                <a:pos x="connsiteX0" y="connsiteY0"/>
              </a:cxn>
              <a:cxn ang="0">
                <a:pos x="connsiteX1" y="connsiteY1"/>
              </a:cxn>
            </a:cxnLst>
            <a:rect l="l" t="t" r="r" b="b"/>
            <a:pathLst>
              <a:path w="154002" h="968339">
                <a:moveTo>
                  <a:pt x="154002" y="0"/>
                </a:moveTo>
                <a:cubicBezTo>
                  <a:pt x="154002" y="0"/>
                  <a:pt x="-173083" y="510205"/>
                  <a:pt x="126111" y="968339"/>
                </a:cubicBezTo>
              </a:path>
            </a:pathLst>
          </a:custGeom>
          <a:noFill/>
          <a:ln w="28575" cap="rnd">
            <a:solidFill>
              <a:schemeClr val="tx1"/>
            </a:solidFill>
            <a:prstDash val="sysDot"/>
            <a:round/>
            <a:tailEnd type="arrow" w="med" len="sm"/>
          </a:ln>
        </p:spPr>
        <p:txBody>
          <a:bodyPr rtlCol="0" anchor="ctr"/>
          <a:lstStyle/>
          <a:p>
            <a:endParaRPr lang="en-US" baseline="-25000" dirty="0"/>
          </a:p>
        </p:txBody>
      </p:sp>
      <p:sp>
        <p:nvSpPr>
          <p:cNvPr id="151" name="Graphic 1">
            <a:extLst>
              <a:ext uri="{FF2B5EF4-FFF2-40B4-BE49-F238E27FC236}">
                <a16:creationId xmlns:a16="http://schemas.microsoft.com/office/drawing/2014/main" id="{D23DA947-7981-4F45-9B3B-1099B3E4A8D7}"/>
              </a:ext>
            </a:extLst>
          </p:cNvPr>
          <p:cNvSpPr/>
          <p:nvPr/>
        </p:nvSpPr>
        <p:spPr>
          <a:xfrm>
            <a:off x="4076699" y="6832820"/>
            <a:ext cx="2895523" cy="338956"/>
          </a:xfrm>
          <a:custGeom>
            <a:avLst/>
            <a:gdLst>
              <a:gd name="connsiteX0" fmla="*/ 7144 w 2085975"/>
              <a:gd name="connsiteY0" fmla="*/ 416984 h 419100"/>
              <a:gd name="connsiteX1" fmla="*/ 2083594 w 2085975"/>
              <a:gd name="connsiteY1" fmla="*/ 312209 h 419100"/>
              <a:gd name="connsiteX0" fmla="*/ 0 w 6775450"/>
              <a:gd name="connsiteY0" fmla="*/ 868936 h 868936"/>
              <a:gd name="connsiteX1" fmla="*/ 6775450 w 6775450"/>
              <a:gd name="connsiteY1" fmla="*/ 218061 h 868936"/>
              <a:gd name="connsiteX0" fmla="*/ 0 w 1936750"/>
              <a:gd name="connsiteY0" fmla="*/ 0 h 1558925"/>
              <a:gd name="connsiteX1" fmla="*/ 1936750 w 1936750"/>
              <a:gd name="connsiteY1" fmla="*/ 1558925 h 1558925"/>
              <a:gd name="connsiteX0" fmla="*/ 0 w 1936750"/>
              <a:gd name="connsiteY0" fmla="*/ 0 h 1558925"/>
              <a:gd name="connsiteX1" fmla="*/ 1936750 w 1936750"/>
              <a:gd name="connsiteY1" fmla="*/ 1558925 h 1558925"/>
              <a:gd name="connsiteX0" fmla="*/ 0 w 1936750"/>
              <a:gd name="connsiteY0" fmla="*/ 0 h 1558944"/>
              <a:gd name="connsiteX1" fmla="*/ 1936750 w 1936750"/>
              <a:gd name="connsiteY1" fmla="*/ 1558925 h 1558944"/>
              <a:gd name="connsiteX0" fmla="*/ 0 w 1965325"/>
              <a:gd name="connsiteY0" fmla="*/ 0 h 1592816"/>
              <a:gd name="connsiteX1" fmla="*/ 1965325 w 1965325"/>
              <a:gd name="connsiteY1" fmla="*/ 1592798 h 1592816"/>
              <a:gd name="connsiteX0" fmla="*/ 0 w 1960562"/>
              <a:gd name="connsiteY0" fmla="*/ 0 h 1563783"/>
              <a:gd name="connsiteX1" fmla="*/ 1960562 w 1960562"/>
              <a:gd name="connsiteY1" fmla="*/ 1563764 h 1563783"/>
              <a:gd name="connsiteX0" fmla="*/ 0 w 1960562"/>
              <a:gd name="connsiteY0" fmla="*/ 0 h 1567572"/>
              <a:gd name="connsiteX1" fmla="*/ 1960562 w 1960562"/>
              <a:gd name="connsiteY1" fmla="*/ 1563764 h 1567572"/>
              <a:gd name="connsiteX0" fmla="*/ 0 w 2328862"/>
              <a:gd name="connsiteY0" fmla="*/ 0 h 1471020"/>
              <a:gd name="connsiteX1" fmla="*/ 2328862 w 2328862"/>
              <a:gd name="connsiteY1" fmla="*/ 1466985 h 1471020"/>
              <a:gd name="connsiteX0" fmla="*/ 0 w 2373312"/>
              <a:gd name="connsiteY0" fmla="*/ 0 h 439436"/>
              <a:gd name="connsiteX1" fmla="*/ 2373312 w 2373312"/>
              <a:gd name="connsiteY1" fmla="*/ 428229 h 439436"/>
              <a:gd name="connsiteX0" fmla="*/ 0 w 2944812"/>
              <a:gd name="connsiteY0" fmla="*/ 87923 h 87984"/>
              <a:gd name="connsiteX1" fmla="*/ 2944812 w 2944812"/>
              <a:gd name="connsiteY1" fmla="*/ 0 h 87984"/>
              <a:gd name="connsiteX0" fmla="*/ 0 w 2982912"/>
              <a:gd name="connsiteY0" fmla="*/ 0 h 43323"/>
              <a:gd name="connsiteX1" fmla="*/ 2982912 w 2982912"/>
              <a:gd name="connsiteY1" fmla="*/ 2404 h 43323"/>
              <a:gd name="connsiteX0" fmla="*/ 0 w 2982912"/>
              <a:gd name="connsiteY0" fmla="*/ 0 h 218233"/>
              <a:gd name="connsiteX1" fmla="*/ 2982912 w 2982912"/>
              <a:gd name="connsiteY1" fmla="*/ 2404 h 218233"/>
              <a:gd name="connsiteX0" fmla="*/ 0 w 2932112"/>
              <a:gd name="connsiteY0" fmla="*/ 107278 h 248249"/>
              <a:gd name="connsiteX1" fmla="*/ 2932112 w 2932112"/>
              <a:gd name="connsiteY1" fmla="*/ 0 h 248249"/>
              <a:gd name="connsiteX0" fmla="*/ 0 w 2932112"/>
              <a:gd name="connsiteY0" fmla="*/ 107278 h 352920"/>
              <a:gd name="connsiteX1" fmla="*/ 2932112 w 2932112"/>
              <a:gd name="connsiteY1" fmla="*/ 0 h 352920"/>
              <a:gd name="connsiteX0" fmla="*/ 0 w 2932112"/>
              <a:gd name="connsiteY0" fmla="*/ 107278 h 344394"/>
              <a:gd name="connsiteX1" fmla="*/ 2932112 w 2932112"/>
              <a:gd name="connsiteY1" fmla="*/ 0 h 344394"/>
            </a:gdLst>
            <a:ahLst/>
            <a:cxnLst>
              <a:cxn ang="0">
                <a:pos x="connsiteX0" y="connsiteY0"/>
              </a:cxn>
              <a:cxn ang="0">
                <a:pos x="connsiteX1" y="connsiteY1"/>
              </a:cxn>
            </a:cxnLst>
            <a:rect l="l" t="t" r="r" b="b"/>
            <a:pathLst>
              <a:path w="2932112" h="344394">
                <a:moveTo>
                  <a:pt x="0" y="107278"/>
                </a:moveTo>
                <a:cubicBezTo>
                  <a:pt x="0" y="107278"/>
                  <a:pt x="1517650" y="706380"/>
                  <a:pt x="2932112" y="0"/>
                </a:cubicBezTo>
              </a:path>
            </a:pathLst>
          </a:custGeom>
          <a:noFill/>
          <a:ln w="28575" cap="rnd">
            <a:solidFill>
              <a:schemeClr val="tx1"/>
            </a:solidFill>
            <a:prstDash val="sysDot"/>
            <a:round/>
            <a:tailEnd type="arrow" w="med" len="sm"/>
          </a:ln>
        </p:spPr>
        <p:txBody>
          <a:bodyPr rtlCol="0" anchor="ctr"/>
          <a:lstStyle/>
          <a:p>
            <a:endParaRPr lang="en-US" baseline="-25000" dirty="0"/>
          </a:p>
        </p:txBody>
      </p:sp>
      <p:sp>
        <p:nvSpPr>
          <p:cNvPr id="152" name="Graphic 1">
            <a:extLst>
              <a:ext uri="{FF2B5EF4-FFF2-40B4-BE49-F238E27FC236}">
                <a16:creationId xmlns:a16="http://schemas.microsoft.com/office/drawing/2014/main" id="{73C9BE5F-4E02-41D8-A81D-3C589BFBF2AC}"/>
              </a:ext>
            </a:extLst>
          </p:cNvPr>
          <p:cNvSpPr/>
          <p:nvPr/>
        </p:nvSpPr>
        <p:spPr>
          <a:xfrm>
            <a:off x="5111434" y="4385486"/>
            <a:ext cx="3154362" cy="872189"/>
          </a:xfrm>
          <a:custGeom>
            <a:avLst/>
            <a:gdLst>
              <a:gd name="connsiteX0" fmla="*/ 7144 w 2085975"/>
              <a:gd name="connsiteY0" fmla="*/ 416984 h 419100"/>
              <a:gd name="connsiteX1" fmla="*/ 2083594 w 2085975"/>
              <a:gd name="connsiteY1" fmla="*/ 312209 h 419100"/>
              <a:gd name="connsiteX0" fmla="*/ 0 w 6775450"/>
              <a:gd name="connsiteY0" fmla="*/ 868936 h 868936"/>
              <a:gd name="connsiteX1" fmla="*/ 6775450 w 6775450"/>
              <a:gd name="connsiteY1" fmla="*/ 218061 h 868936"/>
              <a:gd name="connsiteX0" fmla="*/ 0 w 1936750"/>
              <a:gd name="connsiteY0" fmla="*/ 0 h 1558925"/>
              <a:gd name="connsiteX1" fmla="*/ 1936750 w 1936750"/>
              <a:gd name="connsiteY1" fmla="*/ 1558925 h 1558925"/>
              <a:gd name="connsiteX0" fmla="*/ 0 w 1936750"/>
              <a:gd name="connsiteY0" fmla="*/ 0 h 1558925"/>
              <a:gd name="connsiteX1" fmla="*/ 1936750 w 1936750"/>
              <a:gd name="connsiteY1" fmla="*/ 1558925 h 1558925"/>
              <a:gd name="connsiteX0" fmla="*/ 0 w 1936750"/>
              <a:gd name="connsiteY0" fmla="*/ 0 h 1558944"/>
              <a:gd name="connsiteX1" fmla="*/ 1936750 w 1936750"/>
              <a:gd name="connsiteY1" fmla="*/ 1558925 h 1558944"/>
              <a:gd name="connsiteX0" fmla="*/ 0 w 1965325"/>
              <a:gd name="connsiteY0" fmla="*/ 0 h 1592816"/>
              <a:gd name="connsiteX1" fmla="*/ 1965325 w 1965325"/>
              <a:gd name="connsiteY1" fmla="*/ 1592798 h 1592816"/>
              <a:gd name="connsiteX0" fmla="*/ 0 w 1960562"/>
              <a:gd name="connsiteY0" fmla="*/ 0 h 1563783"/>
              <a:gd name="connsiteX1" fmla="*/ 1960562 w 1960562"/>
              <a:gd name="connsiteY1" fmla="*/ 1563764 h 1563783"/>
              <a:gd name="connsiteX0" fmla="*/ 0 w 1960562"/>
              <a:gd name="connsiteY0" fmla="*/ 0 h 1567572"/>
              <a:gd name="connsiteX1" fmla="*/ 1960562 w 1960562"/>
              <a:gd name="connsiteY1" fmla="*/ 1563764 h 1567572"/>
              <a:gd name="connsiteX0" fmla="*/ 1952814 w 1952814"/>
              <a:gd name="connsiteY0" fmla="*/ 0 h 2263279"/>
              <a:gd name="connsiteX1" fmla="*/ 535176 w 1952814"/>
              <a:gd name="connsiteY1" fmla="*/ 2260569 h 2263279"/>
              <a:gd name="connsiteX0" fmla="*/ 0 w 3154362"/>
              <a:gd name="connsiteY0" fmla="*/ 0 h 886185"/>
              <a:gd name="connsiteX1" fmla="*/ 3154362 w 3154362"/>
              <a:gd name="connsiteY1" fmla="*/ 879862 h 886185"/>
            </a:gdLst>
            <a:ahLst/>
            <a:cxnLst>
              <a:cxn ang="0">
                <a:pos x="connsiteX0" y="connsiteY0"/>
              </a:cxn>
              <a:cxn ang="0">
                <a:pos x="connsiteX1" y="connsiteY1"/>
              </a:cxn>
            </a:cxnLst>
            <a:rect l="l" t="t" r="r" b="b"/>
            <a:pathLst>
              <a:path w="3154362" h="886185">
                <a:moveTo>
                  <a:pt x="0" y="0"/>
                </a:moveTo>
                <a:cubicBezTo>
                  <a:pt x="0" y="0"/>
                  <a:pt x="1384300" y="973313"/>
                  <a:pt x="3154362" y="879862"/>
                </a:cubicBezTo>
              </a:path>
            </a:pathLst>
          </a:custGeom>
          <a:noFill/>
          <a:ln w="47625" cap="rnd">
            <a:solidFill>
              <a:schemeClr val="tx1"/>
            </a:solidFill>
            <a:prstDash val="sysDot"/>
            <a:round/>
            <a:tailEnd type="arrow" w="med" len="sm"/>
          </a:ln>
        </p:spPr>
        <p:txBody>
          <a:bodyPr rtlCol="0" anchor="ctr"/>
          <a:lstStyle/>
          <a:p>
            <a:endParaRPr lang="en-US" baseline="-25000" dirty="0"/>
          </a:p>
        </p:txBody>
      </p:sp>
      <p:sp>
        <p:nvSpPr>
          <p:cNvPr id="153" name="Graphic 1">
            <a:extLst>
              <a:ext uri="{FF2B5EF4-FFF2-40B4-BE49-F238E27FC236}">
                <a16:creationId xmlns:a16="http://schemas.microsoft.com/office/drawing/2014/main" id="{E55ADAAA-1A18-4EB9-BC8C-36CC67DD9629}"/>
              </a:ext>
            </a:extLst>
          </p:cNvPr>
          <p:cNvSpPr/>
          <p:nvPr/>
        </p:nvSpPr>
        <p:spPr>
          <a:xfrm>
            <a:off x="5225734" y="4120551"/>
            <a:ext cx="3058990" cy="1003900"/>
          </a:xfrm>
          <a:custGeom>
            <a:avLst/>
            <a:gdLst>
              <a:gd name="connsiteX0" fmla="*/ 7144 w 2085975"/>
              <a:gd name="connsiteY0" fmla="*/ 416984 h 419100"/>
              <a:gd name="connsiteX1" fmla="*/ 2083594 w 2085975"/>
              <a:gd name="connsiteY1" fmla="*/ 312209 h 419100"/>
              <a:gd name="connsiteX0" fmla="*/ 0 w 6775450"/>
              <a:gd name="connsiteY0" fmla="*/ 868936 h 868936"/>
              <a:gd name="connsiteX1" fmla="*/ 6775450 w 6775450"/>
              <a:gd name="connsiteY1" fmla="*/ 218061 h 868936"/>
              <a:gd name="connsiteX0" fmla="*/ 0 w 1936750"/>
              <a:gd name="connsiteY0" fmla="*/ 0 h 1558925"/>
              <a:gd name="connsiteX1" fmla="*/ 1936750 w 1936750"/>
              <a:gd name="connsiteY1" fmla="*/ 1558925 h 1558925"/>
              <a:gd name="connsiteX0" fmla="*/ 0 w 1936750"/>
              <a:gd name="connsiteY0" fmla="*/ 0 h 1558925"/>
              <a:gd name="connsiteX1" fmla="*/ 1936750 w 1936750"/>
              <a:gd name="connsiteY1" fmla="*/ 1558925 h 1558925"/>
              <a:gd name="connsiteX0" fmla="*/ 0 w 1936750"/>
              <a:gd name="connsiteY0" fmla="*/ 0 h 1558944"/>
              <a:gd name="connsiteX1" fmla="*/ 1936750 w 1936750"/>
              <a:gd name="connsiteY1" fmla="*/ 1558925 h 1558944"/>
              <a:gd name="connsiteX0" fmla="*/ 0 w 1965325"/>
              <a:gd name="connsiteY0" fmla="*/ 0 h 1592816"/>
              <a:gd name="connsiteX1" fmla="*/ 1965325 w 1965325"/>
              <a:gd name="connsiteY1" fmla="*/ 1592798 h 1592816"/>
              <a:gd name="connsiteX0" fmla="*/ 0 w 1960562"/>
              <a:gd name="connsiteY0" fmla="*/ 0 h 1563783"/>
              <a:gd name="connsiteX1" fmla="*/ 1960562 w 1960562"/>
              <a:gd name="connsiteY1" fmla="*/ 1563764 h 1563783"/>
              <a:gd name="connsiteX0" fmla="*/ 0 w 1960562"/>
              <a:gd name="connsiteY0" fmla="*/ 0 h 1567572"/>
              <a:gd name="connsiteX1" fmla="*/ 1960562 w 1960562"/>
              <a:gd name="connsiteY1" fmla="*/ 1563764 h 1567572"/>
              <a:gd name="connsiteX0" fmla="*/ 1952814 w 1952814"/>
              <a:gd name="connsiteY0" fmla="*/ 0 h 2263279"/>
              <a:gd name="connsiteX1" fmla="*/ 535176 w 1952814"/>
              <a:gd name="connsiteY1" fmla="*/ 2260569 h 2263279"/>
              <a:gd name="connsiteX0" fmla="*/ 0 w 3154362"/>
              <a:gd name="connsiteY0" fmla="*/ 0 h 886185"/>
              <a:gd name="connsiteX1" fmla="*/ 3154362 w 3154362"/>
              <a:gd name="connsiteY1" fmla="*/ 879862 h 886185"/>
              <a:gd name="connsiteX0" fmla="*/ 0 w 3192462"/>
              <a:gd name="connsiteY0" fmla="*/ 0 h 1271579"/>
              <a:gd name="connsiteX1" fmla="*/ 3192462 w 3192462"/>
              <a:gd name="connsiteY1" fmla="*/ 1266976 h 1271579"/>
              <a:gd name="connsiteX0" fmla="*/ 0 w 5643562"/>
              <a:gd name="connsiteY0" fmla="*/ 0 h 988843"/>
              <a:gd name="connsiteX1" fmla="*/ 5643562 w 5643562"/>
              <a:gd name="connsiteY1" fmla="*/ 983093 h 988843"/>
              <a:gd name="connsiteX0" fmla="*/ 0 w 5643562"/>
              <a:gd name="connsiteY0" fmla="*/ 36917 h 1020010"/>
              <a:gd name="connsiteX1" fmla="*/ 5643562 w 5643562"/>
              <a:gd name="connsiteY1" fmla="*/ 1020010 h 1020010"/>
            </a:gdLst>
            <a:ahLst/>
            <a:cxnLst>
              <a:cxn ang="0">
                <a:pos x="connsiteX0" y="connsiteY0"/>
              </a:cxn>
              <a:cxn ang="0">
                <a:pos x="connsiteX1" y="connsiteY1"/>
              </a:cxn>
            </a:cxnLst>
            <a:rect l="l" t="t" r="r" b="b"/>
            <a:pathLst>
              <a:path w="5643562" h="1020010">
                <a:moveTo>
                  <a:pt x="0" y="36917"/>
                </a:moveTo>
                <a:cubicBezTo>
                  <a:pt x="0" y="36917"/>
                  <a:pt x="2794000" y="-293054"/>
                  <a:pt x="5643562" y="1020010"/>
                </a:cubicBezTo>
              </a:path>
            </a:pathLst>
          </a:custGeom>
          <a:noFill/>
          <a:ln w="28575" cap="rnd">
            <a:solidFill>
              <a:schemeClr val="tx1"/>
            </a:solidFill>
            <a:prstDash val="sysDot"/>
            <a:round/>
            <a:tailEnd type="arrow" w="med" len="sm"/>
          </a:ln>
        </p:spPr>
        <p:txBody>
          <a:bodyPr rtlCol="0" anchor="ctr"/>
          <a:lstStyle/>
          <a:p>
            <a:endParaRPr lang="en-US" baseline="-25000" dirty="0"/>
          </a:p>
        </p:txBody>
      </p:sp>
      <p:sp>
        <p:nvSpPr>
          <p:cNvPr id="156" name="Graphic 1">
            <a:extLst>
              <a:ext uri="{FF2B5EF4-FFF2-40B4-BE49-F238E27FC236}">
                <a16:creationId xmlns:a16="http://schemas.microsoft.com/office/drawing/2014/main" id="{CDB241F9-0964-430D-814F-0DE5FD069DBB}"/>
              </a:ext>
            </a:extLst>
          </p:cNvPr>
          <p:cNvSpPr/>
          <p:nvPr/>
        </p:nvSpPr>
        <p:spPr>
          <a:xfrm>
            <a:off x="5137140" y="3250819"/>
            <a:ext cx="1039868" cy="524684"/>
          </a:xfrm>
          <a:custGeom>
            <a:avLst/>
            <a:gdLst>
              <a:gd name="connsiteX0" fmla="*/ 7144 w 2085975"/>
              <a:gd name="connsiteY0" fmla="*/ 416984 h 419100"/>
              <a:gd name="connsiteX1" fmla="*/ 2083594 w 2085975"/>
              <a:gd name="connsiteY1" fmla="*/ 312209 h 419100"/>
              <a:gd name="connsiteX0" fmla="*/ 0 w 6775450"/>
              <a:gd name="connsiteY0" fmla="*/ 868936 h 868936"/>
              <a:gd name="connsiteX1" fmla="*/ 6775450 w 6775450"/>
              <a:gd name="connsiteY1" fmla="*/ 218061 h 868936"/>
              <a:gd name="connsiteX0" fmla="*/ 0 w 1936750"/>
              <a:gd name="connsiteY0" fmla="*/ 0 h 1558925"/>
              <a:gd name="connsiteX1" fmla="*/ 1936750 w 1936750"/>
              <a:gd name="connsiteY1" fmla="*/ 1558925 h 1558925"/>
              <a:gd name="connsiteX0" fmla="*/ 0 w 1936750"/>
              <a:gd name="connsiteY0" fmla="*/ 0 h 1558925"/>
              <a:gd name="connsiteX1" fmla="*/ 1936750 w 1936750"/>
              <a:gd name="connsiteY1" fmla="*/ 1558925 h 1558925"/>
              <a:gd name="connsiteX0" fmla="*/ 0 w 1936750"/>
              <a:gd name="connsiteY0" fmla="*/ 0 h 1558944"/>
              <a:gd name="connsiteX1" fmla="*/ 1936750 w 1936750"/>
              <a:gd name="connsiteY1" fmla="*/ 1558925 h 1558944"/>
              <a:gd name="connsiteX0" fmla="*/ 0 w 1965325"/>
              <a:gd name="connsiteY0" fmla="*/ 0 h 1592816"/>
              <a:gd name="connsiteX1" fmla="*/ 1965325 w 1965325"/>
              <a:gd name="connsiteY1" fmla="*/ 1592798 h 1592816"/>
              <a:gd name="connsiteX0" fmla="*/ 0 w 1960562"/>
              <a:gd name="connsiteY0" fmla="*/ 0 h 1563783"/>
              <a:gd name="connsiteX1" fmla="*/ 1960562 w 1960562"/>
              <a:gd name="connsiteY1" fmla="*/ 1563764 h 1563783"/>
              <a:gd name="connsiteX0" fmla="*/ 0 w 1960562"/>
              <a:gd name="connsiteY0" fmla="*/ 0 h 1567572"/>
              <a:gd name="connsiteX1" fmla="*/ 1960562 w 1960562"/>
              <a:gd name="connsiteY1" fmla="*/ 1563764 h 1567572"/>
              <a:gd name="connsiteX0" fmla="*/ 0 w 2328862"/>
              <a:gd name="connsiteY0" fmla="*/ 0 h 1471020"/>
              <a:gd name="connsiteX1" fmla="*/ 2328862 w 2328862"/>
              <a:gd name="connsiteY1" fmla="*/ 1466985 h 1471020"/>
              <a:gd name="connsiteX0" fmla="*/ 0 w 2373312"/>
              <a:gd name="connsiteY0" fmla="*/ 0 h 439436"/>
              <a:gd name="connsiteX1" fmla="*/ 2373312 w 2373312"/>
              <a:gd name="connsiteY1" fmla="*/ 428229 h 439436"/>
              <a:gd name="connsiteX0" fmla="*/ 0 w 2944812"/>
              <a:gd name="connsiteY0" fmla="*/ 87923 h 87984"/>
              <a:gd name="connsiteX1" fmla="*/ 2944812 w 2944812"/>
              <a:gd name="connsiteY1" fmla="*/ 0 h 87984"/>
              <a:gd name="connsiteX0" fmla="*/ 0 w 2982912"/>
              <a:gd name="connsiteY0" fmla="*/ 0 h 43323"/>
              <a:gd name="connsiteX1" fmla="*/ 2982912 w 2982912"/>
              <a:gd name="connsiteY1" fmla="*/ 2404 h 43323"/>
              <a:gd name="connsiteX0" fmla="*/ 0 w 2982912"/>
              <a:gd name="connsiteY0" fmla="*/ 0 h 218233"/>
              <a:gd name="connsiteX1" fmla="*/ 2982912 w 2982912"/>
              <a:gd name="connsiteY1" fmla="*/ 2404 h 218233"/>
              <a:gd name="connsiteX0" fmla="*/ 0 w 2932112"/>
              <a:gd name="connsiteY0" fmla="*/ 107278 h 248249"/>
              <a:gd name="connsiteX1" fmla="*/ 2932112 w 2932112"/>
              <a:gd name="connsiteY1" fmla="*/ 0 h 248249"/>
              <a:gd name="connsiteX0" fmla="*/ 0 w 2932112"/>
              <a:gd name="connsiteY0" fmla="*/ 107278 h 352920"/>
              <a:gd name="connsiteX1" fmla="*/ 2932112 w 2932112"/>
              <a:gd name="connsiteY1" fmla="*/ 0 h 352920"/>
              <a:gd name="connsiteX0" fmla="*/ 0 w 2932112"/>
              <a:gd name="connsiteY0" fmla="*/ 107278 h 344394"/>
              <a:gd name="connsiteX1" fmla="*/ 2932112 w 2932112"/>
              <a:gd name="connsiteY1" fmla="*/ 0 h 344394"/>
              <a:gd name="connsiteX0" fmla="*/ 0 w 4166718"/>
              <a:gd name="connsiteY0" fmla="*/ 507294 h 533165"/>
              <a:gd name="connsiteX1" fmla="*/ 4166718 w 4166718"/>
              <a:gd name="connsiteY1" fmla="*/ 0 h 533165"/>
              <a:gd name="connsiteX0" fmla="*/ 0 w 4166718"/>
              <a:gd name="connsiteY0" fmla="*/ 746670 h 746670"/>
              <a:gd name="connsiteX1" fmla="*/ 4166718 w 4166718"/>
              <a:gd name="connsiteY1" fmla="*/ 239376 h 746670"/>
              <a:gd name="connsiteX0" fmla="*/ 0 w 4166718"/>
              <a:gd name="connsiteY0" fmla="*/ 736138 h 736138"/>
              <a:gd name="connsiteX1" fmla="*/ 4166718 w 4166718"/>
              <a:gd name="connsiteY1" fmla="*/ 228844 h 736138"/>
              <a:gd name="connsiteX0" fmla="*/ 0 w 4166718"/>
              <a:gd name="connsiteY0" fmla="*/ 542036 h 542036"/>
              <a:gd name="connsiteX1" fmla="*/ 4166718 w 4166718"/>
              <a:gd name="connsiteY1" fmla="*/ 34742 h 542036"/>
              <a:gd name="connsiteX0" fmla="*/ 0 w 4166718"/>
              <a:gd name="connsiteY0" fmla="*/ 507294 h 507294"/>
              <a:gd name="connsiteX1" fmla="*/ 4166718 w 4166718"/>
              <a:gd name="connsiteY1" fmla="*/ 0 h 507294"/>
              <a:gd name="connsiteX0" fmla="*/ 0 w 4089555"/>
              <a:gd name="connsiteY0" fmla="*/ 533101 h 533101"/>
              <a:gd name="connsiteX1" fmla="*/ 4089555 w 4089555"/>
              <a:gd name="connsiteY1" fmla="*/ 0 h 533101"/>
            </a:gdLst>
            <a:ahLst/>
            <a:cxnLst>
              <a:cxn ang="0">
                <a:pos x="connsiteX0" y="connsiteY0"/>
              </a:cxn>
              <a:cxn ang="0">
                <a:pos x="connsiteX1" y="connsiteY1"/>
              </a:cxn>
            </a:cxnLst>
            <a:rect l="l" t="t" r="r" b="b"/>
            <a:pathLst>
              <a:path w="4089555" h="533101">
                <a:moveTo>
                  <a:pt x="0" y="533101"/>
                </a:moveTo>
                <a:cubicBezTo>
                  <a:pt x="0" y="533101"/>
                  <a:pt x="1993489" y="22480"/>
                  <a:pt x="4089555" y="0"/>
                </a:cubicBezTo>
              </a:path>
            </a:pathLst>
          </a:custGeom>
          <a:noFill/>
          <a:ln w="28575" cap="rnd">
            <a:solidFill>
              <a:schemeClr val="tx1"/>
            </a:solidFill>
            <a:prstDash val="sysDot"/>
            <a:round/>
            <a:tailEnd type="arrow" w="med" len="sm"/>
          </a:ln>
        </p:spPr>
        <p:txBody>
          <a:bodyPr rtlCol="0" anchor="ctr"/>
          <a:lstStyle/>
          <a:p>
            <a:endParaRPr lang="en-US" baseline="-25000" dirty="0"/>
          </a:p>
        </p:txBody>
      </p:sp>
      <p:grpSp>
        <p:nvGrpSpPr>
          <p:cNvPr id="160" name="Group 159">
            <a:extLst>
              <a:ext uri="{FF2B5EF4-FFF2-40B4-BE49-F238E27FC236}">
                <a16:creationId xmlns:a16="http://schemas.microsoft.com/office/drawing/2014/main" id="{C3ED25C5-D611-4BBB-8068-4DC8C76D2E38}"/>
              </a:ext>
            </a:extLst>
          </p:cNvPr>
          <p:cNvGrpSpPr/>
          <p:nvPr/>
        </p:nvGrpSpPr>
        <p:grpSpPr>
          <a:xfrm>
            <a:off x="4492514" y="3931732"/>
            <a:ext cx="465843" cy="366137"/>
            <a:chOff x="6954414" y="3375725"/>
            <a:chExt cx="319141" cy="250835"/>
          </a:xfrm>
        </p:grpSpPr>
        <p:sp>
          <p:nvSpPr>
            <p:cNvPr id="161" name="Freeform 6">
              <a:extLst>
                <a:ext uri="{FF2B5EF4-FFF2-40B4-BE49-F238E27FC236}">
                  <a16:creationId xmlns:a16="http://schemas.microsoft.com/office/drawing/2014/main" id="{25128047-7E26-4443-BC6E-C4F8A3F197FD}"/>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6">
              <a:extLst>
                <a:ext uri="{FF2B5EF4-FFF2-40B4-BE49-F238E27FC236}">
                  <a16:creationId xmlns:a16="http://schemas.microsoft.com/office/drawing/2014/main" id="{29EDDAAC-DB26-44E3-9473-0D3C4F25C5B1}"/>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163" name="Straight Connector 162">
              <a:extLst>
                <a:ext uri="{FF2B5EF4-FFF2-40B4-BE49-F238E27FC236}">
                  <a16:creationId xmlns:a16="http://schemas.microsoft.com/office/drawing/2014/main" id="{CDB524E4-703C-43A0-9514-367DEACE5CD0}"/>
                </a:ext>
              </a:extLst>
            </p:cNvPr>
            <p:cNvCxnSpPr>
              <a:cxnSpLocks/>
            </p:cNvCxnSpPr>
            <p:nvPr/>
          </p:nvCxnSpPr>
          <p:spPr>
            <a:xfrm flipH="1">
              <a:off x="7060948" y="3375725"/>
              <a:ext cx="93010" cy="250835"/>
            </a:xfrm>
            <a:prstGeom prst="line">
              <a:avLst/>
            </a:pr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172" name="Group 171">
            <a:extLst>
              <a:ext uri="{FF2B5EF4-FFF2-40B4-BE49-F238E27FC236}">
                <a16:creationId xmlns:a16="http://schemas.microsoft.com/office/drawing/2014/main" id="{CBA88E6B-E3AB-46B6-A1EB-0D03380D5230}"/>
              </a:ext>
            </a:extLst>
          </p:cNvPr>
          <p:cNvGrpSpPr/>
          <p:nvPr/>
        </p:nvGrpSpPr>
        <p:grpSpPr>
          <a:xfrm>
            <a:off x="7260929" y="2809944"/>
            <a:ext cx="465843" cy="366137"/>
            <a:chOff x="6954414" y="3375725"/>
            <a:chExt cx="319141" cy="250835"/>
          </a:xfrm>
        </p:grpSpPr>
        <p:sp>
          <p:nvSpPr>
            <p:cNvPr id="173" name="Freeform 6">
              <a:extLst>
                <a:ext uri="{FF2B5EF4-FFF2-40B4-BE49-F238E27FC236}">
                  <a16:creationId xmlns:a16="http://schemas.microsoft.com/office/drawing/2014/main" id="{F2220EE9-2065-48EC-91DF-A28D90BF64CF}"/>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6">
              <a:extLst>
                <a:ext uri="{FF2B5EF4-FFF2-40B4-BE49-F238E27FC236}">
                  <a16:creationId xmlns:a16="http://schemas.microsoft.com/office/drawing/2014/main" id="{E94F5BB0-41ED-4A25-928A-A625A2894CD1}"/>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175" name="Straight Connector 174">
              <a:extLst>
                <a:ext uri="{FF2B5EF4-FFF2-40B4-BE49-F238E27FC236}">
                  <a16:creationId xmlns:a16="http://schemas.microsoft.com/office/drawing/2014/main" id="{46EA2D50-5B85-4F1F-AB46-9F20E774DE0B}"/>
                </a:ext>
              </a:extLst>
            </p:cNvPr>
            <p:cNvCxnSpPr>
              <a:cxnSpLocks/>
            </p:cNvCxnSpPr>
            <p:nvPr/>
          </p:nvCxnSpPr>
          <p:spPr>
            <a:xfrm flipH="1">
              <a:off x="7060948" y="3375725"/>
              <a:ext cx="93010" cy="250835"/>
            </a:xfrm>
            <a:prstGeom prst="lin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176" name="Group 175">
            <a:extLst>
              <a:ext uri="{FF2B5EF4-FFF2-40B4-BE49-F238E27FC236}">
                <a16:creationId xmlns:a16="http://schemas.microsoft.com/office/drawing/2014/main" id="{B7A76BBA-8252-40A4-8260-981BA443612C}"/>
              </a:ext>
            </a:extLst>
          </p:cNvPr>
          <p:cNvGrpSpPr/>
          <p:nvPr/>
        </p:nvGrpSpPr>
        <p:grpSpPr>
          <a:xfrm>
            <a:off x="7503385" y="6274177"/>
            <a:ext cx="465843" cy="366137"/>
            <a:chOff x="6954414" y="3375725"/>
            <a:chExt cx="319141" cy="250835"/>
          </a:xfrm>
        </p:grpSpPr>
        <p:sp>
          <p:nvSpPr>
            <p:cNvPr id="177" name="Freeform 6">
              <a:extLst>
                <a:ext uri="{FF2B5EF4-FFF2-40B4-BE49-F238E27FC236}">
                  <a16:creationId xmlns:a16="http://schemas.microsoft.com/office/drawing/2014/main" id="{55DCF1E0-AC82-4E24-8E3E-47C523CE0ED4}"/>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6">
              <a:extLst>
                <a:ext uri="{FF2B5EF4-FFF2-40B4-BE49-F238E27FC236}">
                  <a16:creationId xmlns:a16="http://schemas.microsoft.com/office/drawing/2014/main" id="{93AFB7E0-A084-4B59-8881-4924B1F240C6}"/>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179" name="Straight Connector 178">
              <a:extLst>
                <a:ext uri="{FF2B5EF4-FFF2-40B4-BE49-F238E27FC236}">
                  <a16:creationId xmlns:a16="http://schemas.microsoft.com/office/drawing/2014/main" id="{556C9E33-94FB-4DD5-A62C-87B62FE275D0}"/>
                </a:ext>
              </a:extLst>
            </p:cNvPr>
            <p:cNvCxnSpPr>
              <a:cxnSpLocks/>
            </p:cNvCxnSpPr>
            <p:nvPr/>
          </p:nvCxnSpPr>
          <p:spPr>
            <a:xfrm flipH="1">
              <a:off x="7060948" y="3375725"/>
              <a:ext cx="93010" cy="250835"/>
            </a:xfrm>
            <a:prstGeom prst="lin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192" name="Group 191">
            <a:extLst>
              <a:ext uri="{FF2B5EF4-FFF2-40B4-BE49-F238E27FC236}">
                <a16:creationId xmlns:a16="http://schemas.microsoft.com/office/drawing/2014/main" id="{0B31591C-94E3-4189-BC3A-4914F5087948}"/>
              </a:ext>
            </a:extLst>
          </p:cNvPr>
          <p:cNvGrpSpPr/>
          <p:nvPr/>
        </p:nvGrpSpPr>
        <p:grpSpPr>
          <a:xfrm>
            <a:off x="5473310" y="5416360"/>
            <a:ext cx="465843" cy="366137"/>
            <a:chOff x="6954414" y="3375725"/>
            <a:chExt cx="319141" cy="250835"/>
          </a:xfrm>
        </p:grpSpPr>
        <p:sp>
          <p:nvSpPr>
            <p:cNvPr id="193" name="Freeform 6">
              <a:extLst>
                <a:ext uri="{FF2B5EF4-FFF2-40B4-BE49-F238E27FC236}">
                  <a16:creationId xmlns:a16="http://schemas.microsoft.com/office/drawing/2014/main" id="{51042EE8-4E4D-4158-B637-E87A37E9B4C2}"/>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6">
              <a:extLst>
                <a:ext uri="{FF2B5EF4-FFF2-40B4-BE49-F238E27FC236}">
                  <a16:creationId xmlns:a16="http://schemas.microsoft.com/office/drawing/2014/main" id="{24223D84-A7D8-4AD0-96C7-8FBA1A56BAED}"/>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195" name="Straight Connector 194">
              <a:extLst>
                <a:ext uri="{FF2B5EF4-FFF2-40B4-BE49-F238E27FC236}">
                  <a16:creationId xmlns:a16="http://schemas.microsoft.com/office/drawing/2014/main" id="{8A10B8F9-4F5A-4CF9-B717-DB9329DD188B}"/>
                </a:ext>
              </a:extLst>
            </p:cNvPr>
            <p:cNvCxnSpPr>
              <a:cxnSpLocks/>
            </p:cNvCxnSpPr>
            <p:nvPr/>
          </p:nvCxnSpPr>
          <p:spPr>
            <a:xfrm flipH="1">
              <a:off x="7060948" y="3375725"/>
              <a:ext cx="93010" cy="250835"/>
            </a:xfrm>
            <a:prstGeom prst="line">
              <a:avLst/>
            </a:pr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196" name="Group 195">
            <a:extLst>
              <a:ext uri="{FF2B5EF4-FFF2-40B4-BE49-F238E27FC236}">
                <a16:creationId xmlns:a16="http://schemas.microsoft.com/office/drawing/2014/main" id="{0A11BCEF-7C77-4957-B84A-3B9F2A33B424}"/>
              </a:ext>
            </a:extLst>
          </p:cNvPr>
          <p:cNvGrpSpPr/>
          <p:nvPr/>
        </p:nvGrpSpPr>
        <p:grpSpPr>
          <a:xfrm>
            <a:off x="3839467" y="6212448"/>
            <a:ext cx="465843" cy="366137"/>
            <a:chOff x="6954414" y="3375725"/>
            <a:chExt cx="319141" cy="250835"/>
          </a:xfrm>
        </p:grpSpPr>
        <p:sp>
          <p:nvSpPr>
            <p:cNvPr id="197" name="Freeform 6">
              <a:extLst>
                <a:ext uri="{FF2B5EF4-FFF2-40B4-BE49-F238E27FC236}">
                  <a16:creationId xmlns:a16="http://schemas.microsoft.com/office/drawing/2014/main" id="{DCEAF1F6-56DF-429B-89BC-1E99A08906B8}"/>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6">
              <a:extLst>
                <a:ext uri="{FF2B5EF4-FFF2-40B4-BE49-F238E27FC236}">
                  <a16:creationId xmlns:a16="http://schemas.microsoft.com/office/drawing/2014/main" id="{9F361744-461F-4C28-B5F2-BFDB431E78D1}"/>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199" name="Straight Connector 198">
              <a:extLst>
                <a:ext uri="{FF2B5EF4-FFF2-40B4-BE49-F238E27FC236}">
                  <a16:creationId xmlns:a16="http://schemas.microsoft.com/office/drawing/2014/main" id="{2F9EEAAF-D035-4051-ACFA-CA4B85AAF060}"/>
                </a:ext>
              </a:extLst>
            </p:cNvPr>
            <p:cNvCxnSpPr>
              <a:cxnSpLocks/>
            </p:cNvCxnSpPr>
            <p:nvPr/>
          </p:nvCxnSpPr>
          <p:spPr>
            <a:xfrm flipH="1">
              <a:off x="7060948" y="3375725"/>
              <a:ext cx="93010" cy="250835"/>
            </a:xfrm>
            <a:prstGeom prst="line">
              <a:avLst/>
            </a:pr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200" name="Group 199">
            <a:extLst>
              <a:ext uri="{FF2B5EF4-FFF2-40B4-BE49-F238E27FC236}">
                <a16:creationId xmlns:a16="http://schemas.microsoft.com/office/drawing/2014/main" id="{AFEC3DF7-B0FD-48B0-BD44-394980C4B873}"/>
              </a:ext>
            </a:extLst>
          </p:cNvPr>
          <p:cNvGrpSpPr/>
          <p:nvPr/>
        </p:nvGrpSpPr>
        <p:grpSpPr>
          <a:xfrm>
            <a:off x="1373570" y="3931732"/>
            <a:ext cx="465843" cy="366137"/>
            <a:chOff x="6954414" y="3375725"/>
            <a:chExt cx="319141" cy="250835"/>
          </a:xfrm>
        </p:grpSpPr>
        <p:sp>
          <p:nvSpPr>
            <p:cNvPr id="201" name="Freeform 6">
              <a:extLst>
                <a:ext uri="{FF2B5EF4-FFF2-40B4-BE49-F238E27FC236}">
                  <a16:creationId xmlns:a16="http://schemas.microsoft.com/office/drawing/2014/main" id="{85213BE9-EBDA-40A4-9D00-9B504E433B92}"/>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6">
              <a:extLst>
                <a:ext uri="{FF2B5EF4-FFF2-40B4-BE49-F238E27FC236}">
                  <a16:creationId xmlns:a16="http://schemas.microsoft.com/office/drawing/2014/main" id="{7F5C90BA-682E-4CAE-AC37-874D9778A2DC}"/>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203" name="Straight Connector 202">
              <a:extLst>
                <a:ext uri="{FF2B5EF4-FFF2-40B4-BE49-F238E27FC236}">
                  <a16:creationId xmlns:a16="http://schemas.microsoft.com/office/drawing/2014/main" id="{8122BC5F-3BC4-456E-A9FD-721ACF8B6AC6}"/>
                </a:ext>
              </a:extLst>
            </p:cNvPr>
            <p:cNvCxnSpPr>
              <a:cxnSpLocks/>
            </p:cNvCxnSpPr>
            <p:nvPr/>
          </p:nvCxnSpPr>
          <p:spPr>
            <a:xfrm flipH="1">
              <a:off x="7060948" y="3375725"/>
              <a:ext cx="93010" cy="250835"/>
            </a:xfrm>
            <a:prstGeom prst="line">
              <a:avLst/>
            </a:pr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204" name="Group 203">
            <a:extLst>
              <a:ext uri="{FF2B5EF4-FFF2-40B4-BE49-F238E27FC236}">
                <a16:creationId xmlns:a16="http://schemas.microsoft.com/office/drawing/2014/main" id="{BA7134C6-9B43-46EB-9123-E0253DE01B51}"/>
              </a:ext>
            </a:extLst>
          </p:cNvPr>
          <p:cNvGrpSpPr/>
          <p:nvPr/>
        </p:nvGrpSpPr>
        <p:grpSpPr>
          <a:xfrm>
            <a:off x="3843230" y="2543464"/>
            <a:ext cx="465843" cy="366137"/>
            <a:chOff x="6954414" y="3375725"/>
            <a:chExt cx="319141" cy="250835"/>
          </a:xfrm>
        </p:grpSpPr>
        <p:sp>
          <p:nvSpPr>
            <p:cNvPr id="205" name="Freeform 6">
              <a:extLst>
                <a:ext uri="{FF2B5EF4-FFF2-40B4-BE49-F238E27FC236}">
                  <a16:creationId xmlns:a16="http://schemas.microsoft.com/office/drawing/2014/main" id="{8E4C4132-6E10-46FE-91FA-B82BA1310096}"/>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6">
              <a:extLst>
                <a:ext uri="{FF2B5EF4-FFF2-40B4-BE49-F238E27FC236}">
                  <a16:creationId xmlns:a16="http://schemas.microsoft.com/office/drawing/2014/main" id="{DADE17B9-442C-47F3-89E9-524AE8E2684A}"/>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207" name="Straight Connector 206">
              <a:extLst>
                <a:ext uri="{FF2B5EF4-FFF2-40B4-BE49-F238E27FC236}">
                  <a16:creationId xmlns:a16="http://schemas.microsoft.com/office/drawing/2014/main" id="{0E132BBE-29D4-4A48-A65B-130A7C99FB84}"/>
                </a:ext>
              </a:extLst>
            </p:cNvPr>
            <p:cNvCxnSpPr>
              <a:cxnSpLocks/>
            </p:cNvCxnSpPr>
            <p:nvPr/>
          </p:nvCxnSpPr>
          <p:spPr>
            <a:xfrm flipH="1">
              <a:off x="7060948" y="3375725"/>
              <a:ext cx="93010" cy="250835"/>
            </a:xfrm>
            <a:prstGeom prst="line">
              <a:avLst/>
            </a:pr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208" name="Group 207">
            <a:extLst>
              <a:ext uri="{FF2B5EF4-FFF2-40B4-BE49-F238E27FC236}">
                <a16:creationId xmlns:a16="http://schemas.microsoft.com/office/drawing/2014/main" id="{4FBDA6E2-552E-46E3-A315-889AE982B95E}"/>
              </a:ext>
            </a:extLst>
          </p:cNvPr>
          <p:cNvGrpSpPr/>
          <p:nvPr/>
        </p:nvGrpSpPr>
        <p:grpSpPr>
          <a:xfrm>
            <a:off x="8475993" y="5083087"/>
            <a:ext cx="465843" cy="366137"/>
            <a:chOff x="6954414" y="3375725"/>
            <a:chExt cx="319141" cy="250835"/>
          </a:xfrm>
        </p:grpSpPr>
        <p:sp>
          <p:nvSpPr>
            <p:cNvPr id="209" name="Freeform 6">
              <a:extLst>
                <a:ext uri="{FF2B5EF4-FFF2-40B4-BE49-F238E27FC236}">
                  <a16:creationId xmlns:a16="http://schemas.microsoft.com/office/drawing/2014/main" id="{F70085A8-5A29-4542-8D63-9B0A1DDCDD19}"/>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Freeform 6">
              <a:extLst>
                <a:ext uri="{FF2B5EF4-FFF2-40B4-BE49-F238E27FC236}">
                  <a16:creationId xmlns:a16="http://schemas.microsoft.com/office/drawing/2014/main" id="{DFBF33C9-2E17-45C4-A54B-9B25121148E9}"/>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211" name="Straight Connector 210">
              <a:extLst>
                <a:ext uri="{FF2B5EF4-FFF2-40B4-BE49-F238E27FC236}">
                  <a16:creationId xmlns:a16="http://schemas.microsoft.com/office/drawing/2014/main" id="{AEE2BD18-0449-4869-88B5-2A939249800D}"/>
                </a:ext>
              </a:extLst>
            </p:cNvPr>
            <p:cNvCxnSpPr>
              <a:cxnSpLocks/>
            </p:cNvCxnSpPr>
            <p:nvPr/>
          </p:nvCxnSpPr>
          <p:spPr>
            <a:xfrm flipH="1">
              <a:off x="7060948" y="3375725"/>
              <a:ext cx="93010" cy="250835"/>
            </a:xfrm>
            <a:prstGeom prst="line">
              <a:avLst/>
            </a:prstGeom>
            <a:noFill/>
            <a:ln w="222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grpSp>
      <p:sp>
        <p:nvSpPr>
          <p:cNvPr id="78" name="Content Placeholder 2">
            <a:extLst>
              <a:ext uri="{FF2B5EF4-FFF2-40B4-BE49-F238E27FC236}">
                <a16:creationId xmlns:a16="http://schemas.microsoft.com/office/drawing/2014/main" id="{D1596AD6-994B-8D4F-93FC-D4983F9F10A7}"/>
              </a:ext>
            </a:extLst>
          </p:cNvPr>
          <p:cNvSpPr txBox="1">
            <a:spLocks/>
          </p:cNvSpPr>
          <p:nvPr/>
        </p:nvSpPr>
        <p:spPr>
          <a:xfrm>
            <a:off x="9693673" y="1715524"/>
            <a:ext cx="4726599" cy="6204776"/>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dirty="0">
                <a:solidFill>
                  <a:schemeClr val="tx2"/>
                </a:solidFill>
                <a:latin typeface="+mn-lt"/>
                <a:ea typeface="Amazon Ember Light" panose="020B0403020204020204" pitchFamily="34" charset="0"/>
                <a:cs typeface="Amazon Ember Light" panose="020B0403020204020204" pitchFamily="34" charset="0"/>
              </a:rPr>
              <a:t>Logging</a:t>
            </a:r>
          </a:p>
          <a:p>
            <a:pPr marL="0" lvl="1"/>
            <a:r>
              <a:rPr lang="en-US" sz="2000" dirty="0">
                <a:latin typeface="+mn-lt"/>
              </a:rPr>
              <a:t>HTTP access logging</a:t>
            </a:r>
          </a:p>
          <a:p>
            <a:pPr marL="0" lvl="1"/>
            <a:r>
              <a:rPr lang="en-US" sz="2000" dirty="0">
                <a:solidFill>
                  <a:srgbClr val="FFFFFF"/>
                </a:solidFill>
                <a:latin typeface="+mn-lt"/>
              </a:rPr>
              <a:t>Amazon CloudWatch Logs</a:t>
            </a:r>
            <a:endParaRPr lang="en-US" sz="2000" dirty="0">
              <a:latin typeface="+mn-lt"/>
            </a:endParaRPr>
          </a:p>
          <a:p>
            <a:pPr marL="0" lvl="1"/>
            <a:r>
              <a:rPr lang="en-US" sz="2000" dirty="0">
                <a:latin typeface="+mn-lt"/>
              </a:rPr>
              <a:t>Available as container logs on </a:t>
            </a:r>
            <a:r>
              <a:rPr lang="en-US" sz="2000" dirty="0">
                <a:solidFill>
                  <a:srgbClr val="FFFFFF"/>
                </a:solidFill>
                <a:latin typeface="+mn-lt"/>
              </a:rPr>
              <a:t>Amazon ECS</a:t>
            </a:r>
            <a:r>
              <a:rPr lang="en-US" sz="2000" dirty="0">
                <a:latin typeface="+mn-lt"/>
              </a:rPr>
              <a:t>, </a:t>
            </a:r>
            <a:r>
              <a:rPr lang="en-US" sz="2000" dirty="0">
                <a:solidFill>
                  <a:srgbClr val="FFFFFF"/>
                </a:solidFill>
                <a:latin typeface="+mn-lt"/>
              </a:rPr>
              <a:t>Amazon EKS</a:t>
            </a:r>
            <a:r>
              <a:rPr lang="en-US" sz="2000" dirty="0">
                <a:latin typeface="+mn-lt"/>
              </a:rPr>
              <a:t>, </a:t>
            </a:r>
            <a:br>
              <a:rPr lang="en-US" sz="2000" dirty="0">
                <a:latin typeface="+mn-lt"/>
              </a:rPr>
            </a:br>
            <a:r>
              <a:rPr lang="en-US" sz="2000" dirty="0">
                <a:latin typeface="+mn-lt"/>
              </a:rPr>
              <a:t>AWS Fargate</a:t>
            </a:r>
          </a:p>
          <a:p>
            <a:pPr marL="0" lvl="1"/>
            <a:br>
              <a:rPr lang="en-US" dirty="0">
                <a:solidFill>
                  <a:srgbClr val="D232AA"/>
                </a:solidFill>
                <a:latin typeface="+mn-lt"/>
                <a:ea typeface="Amazon Ember Light" panose="020B0403020204020204" pitchFamily="34" charset="0"/>
                <a:cs typeface="Amazon Ember Light" panose="020B0403020204020204" pitchFamily="34" charset="0"/>
              </a:rPr>
            </a:br>
            <a:r>
              <a:rPr lang="en-US" sz="3200" dirty="0">
                <a:solidFill>
                  <a:srgbClr val="D232AA"/>
                </a:solidFill>
                <a:latin typeface="+mn-lt"/>
                <a:ea typeface="Amazon Ember Light" panose="020B0403020204020204" pitchFamily="34" charset="0"/>
                <a:cs typeface="Amazon Ember Light" panose="020B0403020204020204" pitchFamily="34" charset="0"/>
              </a:rPr>
              <a:t>Metrics</a:t>
            </a:r>
          </a:p>
          <a:p>
            <a:pPr marL="0" lvl="1"/>
            <a:r>
              <a:rPr lang="en-US" sz="2000" dirty="0">
                <a:latin typeface="+mn-lt"/>
                <a:ea typeface="Amazon Ember Light" panose="020B0403020204020204" pitchFamily="34" charset="0"/>
                <a:cs typeface="Amazon Ember Light" panose="020B0403020204020204" pitchFamily="34" charset="0"/>
              </a:rPr>
              <a:t>CloudWatch metrics</a:t>
            </a:r>
          </a:p>
          <a:p>
            <a:pPr marL="0" lvl="1"/>
            <a:r>
              <a:rPr lang="en-US" sz="2000" dirty="0">
                <a:latin typeface="+mn-lt"/>
                <a:ea typeface="Amazon Ember Light" panose="020B0403020204020204" pitchFamily="34" charset="0"/>
                <a:cs typeface="Amazon Ember Light" panose="020B0403020204020204" pitchFamily="34" charset="0"/>
              </a:rPr>
              <a:t>StatsD (with tags)</a:t>
            </a:r>
          </a:p>
          <a:p>
            <a:pPr marL="0" lvl="1"/>
            <a:r>
              <a:rPr lang="en-US" sz="2000" dirty="0">
                <a:latin typeface="+mn-lt"/>
                <a:ea typeface="Amazon Ember Light" panose="020B0403020204020204" pitchFamily="34" charset="0"/>
                <a:cs typeface="Amazon Ember Light" panose="020B0403020204020204" pitchFamily="34" charset="0"/>
              </a:rPr>
              <a:t>Prometheus</a:t>
            </a:r>
          </a:p>
          <a:p>
            <a:pPr marL="0" lvl="1"/>
            <a:endParaRPr lang="en-US" sz="2000" dirty="0">
              <a:latin typeface="+mn-lt"/>
              <a:ea typeface="Amazon Ember Light" panose="020B0403020204020204" pitchFamily="34" charset="0"/>
              <a:cs typeface="Amazon Ember Light" panose="020B0403020204020204" pitchFamily="34" charset="0"/>
            </a:endParaRPr>
          </a:p>
          <a:p>
            <a:pPr marL="0" lvl="1"/>
            <a:r>
              <a:rPr lang="en-US" sz="3200" dirty="0">
                <a:solidFill>
                  <a:schemeClr val="accent3">
                    <a:lumMod val="40000"/>
                    <a:lumOff val="60000"/>
                  </a:schemeClr>
                </a:solidFill>
                <a:latin typeface="+mn-lt"/>
                <a:ea typeface="Amazon Ember Light" panose="020B0403020204020204" pitchFamily="34" charset="0"/>
                <a:cs typeface="Amazon Ember Light" panose="020B0403020204020204" pitchFamily="34" charset="0"/>
              </a:rPr>
              <a:t>Tracing</a:t>
            </a:r>
          </a:p>
          <a:p>
            <a:pPr marL="0" lvl="1"/>
            <a:r>
              <a:rPr lang="en-US" sz="2000" dirty="0">
                <a:latin typeface="+mn-lt"/>
                <a:ea typeface="Amazon Ember Light" panose="020B0403020204020204" pitchFamily="34" charset="0"/>
                <a:cs typeface="Amazon Ember Light" panose="020B0403020204020204" pitchFamily="34" charset="0"/>
              </a:rPr>
              <a:t>AWS X-Ray</a:t>
            </a:r>
          </a:p>
          <a:p>
            <a:pPr marL="0" lvl="1"/>
            <a:r>
              <a:rPr lang="en-US" sz="2000" dirty="0">
                <a:latin typeface="+mn-lt"/>
                <a:ea typeface="Amazon Ember Light" panose="020B0403020204020204" pitchFamily="34" charset="0"/>
                <a:cs typeface="Amazon Ember Light" panose="020B0403020204020204" pitchFamily="34" charset="0"/>
              </a:rPr>
              <a:t>Other Envoy tracing drivers</a:t>
            </a:r>
          </a:p>
          <a:p>
            <a:pPr marL="0" lvl="1"/>
            <a:endParaRPr lang="en-US" sz="2000" dirty="0">
              <a:latin typeface="+mn-lt"/>
              <a:ea typeface="Amazon Ember Light" panose="020B0403020204020204" pitchFamily="34" charset="0"/>
              <a:cs typeface="Amazon Ember Light" panose="020B0403020204020204" pitchFamily="34" charset="0"/>
            </a:endParaRPr>
          </a:p>
        </p:txBody>
      </p:sp>
      <p:sp>
        <p:nvSpPr>
          <p:cNvPr id="3" name="Title 2">
            <a:extLst>
              <a:ext uri="{FF2B5EF4-FFF2-40B4-BE49-F238E27FC236}">
                <a16:creationId xmlns:a16="http://schemas.microsoft.com/office/drawing/2014/main" id="{F5D895EC-DDA6-4713-8697-55AA07FF6D0A}"/>
              </a:ext>
            </a:extLst>
          </p:cNvPr>
          <p:cNvSpPr>
            <a:spLocks noGrp="1"/>
          </p:cNvSpPr>
          <p:nvPr>
            <p:ph type="title"/>
          </p:nvPr>
        </p:nvSpPr>
        <p:spPr>
          <a:xfrm>
            <a:off x="323088" y="347413"/>
            <a:ext cx="13987008" cy="1079598"/>
          </a:xfrm>
        </p:spPr>
        <p:txBody>
          <a:bodyPr/>
          <a:lstStyle/>
          <a:p>
            <a:r>
              <a:rPr lang="en-US" dirty="0">
                <a:solidFill>
                  <a:srgbClr val="FFFFFF"/>
                </a:solidFill>
              </a:rPr>
              <a:t>Application</a:t>
            </a:r>
            <a:r>
              <a:rPr lang="en-US" dirty="0"/>
              <a:t> observability</a:t>
            </a:r>
          </a:p>
        </p:txBody>
      </p:sp>
    </p:spTree>
    <p:extLst>
      <p:ext uri="{BB962C8B-B14F-4D97-AF65-F5344CB8AC3E}">
        <p14:creationId xmlns:p14="http://schemas.microsoft.com/office/powerpoint/2010/main" val="3251701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42" presetClass="path" presetSubtype="0" decel="100000" fill="hold" grpId="1" nodeType="withEffect">
                                  <p:stCondLst>
                                    <p:cond delay="150"/>
                                  </p:stCondLst>
                                  <p:childTnLst>
                                    <p:animMotion origin="layout" path="M -2.43056E-7 -2.83951E-6 L -0.0536 -2.83951E-6 " pathEditMode="relative" rAng="0" ptsTypes="AA">
                                      <p:cBhvr>
                                        <p:cTn id="9" dur="500" spd="-100000" fill="hold"/>
                                        <p:tgtEl>
                                          <p:spTgt spid="78"/>
                                        </p:tgtEl>
                                        <p:attrNameLst>
                                          <p:attrName>ppt_x</p:attrName>
                                          <p:attrName>ppt_y</p:attrName>
                                        </p:attrNameLst>
                                      </p:cBhvr>
                                      <p:rCtr x="-268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8" grpId="1"/>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80" name="Curved Connector 79">
            <a:extLst>
              <a:ext uri="{FF2B5EF4-FFF2-40B4-BE49-F238E27FC236}">
                <a16:creationId xmlns:a16="http://schemas.microsoft.com/office/drawing/2014/main" id="{EDA10A7D-E2BC-5746-BEDE-2023CE622CD6}"/>
              </a:ext>
            </a:extLst>
          </p:cNvPr>
          <p:cNvCxnSpPr>
            <a:cxnSpLocks/>
          </p:cNvCxnSpPr>
          <p:nvPr/>
        </p:nvCxnSpPr>
        <p:spPr>
          <a:xfrm rot="16200000" flipH="1">
            <a:off x="16253706" y="5251174"/>
            <a:ext cx="1072738" cy="791015"/>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Curved Connector 35">
            <a:extLst>
              <a:ext uri="{FF2B5EF4-FFF2-40B4-BE49-F238E27FC236}">
                <a16:creationId xmlns:a16="http://schemas.microsoft.com/office/drawing/2014/main" id="{148B5BF2-CDEC-42B8-897E-57995DDC1584}"/>
              </a:ext>
            </a:extLst>
          </p:cNvPr>
          <p:cNvCxnSpPr>
            <a:cxnSpLocks/>
          </p:cNvCxnSpPr>
          <p:nvPr/>
        </p:nvCxnSpPr>
        <p:spPr>
          <a:xfrm>
            <a:off x="2383314" y="4112977"/>
            <a:ext cx="1882206" cy="16901"/>
          </a:xfrm>
          <a:prstGeom prst="curvedConnector3">
            <a:avLst/>
          </a:prstGeom>
          <a:noFill/>
          <a:ln w="28575" cap="rnd">
            <a:solidFill>
              <a:schemeClr val="tx1"/>
            </a:solidFill>
            <a:prstDash val="sysDot"/>
            <a:round/>
            <a:tailEnd type="arrow" w="med" len="sm"/>
          </a:ln>
        </p:spPr>
      </p:cxnSp>
      <p:sp>
        <p:nvSpPr>
          <p:cNvPr id="139" name="Oval 138">
            <a:extLst>
              <a:ext uri="{FF2B5EF4-FFF2-40B4-BE49-F238E27FC236}">
                <a16:creationId xmlns:a16="http://schemas.microsoft.com/office/drawing/2014/main" id="{70ACB63D-EE19-4156-BB7B-F2C35CB37946}"/>
              </a:ext>
            </a:extLst>
          </p:cNvPr>
          <p:cNvSpPr/>
          <p:nvPr/>
        </p:nvSpPr>
        <p:spPr>
          <a:xfrm flipH="1">
            <a:off x="8341843" y="4899084"/>
            <a:ext cx="734142" cy="734142"/>
          </a:xfrm>
          <a:prstGeom prst="ellipse">
            <a:avLst/>
          </a:prstGeom>
          <a:solidFill>
            <a:schemeClr val="bg2"/>
          </a:solidFill>
          <a:ln w="19050" cap="flat" cmpd="sng" algn="ctr">
            <a:solidFill>
              <a:schemeClr val="tx2"/>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463040"/>
            <a:endParaRPr lang="en-US" sz="1200" kern="0" dirty="0">
              <a:latin typeface="+mj-lt"/>
            </a:endParaRPr>
          </a:p>
        </p:txBody>
      </p:sp>
      <p:sp>
        <p:nvSpPr>
          <p:cNvPr id="140" name="Oval 139">
            <a:extLst>
              <a:ext uri="{FF2B5EF4-FFF2-40B4-BE49-F238E27FC236}">
                <a16:creationId xmlns:a16="http://schemas.microsoft.com/office/drawing/2014/main" id="{35BCF2F5-ECEF-459D-9C89-E1B76AD9496D}"/>
              </a:ext>
            </a:extLst>
          </p:cNvPr>
          <p:cNvSpPr/>
          <p:nvPr/>
        </p:nvSpPr>
        <p:spPr>
          <a:xfrm flipH="1">
            <a:off x="3570151" y="2314808"/>
            <a:ext cx="1004473" cy="941551"/>
          </a:xfrm>
          <a:prstGeom prst="ellipse">
            <a:avLst/>
          </a:prstGeom>
          <a:solidFill>
            <a:schemeClr val="bg2"/>
          </a:solidFill>
          <a:ln w="19050" cap="flat" cmpd="sng" algn="ctr">
            <a:solidFill>
              <a:schemeClr val="accent5"/>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463040"/>
            <a:endParaRPr lang="en-US" sz="1600" kern="0" dirty="0">
              <a:latin typeface="+mj-lt"/>
            </a:endParaRPr>
          </a:p>
        </p:txBody>
      </p:sp>
      <p:sp>
        <p:nvSpPr>
          <p:cNvPr id="141" name="Oval 140">
            <a:extLst>
              <a:ext uri="{FF2B5EF4-FFF2-40B4-BE49-F238E27FC236}">
                <a16:creationId xmlns:a16="http://schemas.microsoft.com/office/drawing/2014/main" id="{E08DB285-461D-4867-8B37-C891CD14901D}"/>
              </a:ext>
            </a:extLst>
          </p:cNvPr>
          <p:cNvSpPr/>
          <p:nvPr/>
        </p:nvSpPr>
        <p:spPr>
          <a:xfrm flipH="1">
            <a:off x="3601613" y="5924741"/>
            <a:ext cx="941551" cy="941551"/>
          </a:xfrm>
          <a:prstGeom prst="ellipse">
            <a:avLst/>
          </a:prstGeom>
          <a:solidFill>
            <a:schemeClr val="bg2"/>
          </a:solidFill>
          <a:ln w="19050" cap="flat" cmpd="sng" algn="ctr">
            <a:solidFill>
              <a:schemeClr val="accent5"/>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463040"/>
            <a:endParaRPr lang="en-US" sz="1600" kern="0" dirty="0">
              <a:latin typeface="+mj-lt"/>
            </a:endParaRPr>
          </a:p>
        </p:txBody>
      </p:sp>
      <p:sp>
        <p:nvSpPr>
          <p:cNvPr id="142" name="Oval 141">
            <a:extLst>
              <a:ext uri="{FF2B5EF4-FFF2-40B4-BE49-F238E27FC236}">
                <a16:creationId xmlns:a16="http://schemas.microsoft.com/office/drawing/2014/main" id="{569267A0-EF25-4429-86D8-646E2DE1B774}"/>
              </a:ext>
            </a:extLst>
          </p:cNvPr>
          <p:cNvSpPr/>
          <p:nvPr/>
        </p:nvSpPr>
        <p:spPr>
          <a:xfrm flipH="1">
            <a:off x="5235456" y="5128653"/>
            <a:ext cx="941551" cy="941551"/>
          </a:xfrm>
          <a:prstGeom prst="ellipse">
            <a:avLst/>
          </a:prstGeom>
          <a:solidFill>
            <a:schemeClr val="bg2"/>
          </a:solidFill>
          <a:ln w="19050" cap="flat" cmpd="sng" algn="ctr">
            <a:solidFill>
              <a:schemeClr val="accent5"/>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463040"/>
            <a:endParaRPr lang="en-US" sz="1600" kern="0" dirty="0">
              <a:latin typeface="+mj-lt"/>
            </a:endParaRPr>
          </a:p>
        </p:txBody>
      </p:sp>
      <p:sp>
        <p:nvSpPr>
          <p:cNvPr id="143" name="Oval 142">
            <a:extLst>
              <a:ext uri="{FF2B5EF4-FFF2-40B4-BE49-F238E27FC236}">
                <a16:creationId xmlns:a16="http://schemas.microsoft.com/office/drawing/2014/main" id="{F1C1B517-74F1-494E-8197-C12DEB3D24C5}"/>
              </a:ext>
            </a:extLst>
          </p:cNvPr>
          <p:cNvSpPr/>
          <p:nvPr/>
        </p:nvSpPr>
        <p:spPr>
          <a:xfrm flipH="1">
            <a:off x="7010132" y="5731071"/>
            <a:ext cx="1452348" cy="1452348"/>
          </a:xfrm>
          <a:prstGeom prst="ellipse">
            <a:avLst/>
          </a:prstGeom>
          <a:solidFill>
            <a:schemeClr val="bg2"/>
          </a:solidFill>
          <a:ln w="19050" cap="flat" cmpd="sng" algn="ctr">
            <a:solidFill>
              <a:schemeClr val="accent3"/>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463040"/>
            <a:endParaRPr lang="en-US" sz="2400" kern="0" dirty="0">
              <a:latin typeface="+mj-lt"/>
            </a:endParaRPr>
          </a:p>
        </p:txBody>
      </p:sp>
      <p:sp>
        <p:nvSpPr>
          <p:cNvPr id="144" name="Graphic 1">
            <a:extLst>
              <a:ext uri="{FF2B5EF4-FFF2-40B4-BE49-F238E27FC236}">
                <a16:creationId xmlns:a16="http://schemas.microsoft.com/office/drawing/2014/main" id="{247215FD-CFEB-4794-B3E5-C21064CF6B3C}"/>
              </a:ext>
            </a:extLst>
          </p:cNvPr>
          <p:cNvSpPr/>
          <p:nvPr/>
        </p:nvSpPr>
        <p:spPr>
          <a:xfrm>
            <a:off x="1580834" y="4918887"/>
            <a:ext cx="1960562" cy="1542814"/>
          </a:xfrm>
          <a:custGeom>
            <a:avLst/>
            <a:gdLst>
              <a:gd name="connsiteX0" fmla="*/ 7144 w 2085975"/>
              <a:gd name="connsiteY0" fmla="*/ 416984 h 419100"/>
              <a:gd name="connsiteX1" fmla="*/ 2083594 w 2085975"/>
              <a:gd name="connsiteY1" fmla="*/ 312209 h 419100"/>
              <a:gd name="connsiteX0" fmla="*/ 0 w 6775450"/>
              <a:gd name="connsiteY0" fmla="*/ 868936 h 868936"/>
              <a:gd name="connsiteX1" fmla="*/ 6775450 w 6775450"/>
              <a:gd name="connsiteY1" fmla="*/ 218061 h 868936"/>
              <a:gd name="connsiteX0" fmla="*/ 0 w 1936750"/>
              <a:gd name="connsiteY0" fmla="*/ 0 h 1558925"/>
              <a:gd name="connsiteX1" fmla="*/ 1936750 w 1936750"/>
              <a:gd name="connsiteY1" fmla="*/ 1558925 h 1558925"/>
              <a:gd name="connsiteX0" fmla="*/ 0 w 1936750"/>
              <a:gd name="connsiteY0" fmla="*/ 0 h 1558925"/>
              <a:gd name="connsiteX1" fmla="*/ 1936750 w 1936750"/>
              <a:gd name="connsiteY1" fmla="*/ 1558925 h 1558925"/>
              <a:gd name="connsiteX0" fmla="*/ 0 w 1936750"/>
              <a:gd name="connsiteY0" fmla="*/ 0 h 1558944"/>
              <a:gd name="connsiteX1" fmla="*/ 1936750 w 1936750"/>
              <a:gd name="connsiteY1" fmla="*/ 1558925 h 1558944"/>
              <a:gd name="connsiteX0" fmla="*/ 0 w 1965325"/>
              <a:gd name="connsiteY0" fmla="*/ 0 h 1592816"/>
              <a:gd name="connsiteX1" fmla="*/ 1965325 w 1965325"/>
              <a:gd name="connsiteY1" fmla="*/ 1592798 h 1592816"/>
              <a:gd name="connsiteX0" fmla="*/ 0 w 1960562"/>
              <a:gd name="connsiteY0" fmla="*/ 0 h 1563783"/>
              <a:gd name="connsiteX1" fmla="*/ 1960562 w 1960562"/>
              <a:gd name="connsiteY1" fmla="*/ 1563764 h 1563783"/>
              <a:gd name="connsiteX0" fmla="*/ 0 w 1960562"/>
              <a:gd name="connsiteY0" fmla="*/ 0 h 1567572"/>
              <a:gd name="connsiteX1" fmla="*/ 1960562 w 1960562"/>
              <a:gd name="connsiteY1" fmla="*/ 1563764 h 1567572"/>
            </a:gdLst>
            <a:ahLst/>
            <a:cxnLst>
              <a:cxn ang="0">
                <a:pos x="connsiteX0" y="connsiteY0"/>
              </a:cxn>
              <a:cxn ang="0">
                <a:pos x="connsiteX1" y="connsiteY1"/>
              </a:cxn>
            </a:cxnLst>
            <a:rect l="l" t="t" r="r" b="b"/>
            <a:pathLst>
              <a:path w="1960562" h="1567572">
                <a:moveTo>
                  <a:pt x="0" y="0"/>
                </a:moveTo>
                <a:cubicBezTo>
                  <a:pt x="0" y="0"/>
                  <a:pt x="190500" y="1657215"/>
                  <a:pt x="1960562" y="1563764"/>
                </a:cubicBezTo>
              </a:path>
            </a:pathLst>
          </a:custGeom>
          <a:noFill/>
          <a:ln w="28575" cap="rnd">
            <a:solidFill>
              <a:schemeClr val="tx1"/>
            </a:solidFill>
            <a:prstDash val="sysDot"/>
            <a:round/>
            <a:tailEnd type="arrow" w="med" len="sm"/>
          </a:ln>
        </p:spPr>
        <p:txBody>
          <a:bodyPr rtlCol="0" anchor="ctr"/>
          <a:lstStyle/>
          <a:p>
            <a:endParaRPr lang="en-US" baseline="-25000" dirty="0"/>
          </a:p>
        </p:txBody>
      </p:sp>
      <p:sp>
        <p:nvSpPr>
          <p:cNvPr id="145" name="Graphic 1">
            <a:extLst>
              <a:ext uri="{FF2B5EF4-FFF2-40B4-BE49-F238E27FC236}">
                <a16:creationId xmlns:a16="http://schemas.microsoft.com/office/drawing/2014/main" id="{95BCCFAF-45ED-474A-8646-97873C0642C0}"/>
              </a:ext>
            </a:extLst>
          </p:cNvPr>
          <p:cNvSpPr/>
          <p:nvPr/>
        </p:nvSpPr>
        <p:spPr>
          <a:xfrm flipV="1">
            <a:off x="1580834" y="2809943"/>
            <a:ext cx="1960562" cy="601709"/>
          </a:xfrm>
          <a:custGeom>
            <a:avLst/>
            <a:gdLst>
              <a:gd name="connsiteX0" fmla="*/ 7144 w 2085975"/>
              <a:gd name="connsiteY0" fmla="*/ 416984 h 419100"/>
              <a:gd name="connsiteX1" fmla="*/ 2083594 w 2085975"/>
              <a:gd name="connsiteY1" fmla="*/ 312209 h 419100"/>
              <a:gd name="connsiteX0" fmla="*/ 0 w 6775450"/>
              <a:gd name="connsiteY0" fmla="*/ 868936 h 868936"/>
              <a:gd name="connsiteX1" fmla="*/ 6775450 w 6775450"/>
              <a:gd name="connsiteY1" fmla="*/ 218061 h 868936"/>
              <a:gd name="connsiteX0" fmla="*/ 0 w 1936750"/>
              <a:gd name="connsiteY0" fmla="*/ 0 h 1558925"/>
              <a:gd name="connsiteX1" fmla="*/ 1936750 w 1936750"/>
              <a:gd name="connsiteY1" fmla="*/ 1558925 h 1558925"/>
              <a:gd name="connsiteX0" fmla="*/ 0 w 1936750"/>
              <a:gd name="connsiteY0" fmla="*/ 0 h 1558925"/>
              <a:gd name="connsiteX1" fmla="*/ 1936750 w 1936750"/>
              <a:gd name="connsiteY1" fmla="*/ 1558925 h 1558925"/>
              <a:gd name="connsiteX0" fmla="*/ 0 w 1936750"/>
              <a:gd name="connsiteY0" fmla="*/ 0 h 1558944"/>
              <a:gd name="connsiteX1" fmla="*/ 1936750 w 1936750"/>
              <a:gd name="connsiteY1" fmla="*/ 1558925 h 1558944"/>
              <a:gd name="connsiteX0" fmla="*/ 0 w 1965325"/>
              <a:gd name="connsiteY0" fmla="*/ 0 h 1592816"/>
              <a:gd name="connsiteX1" fmla="*/ 1965325 w 1965325"/>
              <a:gd name="connsiteY1" fmla="*/ 1592798 h 1592816"/>
              <a:gd name="connsiteX0" fmla="*/ 0 w 1960562"/>
              <a:gd name="connsiteY0" fmla="*/ 0 h 1563783"/>
              <a:gd name="connsiteX1" fmla="*/ 1960562 w 1960562"/>
              <a:gd name="connsiteY1" fmla="*/ 1563764 h 1563783"/>
              <a:gd name="connsiteX0" fmla="*/ 0 w 1960562"/>
              <a:gd name="connsiteY0" fmla="*/ 0 h 1567572"/>
              <a:gd name="connsiteX1" fmla="*/ 1960562 w 1960562"/>
              <a:gd name="connsiteY1" fmla="*/ 1563764 h 1567572"/>
            </a:gdLst>
            <a:ahLst/>
            <a:cxnLst>
              <a:cxn ang="0">
                <a:pos x="connsiteX0" y="connsiteY0"/>
              </a:cxn>
              <a:cxn ang="0">
                <a:pos x="connsiteX1" y="connsiteY1"/>
              </a:cxn>
            </a:cxnLst>
            <a:rect l="l" t="t" r="r" b="b"/>
            <a:pathLst>
              <a:path w="1960562" h="1567572">
                <a:moveTo>
                  <a:pt x="0" y="0"/>
                </a:moveTo>
                <a:cubicBezTo>
                  <a:pt x="0" y="0"/>
                  <a:pt x="190500" y="1657215"/>
                  <a:pt x="1960562" y="1563764"/>
                </a:cubicBezTo>
              </a:path>
            </a:pathLst>
          </a:custGeom>
          <a:noFill/>
          <a:ln w="28575" cap="rnd">
            <a:solidFill>
              <a:schemeClr val="tx1"/>
            </a:solidFill>
            <a:prstDash val="sysDot"/>
            <a:round/>
            <a:tailEnd type="arrow" w="med" len="sm"/>
          </a:ln>
        </p:spPr>
        <p:txBody>
          <a:bodyPr rtlCol="0" anchor="ctr"/>
          <a:lstStyle/>
          <a:p>
            <a:endParaRPr lang="en-US" baseline="-25000" dirty="0"/>
          </a:p>
        </p:txBody>
      </p:sp>
      <p:sp>
        <p:nvSpPr>
          <p:cNvPr id="146" name="Oval 145">
            <a:extLst>
              <a:ext uri="{FF2B5EF4-FFF2-40B4-BE49-F238E27FC236}">
                <a16:creationId xmlns:a16="http://schemas.microsoft.com/office/drawing/2014/main" id="{A4A7C03D-C854-4E35-9908-7AFB3FA5DB11}"/>
              </a:ext>
            </a:extLst>
          </p:cNvPr>
          <p:cNvSpPr/>
          <p:nvPr/>
        </p:nvSpPr>
        <p:spPr>
          <a:xfrm flipH="1">
            <a:off x="4358364" y="3747729"/>
            <a:ext cx="734142" cy="734142"/>
          </a:xfrm>
          <a:prstGeom prst="ellipse">
            <a:avLst/>
          </a:prstGeom>
          <a:solidFill>
            <a:schemeClr val="bg2"/>
          </a:solidFill>
          <a:ln w="19050" cap="flat" cmpd="sng" algn="ctr">
            <a:solidFill>
              <a:schemeClr val="tx1"/>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463040"/>
            <a:endParaRPr lang="en-US" sz="1200" kern="0" dirty="0">
              <a:latin typeface="+mj-lt"/>
            </a:endParaRPr>
          </a:p>
        </p:txBody>
      </p:sp>
      <p:sp>
        <p:nvSpPr>
          <p:cNvPr id="147" name="Oval 146">
            <a:extLst>
              <a:ext uri="{FF2B5EF4-FFF2-40B4-BE49-F238E27FC236}">
                <a16:creationId xmlns:a16="http://schemas.microsoft.com/office/drawing/2014/main" id="{C321B0E6-EDD9-45BD-ADD8-7C6499BBB929}"/>
              </a:ext>
            </a:extLst>
          </p:cNvPr>
          <p:cNvSpPr/>
          <p:nvPr/>
        </p:nvSpPr>
        <p:spPr>
          <a:xfrm flipH="1">
            <a:off x="922511" y="3430820"/>
            <a:ext cx="1367960" cy="1367960"/>
          </a:xfrm>
          <a:prstGeom prst="ellipse">
            <a:avLst/>
          </a:prstGeom>
          <a:solidFill>
            <a:schemeClr val="bg2"/>
          </a:solidFill>
          <a:ln w="19050" cap="flat" cmpd="sng" algn="ctr">
            <a:solidFill>
              <a:schemeClr val="accent5"/>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463040"/>
            <a:endParaRPr lang="en-US" sz="1600" kern="0" dirty="0">
              <a:latin typeface="+mj-lt"/>
            </a:endParaRPr>
          </a:p>
        </p:txBody>
      </p:sp>
      <p:sp>
        <p:nvSpPr>
          <p:cNvPr id="148" name="Oval 147">
            <a:extLst>
              <a:ext uri="{FF2B5EF4-FFF2-40B4-BE49-F238E27FC236}">
                <a16:creationId xmlns:a16="http://schemas.microsoft.com/office/drawing/2014/main" id="{44C0B6A9-CFDB-4C0E-8CA3-33B0D39AA13B}"/>
              </a:ext>
            </a:extLst>
          </p:cNvPr>
          <p:cNvSpPr/>
          <p:nvPr/>
        </p:nvSpPr>
        <p:spPr>
          <a:xfrm flipH="1">
            <a:off x="6452248" y="1946796"/>
            <a:ext cx="1971454" cy="1971454"/>
          </a:xfrm>
          <a:prstGeom prst="ellipse">
            <a:avLst/>
          </a:prstGeom>
          <a:solidFill>
            <a:schemeClr val="bg2"/>
          </a:solidFill>
          <a:ln w="19050" cap="flat" cmpd="sng" algn="ctr">
            <a:solidFill>
              <a:schemeClr val="accent3"/>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463040"/>
            <a:endParaRPr lang="en-US" sz="2400" kern="0" dirty="0">
              <a:latin typeface="+mj-lt"/>
            </a:endParaRPr>
          </a:p>
        </p:txBody>
      </p:sp>
      <p:sp>
        <p:nvSpPr>
          <p:cNvPr id="149" name="Graphic 1">
            <a:extLst>
              <a:ext uri="{FF2B5EF4-FFF2-40B4-BE49-F238E27FC236}">
                <a16:creationId xmlns:a16="http://schemas.microsoft.com/office/drawing/2014/main" id="{5226D6B5-A038-4BA6-A5B7-6AE7F7CD3DBB}"/>
              </a:ext>
            </a:extLst>
          </p:cNvPr>
          <p:cNvSpPr/>
          <p:nvPr/>
        </p:nvSpPr>
        <p:spPr>
          <a:xfrm rot="16200000" flipV="1">
            <a:off x="3127020" y="3727668"/>
            <a:ext cx="376971" cy="1932767"/>
          </a:xfrm>
          <a:custGeom>
            <a:avLst/>
            <a:gdLst>
              <a:gd name="connsiteX0" fmla="*/ 7144 w 2085975"/>
              <a:gd name="connsiteY0" fmla="*/ 416984 h 419100"/>
              <a:gd name="connsiteX1" fmla="*/ 2083594 w 2085975"/>
              <a:gd name="connsiteY1" fmla="*/ 312209 h 419100"/>
              <a:gd name="connsiteX0" fmla="*/ 0 w 6775450"/>
              <a:gd name="connsiteY0" fmla="*/ 868936 h 868936"/>
              <a:gd name="connsiteX1" fmla="*/ 6775450 w 6775450"/>
              <a:gd name="connsiteY1" fmla="*/ 218061 h 868936"/>
              <a:gd name="connsiteX0" fmla="*/ 0 w 1936750"/>
              <a:gd name="connsiteY0" fmla="*/ 0 h 1558925"/>
              <a:gd name="connsiteX1" fmla="*/ 1936750 w 1936750"/>
              <a:gd name="connsiteY1" fmla="*/ 1558925 h 1558925"/>
              <a:gd name="connsiteX0" fmla="*/ 0 w 1936750"/>
              <a:gd name="connsiteY0" fmla="*/ 0 h 1558925"/>
              <a:gd name="connsiteX1" fmla="*/ 1936750 w 1936750"/>
              <a:gd name="connsiteY1" fmla="*/ 1558925 h 1558925"/>
              <a:gd name="connsiteX0" fmla="*/ 0 w 1936750"/>
              <a:gd name="connsiteY0" fmla="*/ 0 h 1558944"/>
              <a:gd name="connsiteX1" fmla="*/ 1936750 w 1936750"/>
              <a:gd name="connsiteY1" fmla="*/ 1558925 h 1558944"/>
              <a:gd name="connsiteX0" fmla="*/ 0 w 1965325"/>
              <a:gd name="connsiteY0" fmla="*/ 0 h 1592816"/>
              <a:gd name="connsiteX1" fmla="*/ 1965325 w 1965325"/>
              <a:gd name="connsiteY1" fmla="*/ 1592798 h 1592816"/>
              <a:gd name="connsiteX0" fmla="*/ 0 w 1960562"/>
              <a:gd name="connsiteY0" fmla="*/ 0 h 1563783"/>
              <a:gd name="connsiteX1" fmla="*/ 1960562 w 1960562"/>
              <a:gd name="connsiteY1" fmla="*/ 1563764 h 1563783"/>
              <a:gd name="connsiteX0" fmla="*/ 0 w 1960562"/>
              <a:gd name="connsiteY0" fmla="*/ 0 h 1567572"/>
              <a:gd name="connsiteX1" fmla="*/ 1960562 w 1960562"/>
              <a:gd name="connsiteY1" fmla="*/ 1563764 h 1567572"/>
              <a:gd name="connsiteX0" fmla="*/ 868805 w 868805"/>
              <a:gd name="connsiteY0" fmla="*/ 0 h 2276169"/>
              <a:gd name="connsiteX1" fmla="*/ 759267 w 868805"/>
              <a:gd name="connsiteY1" fmla="*/ 2273473 h 2276169"/>
              <a:gd name="connsiteX0" fmla="*/ 849596 w 849596"/>
              <a:gd name="connsiteY0" fmla="*/ 0 h 2082845"/>
              <a:gd name="connsiteX1" fmla="*/ 765458 w 849596"/>
              <a:gd name="connsiteY1" fmla="*/ 2079916 h 2082845"/>
              <a:gd name="connsiteX0" fmla="*/ 584590 w 584590"/>
              <a:gd name="connsiteY0" fmla="*/ 0 h 2079916"/>
              <a:gd name="connsiteX1" fmla="*/ 500452 w 584590"/>
              <a:gd name="connsiteY1" fmla="*/ 2079916 h 2079916"/>
              <a:gd name="connsiteX0" fmla="*/ 415647 w 415647"/>
              <a:gd name="connsiteY0" fmla="*/ 0 h 2079916"/>
              <a:gd name="connsiteX1" fmla="*/ 331509 w 415647"/>
              <a:gd name="connsiteY1" fmla="*/ 2079916 h 2079916"/>
              <a:gd name="connsiteX0" fmla="*/ 396201 w 396201"/>
              <a:gd name="connsiteY0" fmla="*/ 0 h 1925071"/>
              <a:gd name="connsiteX1" fmla="*/ 337463 w 396201"/>
              <a:gd name="connsiteY1" fmla="*/ 1925071 h 1925071"/>
              <a:gd name="connsiteX0" fmla="*/ 376971 w 376971"/>
              <a:gd name="connsiteY0" fmla="*/ 0 h 1963782"/>
              <a:gd name="connsiteX1" fmla="*/ 343633 w 376971"/>
              <a:gd name="connsiteY1" fmla="*/ 1963782 h 1963782"/>
            </a:gdLst>
            <a:ahLst/>
            <a:cxnLst>
              <a:cxn ang="0">
                <a:pos x="connsiteX0" y="connsiteY0"/>
              </a:cxn>
              <a:cxn ang="0">
                <a:pos x="connsiteX1" y="connsiteY1"/>
              </a:cxn>
            </a:cxnLst>
            <a:rect l="l" t="t" r="r" b="b"/>
            <a:pathLst>
              <a:path w="376971" h="1963782">
                <a:moveTo>
                  <a:pt x="376971" y="0"/>
                </a:moveTo>
                <a:cubicBezTo>
                  <a:pt x="376971" y="0"/>
                  <a:pt x="-448530" y="818467"/>
                  <a:pt x="343633" y="1963782"/>
                </a:cubicBezTo>
              </a:path>
            </a:pathLst>
          </a:custGeom>
          <a:noFill/>
          <a:ln w="28575" cap="rnd">
            <a:solidFill>
              <a:schemeClr val="tx1"/>
            </a:solidFill>
            <a:prstDash val="sysDot"/>
            <a:round/>
            <a:tailEnd type="arrow" w="med" len="sm"/>
          </a:ln>
        </p:spPr>
        <p:txBody>
          <a:bodyPr rtlCol="0" anchor="ctr"/>
          <a:lstStyle/>
          <a:p>
            <a:endParaRPr lang="en-US" baseline="-25000" dirty="0"/>
          </a:p>
        </p:txBody>
      </p:sp>
      <p:sp>
        <p:nvSpPr>
          <p:cNvPr id="150" name="Graphic 1">
            <a:extLst>
              <a:ext uri="{FF2B5EF4-FFF2-40B4-BE49-F238E27FC236}">
                <a16:creationId xmlns:a16="http://schemas.microsoft.com/office/drawing/2014/main" id="{3E4257DD-555A-4970-8C4D-95DD4CC7F90E}"/>
              </a:ext>
            </a:extLst>
          </p:cNvPr>
          <p:cNvSpPr/>
          <p:nvPr/>
        </p:nvSpPr>
        <p:spPr>
          <a:xfrm rot="19514678">
            <a:off x="4848184" y="4566847"/>
            <a:ext cx="139555" cy="893029"/>
          </a:xfrm>
          <a:custGeom>
            <a:avLst/>
            <a:gdLst>
              <a:gd name="connsiteX0" fmla="*/ 7144 w 2085975"/>
              <a:gd name="connsiteY0" fmla="*/ 416984 h 419100"/>
              <a:gd name="connsiteX1" fmla="*/ 2083594 w 2085975"/>
              <a:gd name="connsiteY1" fmla="*/ 312209 h 419100"/>
              <a:gd name="connsiteX0" fmla="*/ 0 w 6775450"/>
              <a:gd name="connsiteY0" fmla="*/ 868936 h 868936"/>
              <a:gd name="connsiteX1" fmla="*/ 6775450 w 6775450"/>
              <a:gd name="connsiteY1" fmla="*/ 218061 h 868936"/>
              <a:gd name="connsiteX0" fmla="*/ 0 w 1936750"/>
              <a:gd name="connsiteY0" fmla="*/ 0 h 1558925"/>
              <a:gd name="connsiteX1" fmla="*/ 1936750 w 1936750"/>
              <a:gd name="connsiteY1" fmla="*/ 1558925 h 1558925"/>
              <a:gd name="connsiteX0" fmla="*/ 0 w 1936750"/>
              <a:gd name="connsiteY0" fmla="*/ 0 h 1558925"/>
              <a:gd name="connsiteX1" fmla="*/ 1936750 w 1936750"/>
              <a:gd name="connsiteY1" fmla="*/ 1558925 h 1558925"/>
              <a:gd name="connsiteX0" fmla="*/ 0 w 1936750"/>
              <a:gd name="connsiteY0" fmla="*/ 0 h 1558944"/>
              <a:gd name="connsiteX1" fmla="*/ 1936750 w 1936750"/>
              <a:gd name="connsiteY1" fmla="*/ 1558925 h 1558944"/>
              <a:gd name="connsiteX0" fmla="*/ 0 w 1965325"/>
              <a:gd name="connsiteY0" fmla="*/ 0 h 1592816"/>
              <a:gd name="connsiteX1" fmla="*/ 1965325 w 1965325"/>
              <a:gd name="connsiteY1" fmla="*/ 1592798 h 1592816"/>
              <a:gd name="connsiteX0" fmla="*/ 0 w 1960562"/>
              <a:gd name="connsiteY0" fmla="*/ 0 h 1563783"/>
              <a:gd name="connsiteX1" fmla="*/ 1960562 w 1960562"/>
              <a:gd name="connsiteY1" fmla="*/ 1563764 h 1563783"/>
              <a:gd name="connsiteX0" fmla="*/ 0 w 1960562"/>
              <a:gd name="connsiteY0" fmla="*/ 0 h 1567572"/>
              <a:gd name="connsiteX1" fmla="*/ 1960562 w 1960562"/>
              <a:gd name="connsiteY1" fmla="*/ 1563764 h 1567572"/>
              <a:gd name="connsiteX0" fmla="*/ 868805 w 868805"/>
              <a:gd name="connsiteY0" fmla="*/ 0 h 2276169"/>
              <a:gd name="connsiteX1" fmla="*/ 759267 w 868805"/>
              <a:gd name="connsiteY1" fmla="*/ 2273473 h 2276169"/>
              <a:gd name="connsiteX0" fmla="*/ 849596 w 849596"/>
              <a:gd name="connsiteY0" fmla="*/ 0 h 2082845"/>
              <a:gd name="connsiteX1" fmla="*/ 765458 w 849596"/>
              <a:gd name="connsiteY1" fmla="*/ 2079916 h 2082845"/>
              <a:gd name="connsiteX0" fmla="*/ 584590 w 584590"/>
              <a:gd name="connsiteY0" fmla="*/ 0 h 2079916"/>
              <a:gd name="connsiteX1" fmla="*/ 500452 w 584590"/>
              <a:gd name="connsiteY1" fmla="*/ 2079916 h 2079916"/>
              <a:gd name="connsiteX0" fmla="*/ 415647 w 415647"/>
              <a:gd name="connsiteY0" fmla="*/ 0 h 2079916"/>
              <a:gd name="connsiteX1" fmla="*/ 331509 w 415647"/>
              <a:gd name="connsiteY1" fmla="*/ 2079916 h 2079916"/>
              <a:gd name="connsiteX0" fmla="*/ 396201 w 396201"/>
              <a:gd name="connsiteY0" fmla="*/ 0 h 1925071"/>
              <a:gd name="connsiteX1" fmla="*/ 337463 w 396201"/>
              <a:gd name="connsiteY1" fmla="*/ 1925071 h 1925071"/>
              <a:gd name="connsiteX0" fmla="*/ 376971 w 376971"/>
              <a:gd name="connsiteY0" fmla="*/ 0 h 1963782"/>
              <a:gd name="connsiteX1" fmla="*/ 343633 w 376971"/>
              <a:gd name="connsiteY1" fmla="*/ 1963782 h 1963782"/>
              <a:gd name="connsiteX0" fmla="*/ 384925 w 384925"/>
              <a:gd name="connsiteY0" fmla="*/ 0 h 1962241"/>
              <a:gd name="connsiteX1" fmla="*/ 341046 w 384925"/>
              <a:gd name="connsiteY1" fmla="*/ 1962241 h 1962241"/>
              <a:gd name="connsiteX0" fmla="*/ 173672 w 435704"/>
              <a:gd name="connsiteY0" fmla="*/ 0 h 1200219"/>
              <a:gd name="connsiteX1" fmla="*/ 435704 w 435704"/>
              <a:gd name="connsiteY1" fmla="*/ 1200219 h 1200219"/>
              <a:gd name="connsiteX0" fmla="*/ 130188 w 392220"/>
              <a:gd name="connsiteY0" fmla="*/ 0 h 1200219"/>
              <a:gd name="connsiteX1" fmla="*/ 392220 w 392220"/>
              <a:gd name="connsiteY1" fmla="*/ 1200219 h 1200219"/>
              <a:gd name="connsiteX0" fmla="*/ 112757 w 374789"/>
              <a:gd name="connsiteY0" fmla="*/ 0 h 1200219"/>
              <a:gd name="connsiteX1" fmla="*/ 374789 w 374789"/>
              <a:gd name="connsiteY1" fmla="*/ 1200219 h 1200219"/>
              <a:gd name="connsiteX0" fmla="*/ 477377 w 477377"/>
              <a:gd name="connsiteY0" fmla="*/ 0 h 1146837"/>
              <a:gd name="connsiteX1" fmla="*/ 234842 w 477377"/>
              <a:gd name="connsiteY1" fmla="*/ 1146837 h 1146837"/>
              <a:gd name="connsiteX0" fmla="*/ 393331 w 393331"/>
              <a:gd name="connsiteY0" fmla="*/ 0 h 1146837"/>
              <a:gd name="connsiteX1" fmla="*/ 150796 w 393331"/>
              <a:gd name="connsiteY1" fmla="*/ 1146837 h 1146837"/>
              <a:gd name="connsiteX0" fmla="*/ 219638 w 219638"/>
              <a:gd name="connsiteY0" fmla="*/ 0 h 968339"/>
              <a:gd name="connsiteX1" fmla="*/ 191747 w 219638"/>
              <a:gd name="connsiteY1" fmla="*/ 968339 h 968339"/>
              <a:gd name="connsiteX0" fmla="*/ 154002 w 154002"/>
              <a:gd name="connsiteY0" fmla="*/ 0 h 968339"/>
              <a:gd name="connsiteX1" fmla="*/ 126111 w 154002"/>
              <a:gd name="connsiteY1" fmla="*/ 968339 h 968339"/>
            </a:gdLst>
            <a:ahLst/>
            <a:cxnLst>
              <a:cxn ang="0">
                <a:pos x="connsiteX0" y="connsiteY0"/>
              </a:cxn>
              <a:cxn ang="0">
                <a:pos x="connsiteX1" y="connsiteY1"/>
              </a:cxn>
            </a:cxnLst>
            <a:rect l="l" t="t" r="r" b="b"/>
            <a:pathLst>
              <a:path w="154002" h="968339">
                <a:moveTo>
                  <a:pt x="154002" y="0"/>
                </a:moveTo>
                <a:cubicBezTo>
                  <a:pt x="154002" y="0"/>
                  <a:pt x="-173083" y="510205"/>
                  <a:pt x="126111" y="968339"/>
                </a:cubicBezTo>
              </a:path>
            </a:pathLst>
          </a:custGeom>
          <a:noFill/>
          <a:ln w="28575" cap="rnd">
            <a:solidFill>
              <a:schemeClr val="tx1"/>
            </a:solidFill>
            <a:prstDash val="sysDot"/>
            <a:round/>
            <a:tailEnd type="arrow" w="med" len="sm"/>
          </a:ln>
        </p:spPr>
        <p:txBody>
          <a:bodyPr rtlCol="0" anchor="ctr"/>
          <a:lstStyle/>
          <a:p>
            <a:endParaRPr lang="en-US" baseline="-25000" dirty="0"/>
          </a:p>
        </p:txBody>
      </p:sp>
      <p:sp>
        <p:nvSpPr>
          <p:cNvPr id="151" name="Graphic 1">
            <a:extLst>
              <a:ext uri="{FF2B5EF4-FFF2-40B4-BE49-F238E27FC236}">
                <a16:creationId xmlns:a16="http://schemas.microsoft.com/office/drawing/2014/main" id="{D23DA947-7981-4F45-9B3B-1099B3E4A8D7}"/>
              </a:ext>
            </a:extLst>
          </p:cNvPr>
          <p:cNvSpPr/>
          <p:nvPr/>
        </p:nvSpPr>
        <p:spPr>
          <a:xfrm>
            <a:off x="4076699" y="6832820"/>
            <a:ext cx="2895523" cy="338956"/>
          </a:xfrm>
          <a:custGeom>
            <a:avLst/>
            <a:gdLst>
              <a:gd name="connsiteX0" fmla="*/ 7144 w 2085975"/>
              <a:gd name="connsiteY0" fmla="*/ 416984 h 419100"/>
              <a:gd name="connsiteX1" fmla="*/ 2083594 w 2085975"/>
              <a:gd name="connsiteY1" fmla="*/ 312209 h 419100"/>
              <a:gd name="connsiteX0" fmla="*/ 0 w 6775450"/>
              <a:gd name="connsiteY0" fmla="*/ 868936 h 868936"/>
              <a:gd name="connsiteX1" fmla="*/ 6775450 w 6775450"/>
              <a:gd name="connsiteY1" fmla="*/ 218061 h 868936"/>
              <a:gd name="connsiteX0" fmla="*/ 0 w 1936750"/>
              <a:gd name="connsiteY0" fmla="*/ 0 h 1558925"/>
              <a:gd name="connsiteX1" fmla="*/ 1936750 w 1936750"/>
              <a:gd name="connsiteY1" fmla="*/ 1558925 h 1558925"/>
              <a:gd name="connsiteX0" fmla="*/ 0 w 1936750"/>
              <a:gd name="connsiteY0" fmla="*/ 0 h 1558925"/>
              <a:gd name="connsiteX1" fmla="*/ 1936750 w 1936750"/>
              <a:gd name="connsiteY1" fmla="*/ 1558925 h 1558925"/>
              <a:gd name="connsiteX0" fmla="*/ 0 w 1936750"/>
              <a:gd name="connsiteY0" fmla="*/ 0 h 1558944"/>
              <a:gd name="connsiteX1" fmla="*/ 1936750 w 1936750"/>
              <a:gd name="connsiteY1" fmla="*/ 1558925 h 1558944"/>
              <a:gd name="connsiteX0" fmla="*/ 0 w 1965325"/>
              <a:gd name="connsiteY0" fmla="*/ 0 h 1592816"/>
              <a:gd name="connsiteX1" fmla="*/ 1965325 w 1965325"/>
              <a:gd name="connsiteY1" fmla="*/ 1592798 h 1592816"/>
              <a:gd name="connsiteX0" fmla="*/ 0 w 1960562"/>
              <a:gd name="connsiteY0" fmla="*/ 0 h 1563783"/>
              <a:gd name="connsiteX1" fmla="*/ 1960562 w 1960562"/>
              <a:gd name="connsiteY1" fmla="*/ 1563764 h 1563783"/>
              <a:gd name="connsiteX0" fmla="*/ 0 w 1960562"/>
              <a:gd name="connsiteY0" fmla="*/ 0 h 1567572"/>
              <a:gd name="connsiteX1" fmla="*/ 1960562 w 1960562"/>
              <a:gd name="connsiteY1" fmla="*/ 1563764 h 1567572"/>
              <a:gd name="connsiteX0" fmla="*/ 0 w 2328862"/>
              <a:gd name="connsiteY0" fmla="*/ 0 h 1471020"/>
              <a:gd name="connsiteX1" fmla="*/ 2328862 w 2328862"/>
              <a:gd name="connsiteY1" fmla="*/ 1466985 h 1471020"/>
              <a:gd name="connsiteX0" fmla="*/ 0 w 2373312"/>
              <a:gd name="connsiteY0" fmla="*/ 0 h 439436"/>
              <a:gd name="connsiteX1" fmla="*/ 2373312 w 2373312"/>
              <a:gd name="connsiteY1" fmla="*/ 428229 h 439436"/>
              <a:gd name="connsiteX0" fmla="*/ 0 w 2944812"/>
              <a:gd name="connsiteY0" fmla="*/ 87923 h 87984"/>
              <a:gd name="connsiteX1" fmla="*/ 2944812 w 2944812"/>
              <a:gd name="connsiteY1" fmla="*/ 0 h 87984"/>
              <a:gd name="connsiteX0" fmla="*/ 0 w 2982912"/>
              <a:gd name="connsiteY0" fmla="*/ 0 h 43323"/>
              <a:gd name="connsiteX1" fmla="*/ 2982912 w 2982912"/>
              <a:gd name="connsiteY1" fmla="*/ 2404 h 43323"/>
              <a:gd name="connsiteX0" fmla="*/ 0 w 2982912"/>
              <a:gd name="connsiteY0" fmla="*/ 0 h 218233"/>
              <a:gd name="connsiteX1" fmla="*/ 2982912 w 2982912"/>
              <a:gd name="connsiteY1" fmla="*/ 2404 h 218233"/>
              <a:gd name="connsiteX0" fmla="*/ 0 w 2932112"/>
              <a:gd name="connsiteY0" fmla="*/ 107278 h 248249"/>
              <a:gd name="connsiteX1" fmla="*/ 2932112 w 2932112"/>
              <a:gd name="connsiteY1" fmla="*/ 0 h 248249"/>
              <a:gd name="connsiteX0" fmla="*/ 0 w 2932112"/>
              <a:gd name="connsiteY0" fmla="*/ 107278 h 352920"/>
              <a:gd name="connsiteX1" fmla="*/ 2932112 w 2932112"/>
              <a:gd name="connsiteY1" fmla="*/ 0 h 352920"/>
              <a:gd name="connsiteX0" fmla="*/ 0 w 2932112"/>
              <a:gd name="connsiteY0" fmla="*/ 107278 h 344394"/>
              <a:gd name="connsiteX1" fmla="*/ 2932112 w 2932112"/>
              <a:gd name="connsiteY1" fmla="*/ 0 h 344394"/>
            </a:gdLst>
            <a:ahLst/>
            <a:cxnLst>
              <a:cxn ang="0">
                <a:pos x="connsiteX0" y="connsiteY0"/>
              </a:cxn>
              <a:cxn ang="0">
                <a:pos x="connsiteX1" y="connsiteY1"/>
              </a:cxn>
            </a:cxnLst>
            <a:rect l="l" t="t" r="r" b="b"/>
            <a:pathLst>
              <a:path w="2932112" h="344394">
                <a:moveTo>
                  <a:pt x="0" y="107278"/>
                </a:moveTo>
                <a:cubicBezTo>
                  <a:pt x="0" y="107278"/>
                  <a:pt x="1517650" y="706380"/>
                  <a:pt x="2932112" y="0"/>
                </a:cubicBezTo>
              </a:path>
            </a:pathLst>
          </a:custGeom>
          <a:noFill/>
          <a:ln w="28575" cap="rnd">
            <a:solidFill>
              <a:schemeClr val="tx1"/>
            </a:solidFill>
            <a:prstDash val="sysDot"/>
            <a:round/>
            <a:tailEnd type="arrow" w="med" len="sm"/>
          </a:ln>
        </p:spPr>
        <p:txBody>
          <a:bodyPr rtlCol="0" anchor="ctr"/>
          <a:lstStyle/>
          <a:p>
            <a:endParaRPr lang="en-US" baseline="-25000" dirty="0"/>
          </a:p>
        </p:txBody>
      </p:sp>
      <p:sp>
        <p:nvSpPr>
          <p:cNvPr id="152" name="Graphic 1">
            <a:extLst>
              <a:ext uri="{FF2B5EF4-FFF2-40B4-BE49-F238E27FC236}">
                <a16:creationId xmlns:a16="http://schemas.microsoft.com/office/drawing/2014/main" id="{73C9BE5F-4E02-41D8-A81D-3C589BFBF2AC}"/>
              </a:ext>
            </a:extLst>
          </p:cNvPr>
          <p:cNvSpPr/>
          <p:nvPr/>
        </p:nvSpPr>
        <p:spPr>
          <a:xfrm>
            <a:off x="5111434" y="4385486"/>
            <a:ext cx="3154362" cy="872189"/>
          </a:xfrm>
          <a:custGeom>
            <a:avLst/>
            <a:gdLst>
              <a:gd name="connsiteX0" fmla="*/ 7144 w 2085975"/>
              <a:gd name="connsiteY0" fmla="*/ 416984 h 419100"/>
              <a:gd name="connsiteX1" fmla="*/ 2083594 w 2085975"/>
              <a:gd name="connsiteY1" fmla="*/ 312209 h 419100"/>
              <a:gd name="connsiteX0" fmla="*/ 0 w 6775450"/>
              <a:gd name="connsiteY0" fmla="*/ 868936 h 868936"/>
              <a:gd name="connsiteX1" fmla="*/ 6775450 w 6775450"/>
              <a:gd name="connsiteY1" fmla="*/ 218061 h 868936"/>
              <a:gd name="connsiteX0" fmla="*/ 0 w 1936750"/>
              <a:gd name="connsiteY0" fmla="*/ 0 h 1558925"/>
              <a:gd name="connsiteX1" fmla="*/ 1936750 w 1936750"/>
              <a:gd name="connsiteY1" fmla="*/ 1558925 h 1558925"/>
              <a:gd name="connsiteX0" fmla="*/ 0 w 1936750"/>
              <a:gd name="connsiteY0" fmla="*/ 0 h 1558925"/>
              <a:gd name="connsiteX1" fmla="*/ 1936750 w 1936750"/>
              <a:gd name="connsiteY1" fmla="*/ 1558925 h 1558925"/>
              <a:gd name="connsiteX0" fmla="*/ 0 w 1936750"/>
              <a:gd name="connsiteY0" fmla="*/ 0 h 1558944"/>
              <a:gd name="connsiteX1" fmla="*/ 1936750 w 1936750"/>
              <a:gd name="connsiteY1" fmla="*/ 1558925 h 1558944"/>
              <a:gd name="connsiteX0" fmla="*/ 0 w 1965325"/>
              <a:gd name="connsiteY0" fmla="*/ 0 h 1592816"/>
              <a:gd name="connsiteX1" fmla="*/ 1965325 w 1965325"/>
              <a:gd name="connsiteY1" fmla="*/ 1592798 h 1592816"/>
              <a:gd name="connsiteX0" fmla="*/ 0 w 1960562"/>
              <a:gd name="connsiteY0" fmla="*/ 0 h 1563783"/>
              <a:gd name="connsiteX1" fmla="*/ 1960562 w 1960562"/>
              <a:gd name="connsiteY1" fmla="*/ 1563764 h 1563783"/>
              <a:gd name="connsiteX0" fmla="*/ 0 w 1960562"/>
              <a:gd name="connsiteY0" fmla="*/ 0 h 1567572"/>
              <a:gd name="connsiteX1" fmla="*/ 1960562 w 1960562"/>
              <a:gd name="connsiteY1" fmla="*/ 1563764 h 1567572"/>
              <a:gd name="connsiteX0" fmla="*/ 1952814 w 1952814"/>
              <a:gd name="connsiteY0" fmla="*/ 0 h 2263279"/>
              <a:gd name="connsiteX1" fmla="*/ 535176 w 1952814"/>
              <a:gd name="connsiteY1" fmla="*/ 2260569 h 2263279"/>
              <a:gd name="connsiteX0" fmla="*/ 0 w 3154362"/>
              <a:gd name="connsiteY0" fmla="*/ 0 h 886185"/>
              <a:gd name="connsiteX1" fmla="*/ 3154362 w 3154362"/>
              <a:gd name="connsiteY1" fmla="*/ 879862 h 886185"/>
            </a:gdLst>
            <a:ahLst/>
            <a:cxnLst>
              <a:cxn ang="0">
                <a:pos x="connsiteX0" y="connsiteY0"/>
              </a:cxn>
              <a:cxn ang="0">
                <a:pos x="connsiteX1" y="connsiteY1"/>
              </a:cxn>
            </a:cxnLst>
            <a:rect l="l" t="t" r="r" b="b"/>
            <a:pathLst>
              <a:path w="3154362" h="886185">
                <a:moveTo>
                  <a:pt x="0" y="0"/>
                </a:moveTo>
                <a:cubicBezTo>
                  <a:pt x="0" y="0"/>
                  <a:pt x="1384300" y="973313"/>
                  <a:pt x="3154362" y="879862"/>
                </a:cubicBezTo>
              </a:path>
            </a:pathLst>
          </a:custGeom>
          <a:noFill/>
          <a:ln w="47625" cap="rnd">
            <a:solidFill>
              <a:schemeClr val="tx1"/>
            </a:solidFill>
            <a:prstDash val="sysDot"/>
            <a:round/>
            <a:tailEnd type="arrow" w="med" len="sm"/>
          </a:ln>
        </p:spPr>
        <p:txBody>
          <a:bodyPr rtlCol="0" anchor="ctr"/>
          <a:lstStyle/>
          <a:p>
            <a:endParaRPr lang="en-US" baseline="-25000" dirty="0"/>
          </a:p>
        </p:txBody>
      </p:sp>
      <p:sp>
        <p:nvSpPr>
          <p:cNvPr id="153" name="Graphic 1">
            <a:extLst>
              <a:ext uri="{FF2B5EF4-FFF2-40B4-BE49-F238E27FC236}">
                <a16:creationId xmlns:a16="http://schemas.microsoft.com/office/drawing/2014/main" id="{E55ADAAA-1A18-4EB9-BC8C-36CC67DD9629}"/>
              </a:ext>
            </a:extLst>
          </p:cNvPr>
          <p:cNvSpPr/>
          <p:nvPr/>
        </p:nvSpPr>
        <p:spPr>
          <a:xfrm>
            <a:off x="5225734" y="4120551"/>
            <a:ext cx="3058990" cy="1003900"/>
          </a:xfrm>
          <a:custGeom>
            <a:avLst/>
            <a:gdLst>
              <a:gd name="connsiteX0" fmla="*/ 7144 w 2085975"/>
              <a:gd name="connsiteY0" fmla="*/ 416984 h 419100"/>
              <a:gd name="connsiteX1" fmla="*/ 2083594 w 2085975"/>
              <a:gd name="connsiteY1" fmla="*/ 312209 h 419100"/>
              <a:gd name="connsiteX0" fmla="*/ 0 w 6775450"/>
              <a:gd name="connsiteY0" fmla="*/ 868936 h 868936"/>
              <a:gd name="connsiteX1" fmla="*/ 6775450 w 6775450"/>
              <a:gd name="connsiteY1" fmla="*/ 218061 h 868936"/>
              <a:gd name="connsiteX0" fmla="*/ 0 w 1936750"/>
              <a:gd name="connsiteY0" fmla="*/ 0 h 1558925"/>
              <a:gd name="connsiteX1" fmla="*/ 1936750 w 1936750"/>
              <a:gd name="connsiteY1" fmla="*/ 1558925 h 1558925"/>
              <a:gd name="connsiteX0" fmla="*/ 0 w 1936750"/>
              <a:gd name="connsiteY0" fmla="*/ 0 h 1558925"/>
              <a:gd name="connsiteX1" fmla="*/ 1936750 w 1936750"/>
              <a:gd name="connsiteY1" fmla="*/ 1558925 h 1558925"/>
              <a:gd name="connsiteX0" fmla="*/ 0 w 1936750"/>
              <a:gd name="connsiteY0" fmla="*/ 0 h 1558944"/>
              <a:gd name="connsiteX1" fmla="*/ 1936750 w 1936750"/>
              <a:gd name="connsiteY1" fmla="*/ 1558925 h 1558944"/>
              <a:gd name="connsiteX0" fmla="*/ 0 w 1965325"/>
              <a:gd name="connsiteY0" fmla="*/ 0 h 1592816"/>
              <a:gd name="connsiteX1" fmla="*/ 1965325 w 1965325"/>
              <a:gd name="connsiteY1" fmla="*/ 1592798 h 1592816"/>
              <a:gd name="connsiteX0" fmla="*/ 0 w 1960562"/>
              <a:gd name="connsiteY0" fmla="*/ 0 h 1563783"/>
              <a:gd name="connsiteX1" fmla="*/ 1960562 w 1960562"/>
              <a:gd name="connsiteY1" fmla="*/ 1563764 h 1563783"/>
              <a:gd name="connsiteX0" fmla="*/ 0 w 1960562"/>
              <a:gd name="connsiteY0" fmla="*/ 0 h 1567572"/>
              <a:gd name="connsiteX1" fmla="*/ 1960562 w 1960562"/>
              <a:gd name="connsiteY1" fmla="*/ 1563764 h 1567572"/>
              <a:gd name="connsiteX0" fmla="*/ 1952814 w 1952814"/>
              <a:gd name="connsiteY0" fmla="*/ 0 h 2263279"/>
              <a:gd name="connsiteX1" fmla="*/ 535176 w 1952814"/>
              <a:gd name="connsiteY1" fmla="*/ 2260569 h 2263279"/>
              <a:gd name="connsiteX0" fmla="*/ 0 w 3154362"/>
              <a:gd name="connsiteY0" fmla="*/ 0 h 886185"/>
              <a:gd name="connsiteX1" fmla="*/ 3154362 w 3154362"/>
              <a:gd name="connsiteY1" fmla="*/ 879862 h 886185"/>
              <a:gd name="connsiteX0" fmla="*/ 0 w 3192462"/>
              <a:gd name="connsiteY0" fmla="*/ 0 h 1271579"/>
              <a:gd name="connsiteX1" fmla="*/ 3192462 w 3192462"/>
              <a:gd name="connsiteY1" fmla="*/ 1266976 h 1271579"/>
              <a:gd name="connsiteX0" fmla="*/ 0 w 5643562"/>
              <a:gd name="connsiteY0" fmla="*/ 0 h 988843"/>
              <a:gd name="connsiteX1" fmla="*/ 5643562 w 5643562"/>
              <a:gd name="connsiteY1" fmla="*/ 983093 h 988843"/>
              <a:gd name="connsiteX0" fmla="*/ 0 w 5643562"/>
              <a:gd name="connsiteY0" fmla="*/ 36917 h 1020010"/>
              <a:gd name="connsiteX1" fmla="*/ 5643562 w 5643562"/>
              <a:gd name="connsiteY1" fmla="*/ 1020010 h 1020010"/>
            </a:gdLst>
            <a:ahLst/>
            <a:cxnLst>
              <a:cxn ang="0">
                <a:pos x="connsiteX0" y="connsiteY0"/>
              </a:cxn>
              <a:cxn ang="0">
                <a:pos x="connsiteX1" y="connsiteY1"/>
              </a:cxn>
            </a:cxnLst>
            <a:rect l="l" t="t" r="r" b="b"/>
            <a:pathLst>
              <a:path w="5643562" h="1020010">
                <a:moveTo>
                  <a:pt x="0" y="36917"/>
                </a:moveTo>
                <a:cubicBezTo>
                  <a:pt x="0" y="36917"/>
                  <a:pt x="2794000" y="-293054"/>
                  <a:pt x="5643562" y="1020010"/>
                </a:cubicBezTo>
              </a:path>
            </a:pathLst>
          </a:custGeom>
          <a:noFill/>
          <a:ln w="28575" cap="rnd">
            <a:solidFill>
              <a:schemeClr val="tx1"/>
            </a:solidFill>
            <a:prstDash val="sysDot"/>
            <a:round/>
            <a:tailEnd type="arrow" w="med" len="sm"/>
          </a:ln>
        </p:spPr>
        <p:txBody>
          <a:bodyPr rtlCol="0" anchor="ctr"/>
          <a:lstStyle/>
          <a:p>
            <a:endParaRPr lang="en-US" baseline="-25000" dirty="0"/>
          </a:p>
        </p:txBody>
      </p:sp>
      <p:sp>
        <p:nvSpPr>
          <p:cNvPr id="156" name="Graphic 1">
            <a:extLst>
              <a:ext uri="{FF2B5EF4-FFF2-40B4-BE49-F238E27FC236}">
                <a16:creationId xmlns:a16="http://schemas.microsoft.com/office/drawing/2014/main" id="{CDB241F9-0964-430D-814F-0DE5FD069DBB}"/>
              </a:ext>
            </a:extLst>
          </p:cNvPr>
          <p:cNvSpPr/>
          <p:nvPr/>
        </p:nvSpPr>
        <p:spPr>
          <a:xfrm>
            <a:off x="5137140" y="3250819"/>
            <a:ext cx="1039868" cy="524684"/>
          </a:xfrm>
          <a:custGeom>
            <a:avLst/>
            <a:gdLst>
              <a:gd name="connsiteX0" fmla="*/ 7144 w 2085975"/>
              <a:gd name="connsiteY0" fmla="*/ 416984 h 419100"/>
              <a:gd name="connsiteX1" fmla="*/ 2083594 w 2085975"/>
              <a:gd name="connsiteY1" fmla="*/ 312209 h 419100"/>
              <a:gd name="connsiteX0" fmla="*/ 0 w 6775450"/>
              <a:gd name="connsiteY0" fmla="*/ 868936 h 868936"/>
              <a:gd name="connsiteX1" fmla="*/ 6775450 w 6775450"/>
              <a:gd name="connsiteY1" fmla="*/ 218061 h 868936"/>
              <a:gd name="connsiteX0" fmla="*/ 0 w 1936750"/>
              <a:gd name="connsiteY0" fmla="*/ 0 h 1558925"/>
              <a:gd name="connsiteX1" fmla="*/ 1936750 w 1936750"/>
              <a:gd name="connsiteY1" fmla="*/ 1558925 h 1558925"/>
              <a:gd name="connsiteX0" fmla="*/ 0 w 1936750"/>
              <a:gd name="connsiteY0" fmla="*/ 0 h 1558925"/>
              <a:gd name="connsiteX1" fmla="*/ 1936750 w 1936750"/>
              <a:gd name="connsiteY1" fmla="*/ 1558925 h 1558925"/>
              <a:gd name="connsiteX0" fmla="*/ 0 w 1936750"/>
              <a:gd name="connsiteY0" fmla="*/ 0 h 1558944"/>
              <a:gd name="connsiteX1" fmla="*/ 1936750 w 1936750"/>
              <a:gd name="connsiteY1" fmla="*/ 1558925 h 1558944"/>
              <a:gd name="connsiteX0" fmla="*/ 0 w 1965325"/>
              <a:gd name="connsiteY0" fmla="*/ 0 h 1592816"/>
              <a:gd name="connsiteX1" fmla="*/ 1965325 w 1965325"/>
              <a:gd name="connsiteY1" fmla="*/ 1592798 h 1592816"/>
              <a:gd name="connsiteX0" fmla="*/ 0 w 1960562"/>
              <a:gd name="connsiteY0" fmla="*/ 0 h 1563783"/>
              <a:gd name="connsiteX1" fmla="*/ 1960562 w 1960562"/>
              <a:gd name="connsiteY1" fmla="*/ 1563764 h 1563783"/>
              <a:gd name="connsiteX0" fmla="*/ 0 w 1960562"/>
              <a:gd name="connsiteY0" fmla="*/ 0 h 1567572"/>
              <a:gd name="connsiteX1" fmla="*/ 1960562 w 1960562"/>
              <a:gd name="connsiteY1" fmla="*/ 1563764 h 1567572"/>
              <a:gd name="connsiteX0" fmla="*/ 0 w 2328862"/>
              <a:gd name="connsiteY0" fmla="*/ 0 h 1471020"/>
              <a:gd name="connsiteX1" fmla="*/ 2328862 w 2328862"/>
              <a:gd name="connsiteY1" fmla="*/ 1466985 h 1471020"/>
              <a:gd name="connsiteX0" fmla="*/ 0 w 2373312"/>
              <a:gd name="connsiteY0" fmla="*/ 0 h 439436"/>
              <a:gd name="connsiteX1" fmla="*/ 2373312 w 2373312"/>
              <a:gd name="connsiteY1" fmla="*/ 428229 h 439436"/>
              <a:gd name="connsiteX0" fmla="*/ 0 w 2944812"/>
              <a:gd name="connsiteY0" fmla="*/ 87923 h 87984"/>
              <a:gd name="connsiteX1" fmla="*/ 2944812 w 2944812"/>
              <a:gd name="connsiteY1" fmla="*/ 0 h 87984"/>
              <a:gd name="connsiteX0" fmla="*/ 0 w 2982912"/>
              <a:gd name="connsiteY0" fmla="*/ 0 h 43323"/>
              <a:gd name="connsiteX1" fmla="*/ 2982912 w 2982912"/>
              <a:gd name="connsiteY1" fmla="*/ 2404 h 43323"/>
              <a:gd name="connsiteX0" fmla="*/ 0 w 2982912"/>
              <a:gd name="connsiteY0" fmla="*/ 0 h 218233"/>
              <a:gd name="connsiteX1" fmla="*/ 2982912 w 2982912"/>
              <a:gd name="connsiteY1" fmla="*/ 2404 h 218233"/>
              <a:gd name="connsiteX0" fmla="*/ 0 w 2932112"/>
              <a:gd name="connsiteY0" fmla="*/ 107278 h 248249"/>
              <a:gd name="connsiteX1" fmla="*/ 2932112 w 2932112"/>
              <a:gd name="connsiteY1" fmla="*/ 0 h 248249"/>
              <a:gd name="connsiteX0" fmla="*/ 0 w 2932112"/>
              <a:gd name="connsiteY0" fmla="*/ 107278 h 352920"/>
              <a:gd name="connsiteX1" fmla="*/ 2932112 w 2932112"/>
              <a:gd name="connsiteY1" fmla="*/ 0 h 352920"/>
              <a:gd name="connsiteX0" fmla="*/ 0 w 2932112"/>
              <a:gd name="connsiteY0" fmla="*/ 107278 h 344394"/>
              <a:gd name="connsiteX1" fmla="*/ 2932112 w 2932112"/>
              <a:gd name="connsiteY1" fmla="*/ 0 h 344394"/>
              <a:gd name="connsiteX0" fmla="*/ 0 w 4166718"/>
              <a:gd name="connsiteY0" fmla="*/ 507294 h 533165"/>
              <a:gd name="connsiteX1" fmla="*/ 4166718 w 4166718"/>
              <a:gd name="connsiteY1" fmla="*/ 0 h 533165"/>
              <a:gd name="connsiteX0" fmla="*/ 0 w 4166718"/>
              <a:gd name="connsiteY0" fmla="*/ 746670 h 746670"/>
              <a:gd name="connsiteX1" fmla="*/ 4166718 w 4166718"/>
              <a:gd name="connsiteY1" fmla="*/ 239376 h 746670"/>
              <a:gd name="connsiteX0" fmla="*/ 0 w 4166718"/>
              <a:gd name="connsiteY0" fmla="*/ 736138 h 736138"/>
              <a:gd name="connsiteX1" fmla="*/ 4166718 w 4166718"/>
              <a:gd name="connsiteY1" fmla="*/ 228844 h 736138"/>
              <a:gd name="connsiteX0" fmla="*/ 0 w 4166718"/>
              <a:gd name="connsiteY0" fmla="*/ 542036 h 542036"/>
              <a:gd name="connsiteX1" fmla="*/ 4166718 w 4166718"/>
              <a:gd name="connsiteY1" fmla="*/ 34742 h 542036"/>
              <a:gd name="connsiteX0" fmla="*/ 0 w 4166718"/>
              <a:gd name="connsiteY0" fmla="*/ 507294 h 507294"/>
              <a:gd name="connsiteX1" fmla="*/ 4166718 w 4166718"/>
              <a:gd name="connsiteY1" fmla="*/ 0 h 507294"/>
              <a:gd name="connsiteX0" fmla="*/ 0 w 4089555"/>
              <a:gd name="connsiteY0" fmla="*/ 533101 h 533101"/>
              <a:gd name="connsiteX1" fmla="*/ 4089555 w 4089555"/>
              <a:gd name="connsiteY1" fmla="*/ 0 h 533101"/>
            </a:gdLst>
            <a:ahLst/>
            <a:cxnLst>
              <a:cxn ang="0">
                <a:pos x="connsiteX0" y="connsiteY0"/>
              </a:cxn>
              <a:cxn ang="0">
                <a:pos x="connsiteX1" y="connsiteY1"/>
              </a:cxn>
            </a:cxnLst>
            <a:rect l="l" t="t" r="r" b="b"/>
            <a:pathLst>
              <a:path w="4089555" h="533101">
                <a:moveTo>
                  <a:pt x="0" y="533101"/>
                </a:moveTo>
                <a:cubicBezTo>
                  <a:pt x="0" y="533101"/>
                  <a:pt x="1993489" y="22480"/>
                  <a:pt x="4089555" y="0"/>
                </a:cubicBezTo>
              </a:path>
            </a:pathLst>
          </a:custGeom>
          <a:noFill/>
          <a:ln w="28575" cap="rnd">
            <a:solidFill>
              <a:schemeClr val="tx1"/>
            </a:solidFill>
            <a:prstDash val="sysDot"/>
            <a:round/>
            <a:tailEnd type="arrow" w="med" len="sm"/>
          </a:ln>
        </p:spPr>
        <p:txBody>
          <a:bodyPr rtlCol="0" anchor="ctr"/>
          <a:lstStyle/>
          <a:p>
            <a:endParaRPr lang="en-US" baseline="-25000" dirty="0"/>
          </a:p>
        </p:txBody>
      </p:sp>
      <p:grpSp>
        <p:nvGrpSpPr>
          <p:cNvPr id="160" name="Group 159">
            <a:extLst>
              <a:ext uri="{FF2B5EF4-FFF2-40B4-BE49-F238E27FC236}">
                <a16:creationId xmlns:a16="http://schemas.microsoft.com/office/drawing/2014/main" id="{C3ED25C5-D611-4BBB-8068-4DC8C76D2E38}"/>
              </a:ext>
            </a:extLst>
          </p:cNvPr>
          <p:cNvGrpSpPr/>
          <p:nvPr/>
        </p:nvGrpSpPr>
        <p:grpSpPr>
          <a:xfrm>
            <a:off x="4492514" y="3931732"/>
            <a:ext cx="465843" cy="366137"/>
            <a:chOff x="6954414" y="3375725"/>
            <a:chExt cx="319141" cy="250835"/>
          </a:xfrm>
        </p:grpSpPr>
        <p:sp>
          <p:nvSpPr>
            <p:cNvPr id="161" name="Freeform 6">
              <a:extLst>
                <a:ext uri="{FF2B5EF4-FFF2-40B4-BE49-F238E27FC236}">
                  <a16:creationId xmlns:a16="http://schemas.microsoft.com/office/drawing/2014/main" id="{25128047-7E26-4443-BC6E-C4F8A3F197FD}"/>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6">
              <a:extLst>
                <a:ext uri="{FF2B5EF4-FFF2-40B4-BE49-F238E27FC236}">
                  <a16:creationId xmlns:a16="http://schemas.microsoft.com/office/drawing/2014/main" id="{29EDDAAC-DB26-44E3-9473-0D3C4F25C5B1}"/>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163" name="Straight Connector 162">
              <a:extLst>
                <a:ext uri="{FF2B5EF4-FFF2-40B4-BE49-F238E27FC236}">
                  <a16:creationId xmlns:a16="http://schemas.microsoft.com/office/drawing/2014/main" id="{CDB524E4-703C-43A0-9514-367DEACE5CD0}"/>
                </a:ext>
              </a:extLst>
            </p:cNvPr>
            <p:cNvCxnSpPr>
              <a:cxnSpLocks/>
            </p:cNvCxnSpPr>
            <p:nvPr/>
          </p:nvCxnSpPr>
          <p:spPr>
            <a:xfrm flipH="1">
              <a:off x="7060948" y="3375725"/>
              <a:ext cx="93010" cy="250835"/>
            </a:xfrm>
            <a:prstGeom prst="line">
              <a:avLst/>
            </a:prstGeom>
            <a:noFill/>
            <a:ln w="222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172" name="Group 171">
            <a:extLst>
              <a:ext uri="{FF2B5EF4-FFF2-40B4-BE49-F238E27FC236}">
                <a16:creationId xmlns:a16="http://schemas.microsoft.com/office/drawing/2014/main" id="{CBA88E6B-E3AB-46B6-A1EB-0D03380D5230}"/>
              </a:ext>
            </a:extLst>
          </p:cNvPr>
          <p:cNvGrpSpPr/>
          <p:nvPr/>
        </p:nvGrpSpPr>
        <p:grpSpPr>
          <a:xfrm>
            <a:off x="7260929" y="2809944"/>
            <a:ext cx="465843" cy="366137"/>
            <a:chOff x="6954414" y="3375725"/>
            <a:chExt cx="319141" cy="250835"/>
          </a:xfrm>
        </p:grpSpPr>
        <p:sp>
          <p:nvSpPr>
            <p:cNvPr id="173" name="Freeform 6">
              <a:extLst>
                <a:ext uri="{FF2B5EF4-FFF2-40B4-BE49-F238E27FC236}">
                  <a16:creationId xmlns:a16="http://schemas.microsoft.com/office/drawing/2014/main" id="{F2220EE9-2065-48EC-91DF-A28D90BF64CF}"/>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6">
              <a:extLst>
                <a:ext uri="{FF2B5EF4-FFF2-40B4-BE49-F238E27FC236}">
                  <a16:creationId xmlns:a16="http://schemas.microsoft.com/office/drawing/2014/main" id="{E94F5BB0-41ED-4A25-928A-A625A2894CD1}"/>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175" name="Straight Connector 174">
              <a:extLst>
                <a:ext uri="{FF2B5EF4-FFF2-40B4-BE49-F238E27FC236}">
                  <a16:creationId xmlns:a16="http://schemas.microsoft.com/office/drawing/2014/main" id="{46EA2D50-5B85-4F1F-AB46-9F20E774DE0B}"/>
                </a:ext>
              </a:extLst>
            </p:cNvPr>
            <p:cNvCxnSpPr>
              <a:cxnSpLocks/>
            </p:cNvCxnSpPr>
            <p:nvPr/>
          </p:nvCxnSpPr>
          <p:spPr>
            <a:xfrm flipH="1">
              <a:off x="7060948" y="3375725"/>
              <a:ext cx="93010" cy="250835"/>
            </a:xfrm>
            <a:prstGeom prst="lin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176" name="Group 175">
            <a:extLst>
              <a:ext uri="{FF2B5EF4-FFF2-40B4-BE49-F238E27FC236}">
                <a16:creationId xmlns:a16="http://schemas.microsoft.com/office/drawing/2014/main" id="{B7A76BBA-8252-40A4-8260-981BA443612C}"/>
              </a:ext>
            </a:extLst>
          </p:cNvPr>
          <p:cNvGrpSpPr/>
          <p:nvPr/>
        </p:nvGrpSpPr>
        <p:grpSpPr>
          <a:xfrm>
            <a:off x="7503385" y="6274177"/>
            <a:ext cx="465843" cy="366137"/>
            <a:chOff x="6954414" y="3375725"/>
            <a:chExt cx="319141" cy="250835"/>
          </a:xfrm>
        </p:grpSpPr>
        <p:sp>
          <p:nvSpPr>
            <p:cNvPr id="177" name="Freeform 6">
              <a:extLst>
                <a:ext uri="{FF2B5EF4-FFF2-40B4-BE49-F238E27FC236}">
                  <a16:creationId xmlns:a16="http://schemas.microsoft.com/office/drawing/2014/main" id="{55DCF1E0-AC82-4E24-8E3E-47C523CE0ED4}"/>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6">
              <a:extLst>
                <a:ext uri="{FF2B5EF4-FFF2-40B4-BE49-F238E27FC236}">
                  <a16:creationId xmlns:a16="http://schemas.microsoft.com/office/drawing/2014/main" id="{93AFB7E0-A084-4B59-8881-4924B1F240C6}"/>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179" name="Straight Connector 178">
              <a:extLst>
                <a:ext uri="{FF2B5EF4-FFF2-40B4-BE49-F238E27FC236}">
                  <a16:creationId xmlns:a16="http://schemas.microsoft.com/office/drawing/2014/main" id="{556C9E33-94FB-4DD5-A62C-87B62FE275D0}"/>
                </a:ext>
              </a:extLst>
            </p:cNvPr>
            <p:cNvCxnSpPr>
              <a:cxnSpLocks/>
            </p:cNvCxnSpPr>
            <p:nvPr/>
          </p:nvCxnSpPr>
          <p:spPr>
            <a:xfrm flipH="1">
              <a:off x="7060948" y="3375725"/>
              <a:ext cx="93010" cy="250835"/>
            </a:xfrm>
            <a:prstGeom prst="line">
              <a:avLst/>
            </a:prstGeom>
            <a:noFill/>
            <a:ln w="22225"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192" name="Group 191">
            <a:extLst>
              <a:ext uri="{FF2B5EF4-FFF2-40B4-BE49-F238E27FC236}">
                <a16:creationId xmlns:a16="http://schemas.microsoft.com/office/drawing/2014/main" id="{0B31591C-94E3-4189-BC3A-4914F5087948}"/>
              </a:ext>
            </a:extLst>
          </p:cNvPr>
          <p:cNvGrpSpPr/>
          <p:nvPr/>
        </p:nvGrpSpPr>
        <p:grpSpPr>
          <a:xfrm>
            <a:off x="5473310" y="5416360"/>
            <a:ext cx="465843" cy="366137"/>
            <a:chOff x="6954414" y="3375725"/>
            <a:chExt cx="319141" cy="250835"/>
          </a:xfrm>
        </p:grpSpPr>
        <p:sp>
          <p:nvSpPr>
            <p:cNvPr id="193" name="Freeform 6">
              <a:extLst>
                <a:ext uri="{FF2B5EF4-FFF2-40B4-BE49-F238E27FC236}">
                  <a16:creationId xmlns:a16="http://schemas.microsoft.com/office/drawing/2014/main" id="{51042EE8-4E4D-4158-B637-E87A37E9B4C2}"/>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6">
              <a:extLst>
                <a:ext uri="{FF2B5EF4-FFF2-40B4-BE49-F238E27FC236}">
                  <a16:creationId xmlns:a16="http://schemas.microsoft.com/office/drawing/2014/main" id="{24223D84-A7D8-4AD0-96C7-8FBA1A56BAED}"/>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195" name="Straight Connector 194">
              <a:extLst>
                <a:ext uri="{FF2B5EF4-FFF2-40B4-BE49-F238E27FC236}">
                  <a16:creationId xmlns:a16="http://schemas.microsoft.com/office/drawing/2014/main" id="{8A10B8F9-4F5A-4CF9-B717-DB9329DD188B}"/>
                </a:ext>
              </a:extLst>
            </p:cNvPr>
            <p:cNvCxnSpPr>
              <a:cxnSpLocks/>
            </p:cNvCxnSpPr>
            <p:nvPr/>
          </p:nvCxnSpPr>
          <p:spPr>
            <a:xfrm flipH="1">
              <a:off x="7060948" y="3375725"/>
              <a:ext cx="93010" cy="250835"/>
            </a:xfrm>
            <a:prstGeom prst="line">
              <a:avLst/>
            </a:pr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196" name="Group 195">
            <a:extLst>
              <a:ext uri="{FF2B5EF4-FFF2-40B4-BE49-F238E27FC236}">
                <a16:creationId xmlns:a16="http://schemas.microsoft.com/office/drawing/2014/main" id="{0A11BCEF-7C77-4957-B84A-3B9F2A33B424}"/>
              </a:ext>
            </a:extLst>
          </p:cNvPr>
          <p:cNvGrpSpPr/>
          <p:nvPr/>
        </p:nvGrpSpPr>
        <p:grpSpPr>
          <a:xfrm>
            <a:off x="3839467" y="6212448"/>
            <a:ext cx="465843" cy="366137"/>
            <a:chOff x="6954414" y="3375725"/>
            <a:chExt cx="319141" cy="250835"/>
          </a:xfrm>
        </p:grpSpPr>
        <p:sp>
          <p:nvSpPr>
            <p:cNvPr id="197" name="Freeform 6">
              <a:extLst>
                <a:ext uri="{FF2B5EF4-FFF2-40B4-BE49-F238E27FC236}">
                  <a16:creationId xmlns:a16="http://schemas.microsoft.com/office/drawing/2014/main" id="{DCEAF1F6-56DF-429B-89BC-1E99A08906B8}"/>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6">
              <a:extLst>
                <a:ext uri="{FF2B5EF4-FFF2-40B4-BE49-F238E27FC236}">
                  <a16:creationId xmlns:a16="http://schemas.microsoft.com/office/drawing/2014/main" id="{9F361744-461F-4C28-B5F2-BFDB431E78D1}"/>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199" name="Straight Connector 198">
              <a:extLst>
                <a:ext uri="{FF2B5EF4-FFF2-40B4-BE49-F238E27FC236}">
                  <a16:creationId xmlns:a16="http://schemas.microsoft.com/office/drawing/2014/main" id="{2F9EEAAF-D035-4051-ACFA-CA4B85AAF060}"/>
                </a:ext>
              </a:extLst>
            </p:cNvPr>
            <p:cNvCxnSpPr>
              <a:cxnSpLocks/>
            </p:cNvCxnSpPr>
            <p:nvPr/>
          </p:nvCxnSpPr>
          <p:spPr>
            <a:xfrm flipH="1">
              <a:off x="7060948" y="3375725"/>
              <a:ext cx="93010" cy="250835"/>
            </a:xfrm>
            <a:prstGeom prst="line">
              <a:avLst/>
            </a:pr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200" name="Group 199">
            <a:extLst>
              <a:ext uri="{FF2B5EF4-FFF2-40B4-BE49-F238E27FC236}">
                <a16:creationId xmlns:a16="http://schemas.microsoft.com/office/drawing/2014/main" id="{AFEC3DF7-B0FD-48B0-BD44-394980C4B873}"/>
              </a:ext>
            </a:extLst>
          </p:cNvPr>
          <p:cNvGrpSpPr/>
          <p:nvPr/>
        </p:nvGrpSpPr>
        <p:grpSpPr>
          <a:xfrm>
            <a:off x="1373570" y="3931732"/>
            <a:ext cx="465843" cy="366137"/>
            <a:chOff x="6954414" y="3375725"/>
            <a:chExt cx="319141" cy="250835"/>
          </a:xfrm>
        </p:grpSpPr>
        <p:sp>
          <p:nvSpPr>
            <p:cNvPr id="201" name="Freeform 6">
              <a:extLst>
                <a:ext uri="{FF2B5EF4-FFF2-40B4-BE49-F238E27FC236}">
                  <a16:creationId xmlns:a16="http://schemas.microsoft.com/office/drawing/2014/main" id="{85213BE9-EBDA-40A4-9D00-9B504E433B92}"/>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6">
              <a:extLst>
                <a:ext uri="{FF2B5EF4-FFF2-40B4-BE49-F238E27FC236}">
                  <a16:creationId xmlns:a16="http://schemas.microsoft.com/office/drawing/2014/main" id="{7F5C90BA-682E-4CAE-AC37-874D9778A2DC}"/>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203" name="Straight Connector 202">
              <a:extLst>
                <a:ext uri="{FF2B5EF4-FFF2-40B4-BE49-F238E27FC236}">
                  <a16:creationId xmlns:a16="http://schemas.microsoft.com/office/drawing/2014/main" id="{8122BC5F-3BC4-456E-A9FD-721ACF8B6AC6}"/>
                </a:ext>
              </a:extLst>
            </p:cNvPr>
            <p:cNvCxnSpPr>
              <a:cxnSpLocks/>
            </p:cNvCxnSpPr>
            <p:nvPr/>
          </p:nvCxnSpPr>
          <p:spPr>
            <a:xfrm flipH="1">
              <a:off x="7060948" y="3375725"/>
              <a:ext cx="93010" cy="250835"/>
            </a:xfrm>
            <a:prstGeom prst="line">
              <a:avLst/>
            </a:pr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204" name="Group 203">
            <a:extLst>
              <a:ext uri="{FF2B5EF4-FFF2-40B4-BE49-F238E27FC236}">
                <a16:creationId xmlns:a16="http://schemas.microsoft.com/office/drawing/2014/main" id="{BA7134C6-9B43-46EB-9123-E0253DE01B51}"/>
              </a:ext>
            </a:extLst>
          </p:cNvPr>
          <p:cNvGrpSpPr/>
          <p:nvPr/>
        </p:nvGrpSpPr>
        <p:grpSpPr>
          <a:xfrm>
            <a:off x="3843230" y="2543464"/>
            <a:ext cx="465843" cy="366137"/>
            <a:chOff x="6954414" y="3375725"/>
            <a:chExt cx="319141" cy="250835"/>
          </a:xfrm>
        </p:grpSpPr>
        <p:sp>
          <p:nvSpPr>
            <p:cNvPr id="205" name="Freeform 6">
              <a:extLst>
                <a:ext uri="{FF2B5EF4-FFF2-40B4-BE49-F238E27FC236}">
                  <a16:creationId xmlns:a16="http://schemas.microsoft.com/office/drawing/2014/main" id="{8E4C4132-6E10-46FE-91FA-B82BA1310096}"/>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6">
              <a:extLst>
                <a:ext uri="{FF2B5EF4-FFF2-40B4-BE49-F238E27FC236}">
                  <a16:creationId xmlns:a16="http://schemas.microsoft.com/office/drawing/2014/main" id="{DADE17B9-442C-47F3-89E9-524AE8E2684A}"/>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207" name="Straight Connector 206">
              <a:extLst>
                <a:ext uri="{FF2B5EF4-FFF2-40B4-BE49-F238E27FC236}">
                  <a16:creationId xmlns:a16="http://schemas.microsoft.com/office/drawing/2014/main" id="{0E132BBE-29D4-4A48-A65B-130A7C99FB84}"/>
                </a:ext>
              </a:extLst>
            </p:cNvPr>
            <p:cNvCxnSpPr>
              <a:cxnSpLocks/>
            </p:cNvCxnSpPr>
            <p:nvPr/>
          </p:nvCxnSpPr>
          <p:spPr>
            <a:xfrm flipH="1">
              <a:off x="7060948" y="3375725"/>
              <a:ext cx="93010" cy="250835"/>
            </a:xfrm>
            <a:prstGeom prst="line">
              <a:avLst/>
            </a:prstGeom>
            <a:noFill/>
            <a:ln w="22225"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cxnSp>
      </p:grpSp>
      <p:grpSp>
        <p:nvGrpSpPr>
          <p:cNvPr id="208" name="Group 207">
            <a:extLst>
              <a:ext uri="{FF2B5EF4-FFF2-40B4-BE49-F238E27FC236}">
                <a16:creationId xmlns:a16="http://schemas.microsoft.com/office/drawing/2014/main" id="{4FBDA6E2-552E-46E3-A315-889AE982B95E}"/>
              </a:ext>
            </a:extLst>
          </p:cNvPr>
          <p:cNvGrpSpPr/>
          <p:nvPr/>
        </p:nvGrpSpPr>
        <p:grpSpPr>
          <a:xfrm>
            <a:off x="8475993" y="5083087"/>
            <a:ext cx="465843" cy="366137"/>
            <a:chOff x="6954414" y="3375725"/>
            <a:chExt cx="319141" cy="250835"/>
          </a:xfrm>
        </p:grpSpPr>
        <p:sp>
          <p:nvSpPr>
            <p:cNvPr id="209" name="Freeform 6">
              <a:extLst>
                <a:ext uri="{FF2B5EF4-FFF2-40B4-BE49-F238E27FC236}">
                  <a16:creationId xmlns:a16="http://schemas.microsoft.com/office/drawing/2014/main" id="{F70085A8-5A29-4542-8D63-9B0A1DDCDD19}"/>
                </a:ext>
              </a:extLst>
            </p:cNvPr>
            <p:cNvSpPr>
              <a:spLocks/>
            </p:cNvSpPr>
            <p:nvPr/>
          </p:nvSpPr>
          <p:spPr bwMode="auto">
            <a:xfrm>
              <a:off x="7201645"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Freeform 6">
              <a:extLst>
                <a:ext uri="{FF2B5EF4-FFF2-40B4-BE49-F238E27FC236}">
                  <a16:creationId xmlns:a16="http://schemas.microsoft.com/office/drawing/2014/main" id="{DFBF33C9-2E17-45C4-A54B-9B25121148E9}"/>
                </a:ext>
              </a:extLst>
            </p:cNvPr>
            <p:cNvSpPr>
              <a:spLocks/>
            </p:cNvSpPr>
            <p:nvPr/>
          </p:nvSpPr>
          <p:spPr bwMode="auto">
            <a:xfrm flipH="1">
              <a:off x="6954414" y="3429233"/>
              <a:ext cx="71910" cy="143819"/>
            </a:xfrm>
            <a:custGeom>
              <a:avLst/>
              <a:gdLst>
                <a:gd name="T0" fmla="*/ 0 w 22"/>
                <a:gd name="T1" fmla="*/ 0 h 44"/>
                <a:gd name="T2" fmla="*/ 22 w 22"/>
                <a:gd name="T3" fmla="*/ 23 h 44"/>
                <a:gd name="T4" fmla="*/ 2 w 22"/>
                <a:gd name="T5" fmla="*/ 44 h 44"/>
              </a:gdLst>
              <a:ahLst/>
              <a:cxnLst>
                <a:cxn ang="0">
                  <a:pos x="T0" y="T1"/>
                </a:cxn>
                <a:cxn ang="0">
                  <a:pos x="T2" y="T3"/>
                </a:cxn>
                <a:cxn ang="0">
                  <a:pos x="T4" y="T5"/>
                </a:cxn>
              </a:cxnLst>
              <a:rect l="0" t="0" r="r" b="b"/>
              <a:pathLst>
                <a:path w="22" h="44">
                  <a:moveTo>
                    <a:pt x="0" y="0"/>
                  </a:moveTo>
                  <a:lnTo>
                    <a:pt x="22" y="23"/>
                  </a:lnTo>
                  <a:lnTo>
                    <a:pt x="2" y="44"/>
                  </a:lnTo>
                </a:path>
              </a:pathLst>
            </a:custGeom>
            <a:noFill/>
            <a:ln w="222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cxnSp>
          <p:nvCxnSpPr>
            <p:cNvPr id="211" name="Straight Connector 210">
              <a:extLst>
                <a:ext uri="{FF2B5EF4-FFF2-40B4-BE49-F238E27FC236}">
                  <a16:creationId xmlns:a16="http://schemas.microsoft.com/office/drawing/2014/main" id="{AEE2BD18-0449-4869-88B5-2A939249800D}"/>
                </a:ext>
              </a:extLst>
            </p:cNvPr>
            <p:cNvCxnSpPr>
              <a:cxnSpLocks/>
            </p:cNvCxnSpPr>
            <p:nvPr/>
          </p:nvCxnSpPr>
          <p:spPr>
            <a:xfrm flipH="1">
              <a:off x="7060948" y="3375725"/>
              <a:ext cx="93010" cy="250835"/>
            </a:xfrm>
            <a:prstGeom prst="line">
              <a:avLst/>
            </a:prstGeom>
            <a:noFill/>
            <a:ln w="2222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cxnSp>
      </p:grpSp>
      <p:sp>
        <p:nvSpPr>
          <p:cNvPr id="78" name="Content Placeholder 2">
            <a:extLst>
              <a:ext uri="{FF2B5EF4-FFF2-40B4-BE49-F238E27FC236}">
                <a16:creationId xmlns:a16="http://schemas.microsoft.com/office/drawing/2014/main" id="{D1596AD6-994B-8D4F-93FC-D4983F9F10A7}"/>
              </a:ext>
            </a:extLst>
          </p:cNvPr>
          <p:cNvSpPr txBox="1">
            <a:spLocks/>
          </p:cNvSpPr>
          <p:nvPr/>
        </p:nvSpPr>
        <p:spPr>
          <a:xfrm>
            <a:off x="9387249" y="1659176"/>
            <a:ext cx="5351681" cy="6324808"/>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dirty="0">
                <a:solidFill>
                  <a:schemeClr val="tx2"/>
                </a:solidFill>
                <a:latin typeface="+mn-lt"/>
                <a:ea typeface="Amazon Ember Light" panose="020B0403020204020204" pitchFamily="34" charset="0"/>
                <a:cs typeface="Amazon Ember Light" panose="020B0403020204020204" pitchFamily="34" charset="0"/>
              </a:rPr>
              <a:t>Traffic shaping</a:t>
            </a:r>
          </a:p>
          <a:p>
            <a:pPr marL="0" lvl="1"/>
            <a:r>
              <a:rPr lang="en-US" sz="2000" dirty="0">
                <a:latin typeface="+mn-lt"/>
              </a:rPr>
              <a:t>Load </a:t>
            </a:r>
            <a:r>
              <a:rPr lang="en-US" sz="2000" dirty="0">
                <a:solidFill>
                  <a:srgbClr val="FFFFFF"/>
                </a:solidFill>
                <a:latin typeface="+mn-lt"/>
              </a:rPr>
              <a:t>balancing</a:t>
            </a:r>
            <a:endParaRPr lang="en-US" sz="2000" dirty="0">
              <a:solidFill>
                <a:srgbClr val="FFFFFF"/>
              </a:solidFill>
              <a:latin typeface="Amazon Ember" panose="02000000000000000000" pitchFamily="2" charset="0"/>
            </a:endParaRPr>
          </a:p>
          <a:p>
            <a:pPr marL="0" lvl="1"/>
            <a:r>
              <a:rPr lang="en-US" sz="2000" dirty="0">
                <a:latin typeface="+mn-lt"/>
              </a:rPr>
              <a:t>Weight targets</a:t>
            </a:r>
          </a:p>
          <a:p>
            <a:pPr marL="0" lvl="1"/>
            <a:r>
              <a:rPr lang="en-US" sz="2000" dirty="0">
                <a:latin typeface="+mn-lt"/>
              </a:rPr>
              <a:t>Service discovery (DNS + </a:t>
            </a:r>
            <a:r>
              <a:rPr lang="en-US" sz="2000" dirty="0">
                <a:solidFill>
                  <a:srgbClr val="FFFFFF"/>
                </a:solidFill>
                <a:latin typeface="+mn-lt"/>
              </a:rPr>
              <a:t>AWS Cloud Map</a:t>
            </a:r>
            <a:r>
              <a:rPr lang="en-US" sz="2000" dirty="0">
                <a:latin typeface="+mn-lt"/>
              </a:rPr>
              <a:t>)</a:t>
            </a:r>
          </a:p>
          <a:p>
            <a:pPr marL="0" lvl="1"/>
            <a:r>
              <a:rPr lang="en-US" sz="2000" dirty="0">
                <a:latin typeface="+mn-lt"/>
              </a:rPr>
              <a:t>Health checks</a:t>
            </a:r>
          </a:p>
          <a:p>
            <a:pPr marL="0" lvl="1"/>
            <a:r>
              <a:rPr lang="en-US" sz="2000" dirty="0">
                <a:latin typeface="+mn-lt"/>
              </a:rPr>
              <a:t>Retries*</a:t>
            </a:r>
          </a:p>
          <a:p>
            <a:pPr marL="0" lvl="1"/>
            <a:r>
              <a:rPr lang="en-US" sz="2000" dirty="0">
                <a:latin typeface="+mn-lt"/>
              </a:rPr>
              <a:t>Timeouts*</a:t>
            </a:r>
          </a:p>
          <a:p>
            <a:pPr marL="0" lvl="1"/>
            <a:r>
              <a:rPr lang="en-US" sz="2000" dirty="0">
                <a:latin typeface="+mn-lt"/>
              </a:rPr>
              <a:t>Circuit breakers*</a:t>
            </a:r>
          </a:p>
          <a:p>
            <a:pPr lvl="0"/>
            <a:br>
              <a:rPr lang="en-US" dirty="0">
                <a:solidFill>
                  <a:srgbClr val="D232AA"/>
                </a:solidFill>
                <a:latin typeface="+mn-lt"/>
                <a:ea typeface="Amazon Ember Light" panose="020B0403020204020204" pitchFamily="34" charset="0"/>
                <a:cs typeface="Amazon Ember Light" panose="020B0403020204020204" pitchFamily="34" charset="0"/>
              </a:rPr>
            </a:br>
            <a:r>
              <a:rPr lang="en-US" dirty="0">
                <a:solidFill>
                  <a:srgbClr val="D232AA"/>
                </a:solidFill>
                <a:latin typeface="+mn-lt"/>
                <a:ea typeface="Amazon Ember Light" panose="020B0403020204020204" pitchFamily="34" charset="0"/>
                <a:cs typeface="Amazon Ember Light" panose="020B0403020204020204" pitchFamily="34" charset="0"/>
              </a:rPr>
              <a:t>Routing controls</a:t>
            </a:r>
          </a:p>
          <a:p>
            <a:pPr marL="0" lvl="1"/>
            <a:r>
              <a:rPr lang="en-US" sz="2000" dirty="0">
                <a:latin typeface="+mn-lt"/>
              </a:rPr>
              <a:t>Protocols support (HTTP, TCP, gRPC*)</a:t>
            </a:r>
          </a:p>
          <a:p>
            <a:pPr marL="0" lvl="1"/>
            <a:r>
              <a:rPr lang="en-US" sz="2000" dirty="0">
                <a:latin typeface="+mn-lt"/>
              </a:rPr>
              <a:t>Path-based</a:t>
            </a:r>
          </a:p>
          <a:p>
            <a:pPr marL="0" lvl="1"/>
            <a:r>
              <a:rPr lang="en-US" sz="2000" dirty="0">
                <a:latin typeface="+mn-lt"/>
              </a:rPr>
              <a:t>Header-based*</a:t>
            </a:r>
          </a:p>
          <a:p>
            <a:pPr marL="0" lvl="1"/>
            <a:r>
              <a:rPr lang="en-US" sz="2000" dirty="0">
                <a:latin typeface="+mn-lt"/>
              </a:rPr>
              <a:t>Cookie-based*</a:t>
            </a:r>
          </a:p>
          <a:p>
            <a:pPr marL="0" lvl="1"/>
            <a:r>
              <a:rPr lang="en-US" sz="2000" dirty="0">
                <a:latin typeface="+mn-lt"/>
              </a:rPr>
              <a:t>Host-based*</a:t>
            </a:r>
          </a:p>
          <a:p>
            <a:pPr marL="0" lvl="1" algn="r"/>
            <a:r>
              <a:rPr lang="en-US" sz="2000" dirty="0">
                <a:latin typeface="+mn-lt"/>
              </a:rPr>
              <a:t>*Coming soon</a:t>
            </a:r>
          </a:p>
        </p:txBody>
      </p:sp>
      <p:sp>
        <p:nvSpPr>
          <p:cNvPr id="3" name="Title 2">
            <a:extLst>
              <a:ext uri="{FF2B5EF4-FFF2-40B4-BE49-F238E27FC236}">
                <a16:creationId xmlns:a16="http://schemas.microsoft.com/office/drawing/2014/main" id="{F5D895EC-DDA6-4713-8697-55AA07FF6D0A}"/>
              </a:ext>
            </a:extLst>
          </p:cNvPr>
          <p:cNvSpPr>
            <a:spLocks noGrp="1"/>
          </p:cNvSpPr>
          <p:nvPr>
            <p:ph type="title"/>
          </p:nvPr>
        </p:nvSpPr>
        <p:spPr>
          <a:xfrm>
            <a:off x="323088" y="347413"/>
            <a:ext cx="13987008" cy="1079598"/>
          </a:xfrm>
        </p:spPr>
        <p:txBody>
          <a:bodyPr/>
          <a:lstStyle/>
          <a:p>
            <a:r>
              <a:rPr lang="en-US" dirty="0"/>
              <a:t>Client-side traffic management</a:t>
            </a:r>
          </a:p>
        </p:txBody>
      </p:sp>
    </p:spTree>
    <p:extLst>
      <p:ext uri="{BB962C8B-B14F-4D97-AF65-F5344CB8AC3E}">
        <p14:creationId xmlns:p14="http://schemas.microsoft.com/office/powerpoint/2010/main" val="3093645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42" presetClass="path" presetSubtype="0" decel="100000" fill="hold" grpId="1" nodeType="withEffect">
                                  <p:stCondLst>
                                    <p:cond delay="150"/>
                                  </p:stCondLst>
                                  <p:childTnLst>
                                    <p:animMotion origin="layout" path="M -2.43056E-7 2.65432E-6 L -0.0536 2.65432E-6 " pathEditMode="relative" rAng="0" ptsTypes="AA">
                                      <p:cBhvr>
                                        <p:cTn id="9" dur="500" spd="-100000" fill="hold"/>
                                        <p:tgtEl>
                                          <p:spTgt spid="78"/>
                                        </p:tgtEl>
                                        <p:attrNameLst>
                                          <p:attrName>ppt_x</p:attrName>
                                          <p:attrName>ppt_y</p:attrName>
                                        </p:attrNameLst>
                                      </p:cBhvr>
                                      <p:rCtr x="-268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8" grpId="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A2242-B10A-F745-9914-8D581BF3F60C}"/>
              </a:ext>
            </a:extLst>
          </p:cNvPr>
          <p:cNvSpPr>
            <a:spLocks noGrp="1"/>
          </p:cNvSpPr>
          <p:nvPr>
            <p:ph type="title"/>
          </p:nvPr>
        </p:nvSpPr>
        <p:spPr>
          <a:xfrm>
            <a:off x="323088" y="347413"/>
            <a:ext cx="13987008" cy="1079598"/>
          </a:xfrm>
        </p:spPr>
        <p:txBody>
          <a:bodyPr/>
          <a:lstStyle/>
          <a:p>
            <a:r>
              <a:rPr lang="en-US" sz="4400" dirty="0">
                <a:latin typeface="+mj-lt"/>
              </a:rPr>
              <a:t>Today, App Mesh is </a:t>
            </a:r>
            <a:r>
              <a:rPr lang="en-US" sz="4400" dirty="0">
                <a:solidFill>
                  <a:srgbClr val="FFFFFF"/>
                </a:solidFill>
                <a:latin typeface="+mj-lt"/>
              </a:rPr>
              <a:t>generally</a:t>
            </a:r>
            <a:r>
              <a:rPr lang="en-US" sz="4400" dirty="0">
                <a:latin typeface="+mj-lt"/>
              </a:rPr>
              <a:t> available </a:t>
            </a:r>
            <a:r>
              <a:rPr lang="en-US" sz="4400" dirty="0">
                <a:solidFill>
                  <a:srgbClr val="FFFFFF"/>
                </a:solidFill>
                <a:latin typeface="+mj-lt"/>
              </a:rPr>
              <a:t>worldwide</a:t>
            </a:r>
          </a:p>
        </p:txBody>
      </p:sp>
      <p:sp>
        <p:nvSpPr>
          <p:cNvPr id="5" name="Content Placeholder 2">
            <a:extLst>
              <a:ext uri="{FF2B5EF4-FFF2-40B4-BE49-F238E27FC236}">
                <a16:creationId xmlns:a16="http://schemas.microsoft.com/office/drawing/2014/main" id="{84238888-B137-496D-A798-F9132AC2ABF4}"/>
              </a:ext>
            </a:extLst>
          </p:cNvPr>
          <p:cNvSpPr txBox="1">
            <a:spLocks/>
          </p:cNvSpPr>
          <p:nvPr/>
        </p:nvSpPr>
        <p:spPr>
          <a:xfrm>
            <a:off x="5702301" y="1843881"/>
            <a:ext cx="8389938" cy="6614118"/>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spcBef>
                <a:spcPts val="600"/>
              </a:spcBef>
            </a:pPr>
            <a:r>
              <a:rPr lang="en-US" dirty="0">
                <a:solidFill>
                  <a:schemeClr val="accent1"/>
                </a:solidFill>
                <a:latin typeface="+mn-lt"/>
                <a:ea typeface="Amazon Ember Light" panose="020B0403020204020204" pitchFamily="34" charset="0"/>
                <a:cs typeface="Amazon Ember Light" panose="020B0403020204020204" pitchFamily="34" charset="0"/>
              </a:rPr>
              <a:t>Observability and traffic control</a:t>
            </a:r>
          </a:p>
          <a:p>
            <a:pPr marL="0" lvl="1"/>
            <a:r>
              <a:rPr lang="en-US" sz="2000" dirty="0">
                <a:latin typeface="+mn-lt"/>
              </a:rPr>
              <a:t>Easily export logs, metrics, and </a:t>
            </a:r>
            <a:r>
              <a:rPr lang="en-US" sz="2000" dirty="0">
                <a:solidFill>
                  <a:srgbClr val="FFFFFF"/>
                </a:solidFill>
                <a:latin typeface="+mn-lt"/>
              </a:rPr>
              <a:t>traces</a:t>
            </a:r>
            <a:r>
              <a:rPr lang="en-US" sz="2000" dirty="0">
                <a:latin typeface="+mn-lt"/>
              </a:rPr>
              <a:t> </a:t>
            </a:r>
          </a:p>
          <a:p>
            <a:pPr marL="0" lvl="1"/>
            <a:r>
              <a:rPr lang="en-US" sz="2000" dirty="0">
                <a:solidFill>
                  <a:srgbClr val="FFFFFF"/>
                </a:solidFill>
                <a:latin typeface="+mn-lt"/>
              </a:rPr>
              <a:t>Client-side</a:t>
            </a:r>
            <a:r>
              <a:rPr lang="en-US" sz="2000" dirty="0">
                <a:latin typeface="+mn-lt"/>
              </a:rPr>
              <a:t> load balancing, routing</a:t>
            </a:r>
          </a:p>
          <a:p>
            <a:pPr marL="0" lvl="1"/>
            <a:endParaRPr lang="en-US" sz="3200" dirty="0">
              <a:solidFill>
                <a:schemeClr val="accent1"/>
              </a:solidFill>
              <a:latin typeface="+mn-lt"/>
              <a:ea typeface="Amazon Ember Light" panose="020B0403020204020204" pitchFamily="34" charset="0"/>
              <a:cs typeface="Amazon Ember Light" panose="020B0403020204020204" pitchFamily="34" charset="0"/>
            </a:endParaRPr>
          </a:p>
          <a:p>
            <a:pPr marL="0" lvl="1"/>
            <a:r>
              <a:rPr lang="en-US" sz="3200" dirty="0">
                <a:solidFill>
                  <a:schemeClr val="accent1"/>
                </a:solidFill>
                <a:latin typeface="+mn-lt"/>
                <a:ea typeface="Amazon Ember Light" panose="020B0403020204020204" pitchFamily="34" charset="0"/>
                <a:cs typeface="Amazon Ember Light" panose="020B0403020204020204" pitchFamily="34" charset="0"/>
              </a:rPr>
              <a:t>AWS container services compatibility</a:t>
            </a:r>
            <a:br>
              <a:rPr lang="en-US" sz="3200" dirty="0">
                <a:solidFill>
                  <a:schemeClr val="accent1"/>
                </a:solidFill>
                <a:latin typeface="+mn-lt"/>
                <a:ea typeface="Amazon Ember Light" panose="020B0403020204020204" pitchFamily="34" charset="0"/>
                <a:cs typeface="Amazon Ember Light" panose="020B0403020204020204" pitchFamily="34" charset="0"/>
              </a:rPr>
            </a:br>
            <a:r>
              <a:rPr lang="en-US" sz="2000" dirty="0">
                <a:solidFill>
                  <a:srgbClr val="FFFFFF"/>
                </a:solidFill>
                <a:latin typeface="+mn-lt"/>
              </a:rPr>
              <a:t>Amazon Elastic Container Service</a:t>
            </a:r>
            <a:r>
              <a:rPr lang="en-US" sz="2000" dirty="0">
                <a:latin typeface="+mn-lt"/>
              </a:rPr>
              <a:t> (Amazon ECS)</a:t>
            </a:r>
          </a:p>
          <a:p>
            <a:pPr marL="0" lvl="1"/>
            <a:r>
              <a:rPr lang="en-US" sz="2000" dirty="0">
                <a:solidFill>
                  <a:srgbClr val="FFFFFF"/>
                </a:solidFill>
                <a:latin typeface="+mn-lt"/>
              </a:rPr>
              <a:t>Amazon Elastic Container Service for Kubernetes</a:t>
            </a:r>
            <a:r>
              <a:rPr lang="en-US" sz="2000" dirty="0">
                <a:latin typeface="+mn-lt"/>
              </a:rPr>
              <a:t> (Amazon EKS)  </a:t>
            </a:r>
          </a:p>
          <a:p>
            <a:pPr marL="0" lvl="1"/>
            <a:r>
              <a:rPr lang="en-US" sz="2000" dirty="0">
                <a:solidFill>
                  <a:srgbClr val="FFFFFF"/>
                </a:solidFill>
                <a:latin typeface="+mn-lt"/>
              </a:rPr>
              <a:t>AWS Fargate</a:t>
            </a:r>
            <a:endParaRPr lang="en-US" sz="2000" dirty="0">
              <a:solidFill>
                <a:srgbClr val="FFFFFF"/>
              </a:solidFill>
              <a:latin typeface="Amazon Ember" panose="02000000000000000000" pitchFamily="2" charset="0"/>
            </a:endParaRPr>
          </a:p>
          <a:p>
            <a:pPr marL="0" lvl="1"/>
            <a:endParaRPr lang="en-US" sz="2000" dirty="0">
              <a:latin typeface="+mn-lt"/>
            </a:endParaRPr>
          </a:p>
          <a:p>
            <a:pPr marL="0" lvl="1"/>
            <a:r>
              <a:rPr lang="en-US" sz="3200" dirty="0">
                <a:solidFill>
                  <a:schemeClr val="accent1"/>
                </a:solidFill>
                <a:latin typeface="+mn-lt"/>
                <a:ea typeface="Amazon Ember Light" panose="020B0403020204020204" pitchFamily="34" charset="0"/>
                <a:cs typeface="Amazon Ember Light" panose="020B0403020204020204" pitchFamily="34" charset="0"/>
              </a:rPr>
              <a:t>EC2 compatibility</a:t>
            </a:r>
          </a:p>
          <a:p>
            <a:pPr marL="0" lvl="1"/>
            <a:r>
              <a:rPr lang="en-US" sz="2000" dirty="0">
                <a:latin typeface="+mn-lt"/>
              </a:rPr>
              <a:t>Integrate with services running directly on EC2 </a:t>
            </a:r>
            <a:r>
              <a:rPr lang="en-US" sz="2000" dirty="0">
                <a:solidFill>
                  <a:srgbClr val="FFFFFF"/>
                </a:solidFill>
                <a:latin typeface="+mn-lt"/>
              </a:rPr>
              <a:t>instances</a:t>
            </a:r>
            <a:endParaRPr lang="en-US" sz="2000" dirty="0">
              <a:solidFill>
                <a:srgbClr val="FFFFFF"/>
              </a:solidFill>
              <a:latin typeface="Amazon Ember" panose="02000000000000000000" pitchFamily="2" charset="0"/>
            </a:endParaRPr>
          </a:p>
          <a:p>
            <a:pPr marL="0" lvl="1"/>
            <a:endParaRPr lang="en-US" sz="3200" dirty="0">
              <a:latin typeface="+mn-lt"/>
            </a:endParaRPr>
          </a:p>
          <a:p>
            <a:pPr marL="0" lvl="1"/>
            <a:endParaRPr lang="en-US" sz="2000" b="1" dirty="0"/>
          </a:p>
          <a:p>
            <a:pPr marL="0" lvl="1"/>
            <a:endParaRPr lang="en-US" sz="2000" b="1" dirty="0"/>
          </a:p>
          <a:p>
            <a:pPr marL="0" lvl="1"/>
            <a:endParaRPr lang="en-US" sz="3200" dirty="0"/>
          </a:p>
        </p:txBody>
      </p:sp>
      <p:grpSp>
        <p:nvGrpSpPr>
          <p:cNvPr id="6" name="Graphic 60">
            <a:extLst>
              <a:ext uri="{FF2B5EF4-FFF2-40B4-BE49-F238E27FC236}">
                <a16:creationId xmlns:a16="http://schemas.microsoft.com/office/drawing/2014/main" id="{E59ED821-0A75-4878-B960-82FEDCD2C974}"/>
              </a:ext>
            </a:extLst>
          </p:cNvPr>
          <p:cNvGrpSpPr/>
          <p:nvPr/>
        </p:nvGrpSpPr>
        <p:grpSpPr>
          <a:xfrm>
            <a:off x="1074129" y="8570466"/>
            <a:ext cx="546241" cy="546241"/>
            <a:chOff x="1074129" y="8570466"/>
            <a:chExt cx="546241" cy="546241"/>
          </a:xfrm>
        </p:grpSpPr>
        <p:sp>
          <p:nvSpPr>
            <p:cNvPr id="7" name="Freeform: Shape 6">
              <a:extLst>
                <a:ext uri="{FF2B5EF4-FFF2-40B4-BE49-F238E27FC236}">
                  <a16:creationId xmlns:a16="http://schemas.microsoft.com/office/drawing/2014/main" id="{42836B5C-BA2D-4280-B982-998AA30BD0D1}"/>
                </a:ext>
              </a:extLst>
            </p:cNvPr>
            <p:cNvSpPr/>
            <p:nvPr/>
          </p:nvSpPr>
          <p:spPr>
            <a:xfrm>
              <a:off x="1112366" y="8785139"/>
              <a:ext cx="43699" cy="8194"/>
            </a:xfrm>
            <a:custGeom>
              <a:avLst/>
              <a:gdLst>
                <a:gd name="connsiteX0" fmla="*/ 4097 w 43699"/>
                <a:gd name="connsiteY0" fmla="*/ 4097 h 8193"/>
                <a:gd name="connsiteX1" fmla="*/ 39876 w 43699"/>
                <a:gd name="connsiteY1" fmla="*/ 4097 h 8193"/>
              </a:gdLst>
              <a:ahLst/>
              <a:cxnLst>
                <a:cxn ang="0">
                  <a:pos x="connsiteX0" y="connsiteY0"/>
                </a:cxn>
                <a:cxn ang="0">
                  <a:pos x="connsiteX1" y="connsiteY1"/>
                </a:cxn>
              </a:cxnLst>
              <a:rect l="l" t="t" r="r" b="b"/>
              <a:pathLst>
                <a:path w="43699" h="8193">
                  <a:moveTo>
                    <a:pt x="4097" y="4097"/>
                  </a:moveTo>
                  <a:lnTo>
                    <a:pt x="39876" y="4097"/>
                  </a:lnTo>
                </a:path>
              </a:pathLst>
            </a:custGeom>
            <a:ln w="19050" cap="flat">
              <a:solidFill>
                <a:schemeClr val="tx1"/>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A77787D8-8645-4488-A457-6333ECAB3EF5}"/>
                </a:ext>
              </a:extLst>
            </p:cNvPr>
            <p:cNvSpPr/>
            <p:nvPr/>
          </p:nvSpPr>
          <p:spPr>
            <a:xfrm>
              <a:off x="1099256" y="8785139"/>
              <a:ext cx="16387" cy="8194"/>
            </a:xfrm>
            <a:custGeom>
              <a:avLst/>
              <a:gdLst>
                <a:gd name="connsiteX0" fmla="*/ 4097 w 16387"/>
                <a:gd name="connsiteY0" fmla="*/ 4097 h 8193"/>
                <a:gd name="connsiteX1" fmla="*/ 12837 w 16387"/>
                <a:gd name="connsiteY1" fmla="*/ 4097 h 8193"/>
              </a:gdLst>
              <a:ahLst/>
              <a:cxnLst>
                <a:cxn ang="0">
                  <a:pos x="connsiteX0" y="connsiteY0"/>
                </a:cxn>
                <a:cxn ang="0">
                  <a:pos x="connsiteX1" y="connsiteY1"/>
                </a:cxn>
              </a:cxnLst>
              <a:rect l="l" t="t" r="r" b="b"/>
              <a:pathLst>
                <a:path w="16387" h="8193">
                  <a:moveTo>
                    <a:pt x="4097" y="4097"/>
                  </a:moveTo>
                  <a:lnTo>
                    <a:pt x="12837" y="4097"/>
                  </a:lnTo>
                </a:path>
              </a:pathLst>
            </a:custGeom>
            <a:ln w="19050" cap="flat">
              <a:solidFill>
                <a:schemeClr val="tx1"/>
              </a:solid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0D72902-4C21-4FEA-AE0F-47DBF68AD88C}"/>
                </a:ext>
              </a:extLst>
            </p:cNvPr>
            <p:cNvSpPr/>
            <p:nvPr/>
          </p:nvSpPr>
          <p:spPr>
            <a:xfrm>
              <a:off x="1125749" y="8761923"/>
              <a:ext cx="46430" cy="8194"/>
            </a:xfrm>
            <a:custGeom>
              <a:avLst/>
              <a:gdLst>
                <a:gd name="connsiteX0" fmla="*/ 4097 w 46430"/>
                <a:gd name="connsiteY0" fmla="*/ 4097 h 8193"/>
                <a:gd name="connsiteX1" fmla="*/ 42334 w 46430"/>
                <a:gd name="connsiteY1" fmla="*/ 4097 h 8193"/>
              </a:gdLst>
              <a:ahLst/>
              <a:cxnLst>
                <a:cxn ang="0">
                  <a:pos x="connsiteX0" y="connsiteY0"/>
                </a:cxn>
                <a:cxn ang="0">
                  <a:pos x="connsiteX1" y="connsiteY1"/>
                </a:cxn>
              </a:cxnLst>
              <a:rect l="l" t="t" r="r" b="b"/>
              <a:pathLst>
                <a:path w="46430" h="8193">
                  <a:moveTo>
                    <a:pt x="4097" y="4097"/>
                  </a:moveTo>
                  <a:lnTo>
                    <a:pt x="42334" y="4097"/>
                  </a:lnTo>
                </a:path>
              </a:pathLst>
            </a:custGeom>
            <a:ln w="19050" cap="flat">
              <a:solidFill>
                <a:schemeClr val="tx1"/>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10374FCC-631C-48BD-BB5B-EFE688962AF9}"/>
                </a:ext>
              </a:extLst>
            </p:cNvPr>
            <p:cNvSpPr/>
            <p:nvPr/>
          </p:nvSpPr>
          <p:spPr>
            <a:xfrm>
              <a:off x="1114551" y="8761923"/>
              <a:ext cx="13656" cy="8194"/>
            </a:xfrm>
            <a:custGeom>
              <a:avLst/>
              <a:gdLst>
                <a:gd name="connsiteX0" fmla="*/ 4097 w 13656"/>
                <a:gd name="connsiteY0" fmla="*/ 4097 h 8193"/>
                <a:gd name="connsiteX1" fmla="*/ 10652 w 13656"/>
                <a:gd name="connsiteY1" fmla="*/ 4097 h 8193"/>
              </a:gdLst>
              <a:ahLst/>
              <a:cxnLst>
                <a:cxn ang="0">
                  <a:pos x="connsiteX0" y="connsiteY0"/>
                </a:cxn>
                <a:cxn ang="0">
                  <a:pos x="connsiteX1" y="connsiteY1"/>
                </a:cxn>
              </a:cxnLst>
              <a:rect l="l" t="t" r="r" b="b"/>
              <a:pathLst>
                <a:path w="13656" h="8193">
                  <a:moveTo>
                    <a:pt x="4097" y="4097"/>
                  </a:moveTo>
                  <a:lnTo>
                    <a:pt x="10652" y="4097"/>
                  </a:lnTo>
                </a:path>
              </a:pathLst>
            </a:custGeom>
            <a:ln w="19050" cap="flat">
              <a:solidFill>
                <a:schemeClr val="tx1"/>
              </a:solid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3406E2D9-A388-4263-8CA4-26BCDE3B9E9E}"/>
                </a:ext>
              </a:extLst>
            </p:cNvPr>
            <p:cNvSpPr/>
            <p:nvPr/>
          </p:nvSpPr>
          <p:spPr>
            <a:xfrm>
              <a:off x="1193210" y="8741166"/>
              <a:ext cx="62818" cy="68280"/>
            </a:xfrm>
            <a:custGeom>
              <a:avLst/>
              <a:gdLst>
                <a:gd name="connsiteX0" fmla="*/ 4097 w 62817"/>
                <a:gd name="connsiteY0" fmla="*/ 26493 h 68280"/>
                <a:gd name="connsiteX1" fmla="*/ 4097 w 62817"/>
                <a:gd name="connsiteY1" fmla="*/ 18845 h 68280"/>
                <a:gd name="connsiteX2" fmla="*/ 32228 w 62817"/>
                <a:gd name="connsiteY2" fmla="*/ 4097 h 68280"/>
                <a:gd name="connsiteX3" fmla="*/ 60087 w 62817"/>
                <a:gd name="connsiteY3" fmla="*/ 18845 h 68280"/>
                <a:gd name="connsiteX4" fmla="*/ 60087 w 62817"/>
                <a:gd name="connsiteY4" fmla="*/ 49708 h 68280"/>
                <a:gd name="connsiteX5" fmla="*/ 32228 w 62817"/>
                <a:gd name="connsiteY5" fmla="*/ 64730 h 68280"/>
                <a:gd name="connsiteX6" fmla="*/ 4097 w 62817"/>
                <a:gd name="connsiteY6" fmla="*/ 49981 h 68280"/>
                <a:gd name="connsiteX7" fmla="*/ 4097 w 62817"/>
                <a:gd name="connsiteY7" fmla="*/ 44519 h 6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17" h="68280">
                  <a:moveTo>
                    <a:pt x="4097" y="26493"/>
                  </a:moveTo>
                  <a:lnTo>
                    <a:pt x="4097" y="18845"/>
                  </a:lnTo>
                  <a:lnTo>
                    <a:pt x="32228" y="4097"/>
                  </a:lnTo>
                  <a:lnTo>
                    <a:pt x="60087" y="18845"/>
                  </a:lnTo>
                  <a:lnTo>
                    <a:pt x="60087" y="49708"/>
                  </a:lnTo>
                  <a:lnTo>
                    <a:pt x="32228" y="64730"/>
                  </a:lnTo>
                  <a:lnTo>
                    <a:pt x="4097" y="49981"/>
                  </a:lnTo>
                  <a:lnTo>
                    <a:pt x="4097" y="44519"/>
                  </a:lnTo>
                </a:path>
              </a:pathLst>
            </a:custGeom>
            <a:noFill/>
            <a:ln w="19050" cap="flat">
              <a:solidFill>
                <a:schemeClr val="tx1"/>
              </a:solidFill>
              <a:prstDash val="solid"/>
              <a:round/>
            </a:ln>
          </p:spPr>
          <p:txBody>
            <a:bodyPr rtlCol="0" anchor="ctr"/>
            <a:lstStyle/>
            <a:p>
              <a:endParaRPr lang="en-US" dirty="0"/>
            </a:p>
          </p:txBody>
        </p:sp>
        <p:sp>
          <p:nvSpPr>
            <p:cNvPr id="12" name="Freeform: Shape 11">
              <a:extLst>
                <a:ext uri="{FF2B5EF4-FFF2-40B4-BE49-F238E27FC236}">
                  <a16:creationId xmlns:a16="http://schemas.microsoft.com/office/drawing/2014/main" id="{4969457F-509B-42C8-9F34-0CA255DC17CC}"/>
                </a:ext>
              </a:extLst>
            </p:cNvPr>
            <p:cNvSpPr/>
            <p:nvPr/>
          </p:nvSpPr>
          <p:spPr>
            <a:xfrm>
              <a:off x="1193210" y="8767932"/>
              <a:ext cx="8194" cy="16387"/>
            </a:xfrm>
            <a:custGeom>
              <a:avLst/>
              <a:gdLst>
                <a:gd name="connsiteX0" fmla="*/ 4097 w 8193"/>
                <a:gd name="connsiteY0" fmla="*/ 13110 h 16387"/>
                <a:gd name="connsiteX1" fmla="*/ 4097 w 8193"/>
                <a:gd name="connsiteY1" fmla="*/ 4097 h 16387"/>
              </a:gdLst>
              <a:ahLst/>
              <a:cxnLst>
                <a:cxn ang="0">
                  <a:pos x="connsiteX0" y="connsiteY0"/>
                </a:cxn>
                <a:cxn ang="0">
                  <a:pos x="connsiteX1" y="connsiteY1"/>
                </a:cxn>
              </a:cxnLst>
              <a:rect l="l" t="t" r="r" b="b"/>
              <a:pathLst>
                <a:path w="8193" h="16387">
                  <a:moveTo>
                    <a:pt x="4097" y="13110"/>
                  </a:moveTo>
                  <a:lnTo>
                    <a:pt x="4097" y="4097"/>
                  </a:lnTo>
                </a:path>
              </a:pathLst>
            </a:custGeom>
            <a:ln w="19050" cap="flat">
              <a:solidFill>
                <a:schemeClr val="tx1"/>
              </a:solidFill>
              <a:prstDash val="solid"/>
              <a:round/>
            </a:ln>
          </p:spPr>
          <p:txBody>
            <a:bodyPr rtlCol="0" anchor="ctr"/>
            <a:lstStyle/>
            <a:p>
              <a:endParaRPr lang="en-US" dirty="0"/>
            </a:p>
          </p:txBody>
        </p:sp>
        <p:sp>
          <p:nvSpPr>
            <p:cNvPr id="13" name="Freeform: Shape 12">
              <a:extLst>
                <a:ext uri="{FF2B5EF4-FFF2-40B4-BE49-F238E27FC236}">
                  <a16:creationId xmlns:a16="http://schemas.microsoft.com/office/drawing/2014/main" id="{529A39BE-61AB-413D-95B1-3F3EE9767B2A}"/>
                </a:ext>
              </a:extLst>
            </p:cNvPr>
            <p:cNvSpPr/>
            <p:nvPr/>
          </p:nvSpPr>
          <p:spPr>
            <a:xfrm>
              <a:off x="1213694" y="8812451"/>
              <a:ext cx="21850" cy="21850"/>
            </a:xfrm>
            <a:custGeom>
              <a:avLst/>
              <a:gdLst>
                <a:gd name="connsiteX0" fmla="*/ 19392 w 21849"/>
                <a:gd name="connsiteY0" fmla="*/ 11744 h 21849"/>
                <a:gd name="connsiteX1" fmla="*/ 11744 w 21849"/>
                <a:gd name="connsiteY1" fmla="*/ 19392 h 21849"/>
                <a:gd name="connsiteX2" fmla="*/ 4097 w 21849"/>
                <a:gd name="connsiteY2" fmla="*/ 11744 h 21849"/>
                <a:gd name="connsiteX3" fmla="*/ 11744 w 21849"/>
                <a:gd name="connsiteY3" fmla="*/ 4097 h 21849"/>
                <a:gd name="connsiteX4" fmla="*/ 19392 w 21849"/>
                <a:gd name="connsiteY4" fmla="*/ 11744 h 21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49" h="21849">
                  <a:moveTo>
                    <a:pt x="19392" y="11744"/>
                  </a:moveTo>
                  <a:cubicBezTo>
                    <a:pt x="19392" y="15968"/>
                    <a:pt x="15968" y="19392"/>
                    <a:pt x="11744" y="19392"/>
                  </a:cubicBezTo>
                  <a:cubicBezTo>
                    <a:pt x="7521" y="19392"/>
                    <a:pt x="4097" y="15968"/>
                    <a:pt x="4097" y="11744"/>
                  </a:cubicBezTo>
                  <a:cubicBezTo>
                    <a:pt x="4097" y="7521"/>
                    <a:pt x="7521" y="4097"/>
                    <a:pt x="11744" y="4097"/>
                  </a:cubicBezTo>
                  <a:cubicBezTo>
                    <a:pt x="15968" y="4097"/>
                    <a:pt x="19392" y="7521"/>
                    <a:pt x="19392" y="11744"/>
                  </a:cubicBezTo>
                  <a:close/>
                </a:path>
              </a:pathLst>
            </a:custGeom>
            <a:noFill/>
            <a:ln w="19050" cap="flat">
              <a:solidFill>
                <a:schemeClr val="tx1"/>
              </a:solidFill>
              <a:prstDash val="solid"/>
              <a:round/>
            </a:ln>
          </p:spPr>
          <p:txBody>
            <a:bodyPr rtlCol="0" anchor="ctr"/>
            <a:lstStyle/>
            <a:p>
              <a:endParaRPr lang="en-US" dirty="0"/>
            </a:p>
          </p:txBody>
        </p:sp>
        <p:sp>
          <p:nvSpPr>
            <p:cNvPr id="14" name="Freeform: Shape 13">
              <a:extLst>
                <a:ext uri="{FF2B5EF4-FFF2-40B4-BE49-F238E27FC236}">
                  <a16:creationId xmlns:a16="http://schemas.microsoft.com/office/drawing/2014/main" id="{3C970CCD-0D0E-4169-9F1D-8F4D49629ABF}"/>
                </a:ext>
              </a:extLst>
            </p:cNvPr>
            <p:cNvSpPr/>
            <p:nvPr/>
          </p:nvSpPr>
          <p:spPr>
            <a:xfrm>
              <a:off x="1213420" y="8716859"/>
              <a:ext cx="21850" cy="21850"/>
            </a:xfrm>
            <a:custGeom>
              <a:avLst/>
              <a:gdLst>
                <a:gd name="connsiteX0" fmla="*/ 19392 w 21849"/>
                <a:gd name="connsiteY0" fmla="*/ 11744 h 21849"/>
                <a:gd name="connsiteX1" fmla="*/ 11744 w 21849"/>
                <a:gd name="connsiteY1" fmla="*/ 19392 h 21849"/>
                <a:gd name="connsiteX2" fmla="*/ 4097 w 21849"/>
                <a:gd name="connsiteY2" fmla="*/ 11744 h 21849"/>
                <a:gd name="connsiteX3" fmla="*/ 11744 w 21849"/>
                <a:gd name="connsiteY3" fmla="*/ 4097 h 21849"/>
                <a:gd name="connsiteX4" fmla="*/ 19392 w 21849"/>
                <a:gd name="connsiteY4" fmla="*/ 11744 h 21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49" h="21849">
                  <a:moveTo>
                    <a:pt x="19392" y="11744"/>
                  </a:moveTo>
                  <a:cubicBezTo>
                    <a:pt x="19392" y="15968"/>
                    <a:pt x="15968" y="19392"/>
                    <a:pt x="11744" y="19392"/>
                  </a:cubicBezTo>
                  <a:cubicBezTo>
                    <a:pt x="7521" y="19392"/>
                    <a:pt x="4097" y="15968"/>
                    <a:pt x="4097" y="11744"/>
                  </a:cubicBezTo>
                  <a:cubicBezTo>
                    <a:pt x="4097" y="7521"/>
                    <a:pt x="7521" y="4097"/>
                    <a:pt x="11744" y="4097"/>
                  </a:cubicBezTo>
                  <a:cubicBezTo>
                    <a:pt x="15968" y="4097"/>
                    <a:pt x="19392" y="7521"/>
                    <a:pt x="19392" y="11744"/>
                  </a:cubicBezTo>
                  <a:close/>
                </a:path>
              </a:pathLst>
            </a:custGeom>
            <a:noFill/>
            <a:ln w="19050" cap="flat">
              <a:solidFill>
                <a:schemeClr val="tx1"/>
              </a:solidFill>
              <a:prstDash val="solid"/>
              <a:round/>
            </a:ln>
          </p:spPr>
          <p:txBody>
            <a:bodyPr rtlCol="0" anchor="ctr"/>
            <a:lstStyle/>
            <a:p>
              <a:endParaRPr lang="en-US" dirty="0"/>
            </a:p>
          </p:txBody>
        </p:sp>
        <p:sp>
          <p:nvSpPr>
            <p:cNvPr id="15" name="Freeform: Shape 14">
              <a:extLst>
                <a:ext uri="{FF2B5EF4-FFF2-40B4-BE49-F238E27FC236}">
                  <a16:creationId xmlns:a16="http://schemas.microsoft.com/office/drawing/2014/main" id="{95418951-11A7-4AB5-84B7-8BC03DB86992}"/>
                </a:ext>
              </a:extLst>
            </p:cNvPr>
            <p:cNvSpPr/>
            <p:nvPr/>
          </p:nvSpPr>
          <p:spPr>
            <a:xfrm>
              <a:off x="1169721" y="8787597"/>
              <a:ext cx="21850" cy="21850"/>
            </a:xfrm>
            <a:custGeom>
              <a:avLst/>
              <a:gdLst>
                <a:gd name="connsiteX0" fmla="*/ 19392 w 21849"/>
                <a:gd name="connsiteY0" fmla="*/ 11744 h 21849"/>
                <a:gd name="connsiteX1" fmla="*/ 11744 w 21849"/>
                <a:gd name="connsiteY1" fmla="*/ 19392 h 21849"/>
                <a:gd name="connsiteX2" fmla="*/ 4097 w 21849"/>
                <a:gd name="connsiteY2" fmla="*/ 11744 h 21849"/>
                <a:gd name="connsiteX3" fmla="*/ 11744 w 21849"/>
                <a:gd name="connsiteY3" fmla="*/ 4097 h 21849"/>
                <a:gd name="connsiteX4" fmla="*/ 19392 w 21849"/>
                <a:gd name="connsiteY4" fmla="*/ 11744 h 21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49" h="21849">
                  <a:moveTo>
                    <a:pt x="19392" y="11744"/>
                  </a:moveTo>
                  <a:cubicBezTo>
                    <a:pt x="19392" y="15968"/>
                    <a:pt x="15968" y="19392"/>
                    <a:pt x="11744" y="19392"/>
                  </a:cubicBezTo>
                  <a:cubicBezTo>
                    <a:pt x="7521" y="19392"/>
                    <a:pt x="4097" y="15968"/>
                    <a:pt x="4097" y="11744"/>
                  </a:cubicBezTo>
                  <a:cubicBezTo>
                    <a:pt x="4097" y="7521"/>
                    <a:pt x="7521" y="4097"/>
                    <a:pt x="11744" y="4097"/>
                  </a:cubicBezTo>
                  <a:cubicBezTo>
                    <a:pt x="15968" y="4097"/>
                    <a:pt x="19392" y="7521"/>
                    <a:pt x="19392" y="11744"/>
                  </a:cubicBezTo>
                  <a:close/>
                </a:path>
              </a:pathLst>
            </a:custGeom>
            <a:noFill/>
            <a:ln w="19050" cap="flat">
              <a:solidFill>
                <a:schemeClr val="tx1"/>
              </a:solidFill>
              <a:prstDash val="solid"/>
              <a:round/>
            </a:ln>
          </p:spPr>
          <p:txBody>
            <a:bodyPr rtlCol="0" anchor="ctr"/>
            <a:lstStyle/>
            <a:p>
              <a:endParaRPr lang="en-US" dirty="0"/>
            </a:p>
          </p:txBody>
        </p:sp>
        <p:sp>
          <p:nvSpPr>
            <p:cNvPr id="16" name="Freeform: Shape 15">
              <a:extLst>
                <a:ext uri="{FF2B5EF4-FFF2-40B4-BE49-F238E27FC236}">
                  <a16:creationId xmlns:a16="http://schemas.microsoft.com/office/drawing/2014/main" id="{D926FFC4-D545-46BA-94B8-AAF63FFE3B53}"/>
                </a:ext>
              </a:extLst>
            </p:cNvPr>
            <p:cNvSpPr/>
            <p:nvPr/>
          </p:nvSpPr>
          <p:spPr>
            <a:xfrm>
              <a:off x="1169721" y="8737889"/>
              <a:ext cx="21850" cy="21850"/>
            </a:xfrm>
            <a:custGeom>
              <a:avLst/>
              <a:gdLst>
                <a:gd name="connsiteX0" fmla="*/ 19392 w 21849"/>
                <a:gd name="connsiteY0" fmla="*/ 11744 h 21849"/>
                <a:gd name="connsiteX1" fmla="*/ 11744 w 21849"/>
                <a:gd name="connsiteY1" fmla="*/ 19392 h 21849"/>
                <a:gd name="connsiteX2" fmla="*/ 4097 w 21849"/>
                <a:gd name="connsiteY2" fmla="*/ 11744 h 21849"/>
                <a:gd name="connsiteX3" fmla="*/ 11744 w 21849"/>
                <a:gd name="connsiteY3" fmla="*/ 4097 h 21849"/>
                <a:gd name="connsiteX4" fmla="*/ 19392 w 21849"/>
                <a:gd name="connsiteY4" fmla="*/ 11744 h 21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49" h="21849">
                  <a:moveTo>
                    <a:pt x="19392" y="11744"/>
                  </a:moveTo>
                  <a:cubicBezTo>
                    <a:pt x="19392" y="15968"/>
                    <a:pt x="15968" y="19392"/>
                    <a:pt x="11744" y="19392"/>
                  </a:cubicBezTo>
                  <a:cubicBezTo>
                    <a:pt x="7521" y="19392"/>
                    <a:pt x="4097" y="15968"/>
                    <a:pt x="4097" y="11744"/>
                  </a:cubicBezTo>
                  <a:cubicBezTo>
                    <a:pt x="4097" y="7521"/>
                    <a:pt x="7521" y="4097"/>
                    <a:pt x="11744" y="4097"/>
                  </a:cubicBezTo>
                  <a:cubicBezTo>
                    <a:pt x="15968" y="4097"/>
                    <a:pt x="19392" y="7521"/>
                    <a:pt x="19392" y="11744"/>
                  </a:cubicBezTo>
                  <a:close/>
                </a:path>
              </a:pathLst>
            </a:custGeom>
            <a:noFill/>
            <a:ln w="19050" cap="flat">
              <a:solidFill>
                <a:schemeClr val="tx1"/>
              </a:solidFill>
              <a:prstDash val="solid"/>
              <a:round/>
            </a:ln>
          </p:spPr>
          <p:txBody>
            <a:bodyPr rtlCol="0" anchor="ctr"/>
            <a:lstStyle/>
            <a:p>
              <a:endParaRPr lang="en-US" dirty="0"/>
            </a:p>
          </p:txBody>
        </p:sp>
        <p:sp>
          <p:nvSpPr>
            <p:cNvPr id="17" name="Freeform: Shape 16">
              <a:extLst>
                <a:ext uri="{FF2B5EF4-FFF2-40B4-BE49-F238E27FC236}">
                  <a16:creationId xmlns:a16="http://schemas.microsoft.com/office/drawing/2014/main" id="{FBB51F87-4AFD-4542-9650-95AD35D2A97E}"/>
                </a:ext>
              </a:extLst>
            </p:cNvPr>
            <p:cNvSpPr/>
            <p:nvPr/>
          </p:nvSpPr>
          <p:spPr>
            <a:xfrm>
              <a:off x="1257393" y="8737889"/>
              <a:ext cx="21850" cy="21850"/>
            </a:xfrm>
            <a:custGeom>
              <a:avLst/>
              <a:gdLst>
                <a:gd name="connsiteX0" fmla="*/ 19392 w 21849"/>
                <a:gd name="connsiteY0" fmla="*/ 11744 h 21849"/>
                <a:gd name="connsiteX1" fmla="*/ 11744 w 21849"/>
                <a:gd name="connsiteY1" fmla="*/ 19392 h 21849"/>
                <a:gd name="connsiteX2" fmla="*/ 4097 w 21849"/>
                <a:gd name="connsiteY2" fmla="*/ 11744 h 21849"/>
                <a:gd name="connsiteX3" fmla="*/ 11744 w 21849"/>
                <a:gd name="connsiteY3" fmla="*/ 4097 h 21849"/>
                <a:gd name="connsiteX4" fmla="*/ 19392 w 21849"/>
                <a:gd name="connsiteY4" fmla="*/ 11744 h 21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49" h="21849">
                  <a:moveTo>
                    <a:pt x="19392" y="11744"/>
                  </a:moveTo>
                  <a:cubicBezTo>
                    <a:pt x="19392" y="15968"/>
                    <a:pt x="15968" y="19392"/>
                    <a:pt x="11744" y="19392"/>
                  </a:cubicBezTo>
                  <a:cubicBezTo>
                    <a:pt x="7521" y="19392"/>
                    <a:pt x="4097" y="15968"/>
                    <a:pt x="4097" y="11744"/>
                  </a:cubicBezTo>
                  <a:cubicBezTo>
                    <a:pt x="4097" y="7521"/>
                    <a:pt x="7521" y="4097"/>
                    <a:pt x="11744" y="4097"/>
                  </a:cubicBezTo>
                  <a:cubicBezTo>
                    <a:pt x="15968" y="4097"/>
                    <a:pt x="19392" y="7521"/>
                    <a:pt x="19392" y="11744"/>
                  </a:cubicBezTo>
                  <a:close/>
                </a:path>
              </a:pathLst>
            </a:custGeom>
            <a:noFill/>
            <a:ln w="19050" cap="flat">
              <a:solidFill>
                <a:schemeClr val="tx1"/>
              </a:solidFill>
              <a:prstDash val="solid"/>
              <a:round/>
            </a:ln>
          </p:spPr>
          <p:txBody>
            <a:bodyPr rtlCol="0" anchor="ctr"/>
            <a:lstStyle/>
            <a:p>
              <a:endParaRPr lang="en-US" dirty="0"/>
            </a:p>
          </p:txBody>
        </p:sp>
        <p:sp>
          <p:nvSpPr>
            <p:cNvPr id="18" name="Freeform: Shape 17">
              <a:extLst>
                <a:ext uri="{FF2B5EF4-FFF2-40B4-BE49-F238E27FC236}">
                  <a16:creationId xmlns:a16="http://schemas.microsoft.com/office/drawing/2014/main" id="{D00DC196-3B09-41D8-83F0-0B190E7B0898}"/>
                </a:ext>
              </a:extLst>
            </p:cNvPr>
            <p:cNvSpPr/>
            <p:nvPr/>
          </p:nvSpPr>
          <p:spPr>
            <a:xfrm>
              <a:off x="1227076" y="8725598"/>
              <a:ext cx="38237" cy="24581"/>
            </a:xfrm>
            <a:custGeom>
              <a:avLst/>
              <a:gdLst>
                <a:gd name="connsiteX0" fmla="*/ 4097 w 38236"/>
                <a:gd name="connsiteY0" fmla="*/ 4097 h 24580"/>
                <a:gd name="connsiteX1" fmla="*/ 34413 w 38236"/>
                <a:gd name="connsiteY1" fmla="*/ 21577 h 24580"/>
              </a:gdLst>
              <a:ahLst/>
              <a:cxnLst>
                <a:cxn ang="0">
                  <a:pos x="connsiteX0" y="connsiteY0"/>
                </a:cxn>
                <a:cxn ang="0">
                  <a:pos x="connsiteX1" y="connsiteY1"/>
                </a:cxn>
              </a:cxnLst>
              <a:rect l="l" t="t" r="r" b="b"/>
              <a:pathLst>
                <a:path w="38236" h="24580">
                  <a:moveTo>
                    <a:pt x="4097" y="4097"/>
                  </a:moveTo>
                  <a:lnTo>
                    <a:pt x="34413" y="21577"/>
                  </a:lnTo>
                </a:path>
              </a:pathLst>
            </a:custGeom>
            <a:ln w="19050" cap="flat">
              <a:solidFill>
                <a:schemeClr val="tx1"/>
              </a:solid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F16C7D7-7D46-44E0-A502-673A96BDE69D}"/>
                </a:ext>
              </a:extLst>
            </p:cNvPr>
            <p:cNvSpPr/>
            <p:nvPr/>
          </p:nvSpPr>
          <p:spPr>
            <a:xfrm>
              <a:off x="1185016" y="8726145"/>
              <a:ext cx="35506" cy="21850"/>
            </a:xfrm>
            <a:custGeom>
              <a:avLst/>
              <a:gdLst>
                <a:gd name="connsiteX0" fmla="*/ 4097 w 35505"/>
                <a:gd name="connsiteY0" fmla="*/ 19938 h 21849"/>
                <a:gd name="connsiteX1" fmla="*/ 33048 w 35505"/>
                <a:gd name="connsiteY1" fmla="*/ 4097 h 21849"/>
              </a:gdLst>
              <a:ahLst/>
              <a:cxnLst>
                <a:cxn ang="0">
                  <a:pos x="connsiteX0" y="connsiteY0"/>
                </a:cxn>
                <a:cxn ang="0">
                  <a:pos x="connsiteX1" y="connsiteY1"/>
                </a:cxn>
              </a:cxnLst>
              <a:rect l="l" t="t" r="r" b="b"/>
              <a:pathLst>
                <a:path w="35505" h="21849">
                  <a:moveTo>
                    <a:pt x="4097" y="19938"/>
                  </a:moveTo>
                  <a:lnTo>
                    <a:pt x="33048" y="4097"/>
                  </a:lnTo>
                </a:path>
              </a:pathLst>
            </a:custGeom>
            <a:ln w="19050" cap="flat">
              <a:solidFill>
                <a:schemeClr val="tx1"/>
              </a:solid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BA6BE4AB-1910-402C-B9E7-2D1F5EA6A718}"/>
                </a:ext>
              </a:extLst>
            </p:cNvPr>
            <p:cNvSpPr/>
            <p:nvPr/>
          </p:nvSpPr>
          <p:spPr>
            <a:xfrm>
              <a:off x="1228988" y="8805350"/>
              <a:ext cx="27312" cy="19118"/>
            </a:xfrm>
            <a:custGeom>
              <a:avLst/>
              <a:gdLst>
                <a:gd name="connsiteX0" fmla="*/ 4097 w 27312"/>
                <a:gd name="connsiteY0" fmla="*/ 16387 h 19118"/>
                <a:gd name="connsiteX1" fmla="*/ 25400 w 27312"/>
                <a:gd name="connsiteY1" fmla="*/ 4097 h 19118"/>
              </a:gdLst>
              <a:ahLst/>
              <a:cxnLst>
                <a:cxn ang="0">
                  <a:pos x="connsiteX0" y="connsiteY0"/>
                </a:cxn>
                <a:cxn ang="0">
                  <a:pos x="connsiteX1" y="connsiteY1"/>
                </a:cxn>
              </a:cxnLst>
              <a:rect l="l" t="t" r="r" b="b"/>
              <a:pathLst>
                <a:path w="27312" h="19118">
                  <a:moveTo>
                    <a:pt x="4097" y="16387"/>
                  </a:moveTo>
                  <a:lnTo>
                    <a:pt x="25400" y="4097"/>
                  </a:lnTo>
                </a:path>
              </a:pathLst>
            </a:custGeom>
            <a:ln w="19050" cap="flat">
              <a:solidFill>
                <a:schemeClr val="tx1"/>
              </a:solid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F4F0778-7D4D-4EAE-83D0-D0F2998CA685}"/>
                </a:ext>
              </a:extLst>
            </p:cNvPr>
            <p:cNvSpPr/>
            <p:nvPr/>
          </p:nvSpPr>
          <p:spPr>
            <a:xfrm>
              <a:off x="1177642" y="8753457"/>
              <a:ext cx="8194" cy="43699"/>
            </a:xfrm>
            <a:custGeom>
              <a:avLst/>
              <a:gdLst>
                <a:gd name="connsiteX0" fmla="*/ 4097 w 8193"/>
                <a:gd name="connsiteY0" fmla="*/ 40149 h 43699"/>
                <a:gd name="connsiteX1" fmla="*/ 4097 w 8193"/>
                <a:gd name="connsiteY1" fmla="*/ 4097 h 43699"/>
              </a:gdLst>
              <a:ahLst/>
              <a:cxnLst>
                <a:cxn ang="0">
                  <a:pos x="connsiteX0" y="connsiteY0"/>
                </a:cxn>
                <a:cxn ang="0">
                  <a:pos x="connsiteX1" y="connsiteY1"/>
                </a:cxn>
              </a:cxnLst>
              <a:rect l="l" t="t" r="r" b="b"/>
              <a:pathLst>
                <a:path w="8193" h="43699">
                  <a:moveTo>
                    <a:pt x="4097" y="40149"/>
                  </a:moveTo>
                  <a:lnTo>
                    <a:pt x="4097" y="4097"/>
                  </a:lnTo>
                </a:path>
              </a:pathLst>
            </a:custGeom>
            <a:ln w="19050" cap="flat">
              <a:solidFill>
                <a:schemeClr val="tx1"/>
              </a:solid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21A1E2A-5CE9-43D1-9041-042FBCAA719A}"/>
                </a:ext>
              </a:extLst>
            </p:cNvPr>
            <p:cNvSpPr/>
            <p:nvPr/>
          </p:nvSpPr>
          <p:spPr>
            <a:xfrm>
              <a:off x="1265040" y="8752910"/>
              <a:ext cx="8194" cy="30043"/>
            </a:xfrm>
            <a:custGeom>
              <a:avLst/>
              <a:gdLst>
                <a:gd name="connsiteX0" fmla="*/ 4370 w 8193"/>
                <a:gd name="connsiteY0" fmla="*/ 4097 h 30043"/>
                <a:gd name="connsiteX1" fmla="*/ 4097 w 8193"/>
                <a:gd name="connsiteY1" fmla="*/ 28131 h 30043"/>
              </a:gdLst>
              <a:ahLst/>
              <a:cxnLst>
                <a:cxn ang="0">
                  <a:pos x="connsiteX0" y="connsiteY0"/>
                </a:cxn>
                <a:cxn ang="0">
                  <a:pos x="connsiteX1" y="connsiteY1"/>
                </a:cxn>
              </a:cxnLst>
              <a:rect l="l" t="t" r="r" b="b"/>
              <a:pathLst>
                <a:path w="8193" h="30043">
                  <a:moveTo>
                    <a:pt x="4370" y="4097"/>
                  </a:moveTo>
                  <a:lnTo>
                    <a:pt x="4097" y="28131"/>
                  </a:lnTo>
                </a:path>
              </a:pathLst>
            </a:custGeom>
            <a:ln w="19050" cap="flat">
              <a:solidFill>
                <a:schemeClr val="tx1"/>
              </a:solid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07F6BEAB-EC25-4B00-966B-452B9BA62B93}"/>
                </a:ext>
              </a:extLst>
            </p:cNvPr>
            <p:cNvSpPr/>
            <p:nvPr/>
          </p:nvSpPr>
          <p:spPr>
            <a:xfrm>
              <a:off x="1183650" y="8799887"/>
              <a:ext cx="38237" cy="24581"/>
            </a:xfrm>
            <a:custGeom>
              <a:avLst/>
              <a:gdLst>
                <a:gd name="connsiteX0" fmla="*/ 4097 w 38236"/>
                <a:gd name="connsiteY0" fmla="*/ 4097 h 24580"/>
                <a:gd name="connsiteX1" fmla="*/ 34413 w 38236"/>
                <a:gd name="connsiteY1" fmla="*/ 21850 h 24580"/>
              </a:gdLst>
              <a:ahLst/>
              <a:cxnLst>
                <a:cxn ang="0">
                  <a:pos x="connsiteX0" y="connsiteY0"/>
                </a:cxn>
                <a:cxn ang="0">
                  <a:pos x="connsiteX1" y="connsiteY1"/>
                </a:cxn>
              </a:cxnLst>
              <a:rect l="l" t="t" r="r" b="b"/>
              <a:pathLst>
                <a:path w="38236" h="24580">
                  <a:moveTo>
                    <a:pt x="4097" y="4097"/>
                  </a:moveTo>
                  <a:lnTo>
                    <a:pt x="34413" y="21850"/>
                  </a:lnTo>
                </a:path>
              </a:pathLst>
            </a:custGeom>
            <a:ln w="19050" cap="flat">
              <a:solidFill>
                <a:schemeClr val="tx1"/>
              </a:solid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666931EF-3332-4360-BD4E-3FF891CC9539}"/>
                </a:ext>
              </a:extLst>
            </p:cNvPr>
            <p:cNvSpPr/>
            <p:nvPr/>
          </p:nvSpPr>
          <p:spPr>
            <a:xfrm>
              <a:off x="1274053" y="8745536"/>
              <a:ext cx="32774" cy="8194"/>
            </a:xfrm>
            <a:custGeom>
              <a:avLst/>
              <a:gdLst>
                <a:gd name="connsiteX0" fmla="*/ 30863 w 32774"/>
                <a:gd name="connsiteY0" fmla="*/ 4097 h 8193"/>
                <a:gd name="connsiteX1" fmla="*/ 4097 w 32774"/>
                <a:gd name="connsiteY1" fmla="*/ 4097 h 8193"/>
              </a:gdLst>
              <a:ahLst/>
              <a:cxnLst>
                <a:cxn ang="0">
                  <a:pos x="connsiteX0" y="connsiteY0"/>
                </a:cxn>
                <a:cxn ang="0">
                  <a:pos x="connsiteX1" y="connsiteY1"/>
                </a:cxn>
              </a:cxnLst>
              <a:rect l="l" t="t" r="r" b="b"/>
              <a:pathLst>
                <a:path w="32774" h="8193">
                  <a:moveTo>
                    <a:pt x="30863" y="4097"/>
                  </a:moveTo>
                  <a:lnTo>
                    <a:pt x="4097" y="4097"/>
                  </a:lnTo>
                </a:path>
              </a:pathLst>
            </a:custGeom>
            <a:ln w="19050" cap="flat">
              <a:solidFill>
                <a:schemeClr val="tx1"/>
              </a:solidFill>
              <a:prstDash val="solid"/>
              <a:round/>
            </a:ln>
          </p:spPr>
          <p:txBody>
            <a:bodyPr rtlCol="0" anchor="ctr"/>
            <a:lstStyle/>
            <a:p>
              <a:endParaRPr lang="en-US" dirty="0"/>
            </a:p>
          </p:txBody>
        </p:sp>
        <p:sp>
          <p:nvSpPr>
            <p:cNvPr id="25" name="Freeform: Shape 24">
              <a:extLst>
                <a:ext uri="{FF2B5EF4-FFF2-40B4-BE49-F238E27FC236}">
                  <a16:creationId xmlns:a16="http://schemas.microsoft.com/office/drawing/2014/main" id="{F89BE57E-CF4C-483F-9FB3-A775A561F07A}"/>
                </a:ext>
              </a:extLst>
            </p:cNvPr>
            <p:cNvSpPr/>
            <p:nvPr/>
          </p:nvSpPr>
          <p:spPr>
            <a:xfrm>
              <a:off x="1317752" y="8735431"/>
              <a:ext cx="21850" cy="13656"/>
            </a:xfrm>
            <a:custGeom>
              <a:avLst/>
              <a:gdLst>
                <a:gd name="connsiteX0" fmla="*/ 18572 w 21849"/>
                <a:gd name="connsiteY0" fmla="*/ 4097 h 13656"/>
                <a:gd name="connsiteX1" fmla="*/ 4097 w 21849"/>
                <a:gd name="connsiteY1" fmla="*/ 10652 h 13656"/>
              </a:gdLst>
              <a:ahLst/>
              <a:cxnLst>
                <a:cxn ang="0">
                  <a:pos x="connsiteX0" y="connsiteY0"/>
                </a:cxn>
                <a:cxn ang="0">
                  <a:pos x="connsiteX1" y="connsiteY1"/>
                </a:cxn>
              </a:cxnLst>
              <a:rect l="l" t="t" r="r" b="b"/>
              <a:pathLst>
                <a:path w="21849" h="13656">
                  <a:moveTo>
                    <a:pt x="18572" y="4097"/>
                  </a:moveTo>
                  <a:lnTo>
                    <a:pt x="4097" y="10652"/>
                  </a:lnTo>
                </a:path>
              </a:pathLst>
            </a:custGeom>
            <a:ln w="19050" cap="flat">
              <a:solidFill>
                <a:schemeClr val="tx1"/>
              </a:solidFill>
              <a:prstDash val="solid"/>
              <a:round/>
            </a:ln>
          </p:spPr>
          <p:txBody>
            <a:bodyPr rtlCol="0" anchor="ctr"/>
            <a:lstStyle/>
            <a:p>
              <a:endParaRPr lang="en-US" dirty="0"/>
            </a:p>
          </p:txBody>
        </p:sp>
        <p:sp>
          <p:nvSpPr>
            <p:cNvPr id="26" name="Freeform: Shape 25">
              <a:extLst>
                <a:ext uri="{FF2B5EF4-FFF2-40B4-BE49-F238E27FC236}">
                  <a16:creationId xmlns:a16="http://schemas.microsoft.com/office/drawing/2014/main" id="{8FD3792D-0F95-4275-ACFF-D06EA613C533}"/>
                </a:ext>
              </a:extLst>
            </p:cNvPr>
            <p:cNvSpPr/>
            <p:nvPr/>
          </p:nvSpPr>
          <p:spPr>
            <a:xfrm>
              <a:off x="1300000" y="8735704"/>
              <a:ext cx="27312" cy="27312"/>
            </a:xfrm>
            <a:custGeom>
              <a:avLst/>
              <a:gdLst>
                <a:gd name="connsiteX0" fmla="*/ 23215 w 27312"/>
                <a:gd name="connsiteY0" fmla="*/ 13656 h 27312"/>
                <a:gd name="connsiteX1" fmla="*/ 13656 w 27312"/>
                <a:gd name="connsiteY1" fmla="*/ 23215 h 27312"/>
                <a:gd name="connsiteX2" fmla="*/ 4097 w 27312"/>
                <a:gd name="connsiteY2" fmla="*/ 13656 h 27312"/>
                <a:gd name="connsiteX3" fmla="*/ 13656 w 27312"/>
                <a:gd name="connsiteY3" fmla="*/ 4097 h 27312"/>
                <a:gd name="connsiteX4" fmla="*/ 23215 w 27312"/>
                <a:gd name="connsiteY4" fmla="*/ 13656 h 2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2" h="27312">
                  <a:moveTo>
                    <a:pt x="23215" y="13656"/>
                  </a:moveTo>
                  <a:cubicBezTo>
                    <a:pt x="23215" y="18935"/>
                    <a:pt x="18935" y="23215"/>
                    <a:pt x="13656" y="23215"/>
                  </a:cubicBezTo>
                  <a:cubicBezTo>
                    <a:pt x="8377" y="23215"/>
                    <a:pt x="4097" y="18935"/>
                    <a:pt x="4097" y="13656"/>
                  </a:cubicBezTo>
                  <a:cubicBezTo>
                    <a:pt x="4097" y="8377"/>
                    <a:pt x="8377" y="4097"/>
                    <a:pt x="13656" y="4097"/>
                  </a:cubicBezTo>
                  <a:cubicBezTo>
                    <a:pt x="18935" y="4097"/>
                    <a:pt x="23215" y="8377"/>
                    <a:pt x="23215" y="13656"/>
                  </a:cubicBezTo>
                  <a:close/>
                </a:path>
              </a:pathLst>
            </a:custGeom>
            <a:noFill/>
            <a:ln w="19050" cap="flat">
              <a:solidFill>
                <a:schemeClr val="tx1"/>
              </a:solidFill>
              <a:prstDash val="solid"/>
              <a:round/>
            </a:ln>
          </p:spPr>
          <p:txBody>
            <a:bodyPr rtlCol="0" anchor="ctr"/>
            <a:lstStyle/>
            <a:p>
              <a:endParaRPr lang="en-US" dirty="0"/>
            </a:p>
          </p:txBody>
        </p:sp>
        <p:sp>
          <p:nvSpPr>
            <p:cNvPr id="27" name="Freeform: Shape 26">
              <a:extLst>
                <a:ext uri="{FF2B5EF4-FFF2-40B4-BE49-F238E27FC236}">
                  <a16:creationId xmlns:a16="http://schemas.microsoft.com/office/drawing/2014/main" id="{170C9AAC-A67D-4116-B10C-D2327875DEE5}"/>
                </a:ext>
              </a:extLst>
            </p:cNvPr>
            <p:cNvSpPr/>
            <p:nvPr/>
          </p:nvSpPr>
          <p:spPr>
            <a:xfrm>
              <a:off x="1331682" y="8724779"/>
              <a:ext cx="21850" cy="21850"/>
            </a:xfrm>
            <a:custGeom>
              <a:avLst/>
              <a:gdLst>
                <a:gd name="connsiteX0" fmla="*/ 19392 w 21849"/>
                <a:gd name="connsiteY0" fmla="*/ 11744 h 21849"/>
                <a:gd name="connsiteX1" fmla="*/ 11744 w 21849"/>
                <a:gd name="connsiteY1" fmla="*/ 19392 h 21849"/>
                <a:gd name="connsiteX2" fmla="*/ 4097 w 21849"/>
                <a:gd name="connsiteY2" fmla="*/ 11744 h 21849"/>
                <a:gd name="connsiteX3" fmla="*/ 11744 w 21849"/>
                <a:gd name="connsiteY3" fmla="*/ 4097 h 21849"/>
                <a:gd name="connsiteX4" fmla="*/ 19392 w 21849"/>
                <a:gd name="connsiteY4" fmla="*/ 11744 h 21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49" h="21849">
                  <a:moveTo>
                    <a:pt x="19392" y="11744"/>
                  </a:moveTo>
                  <a:cubicBezTo>
                    <a:pt x="19392" y="15968"/>
                    <a:pt x="15968" y="19392"/>
                    <a:pt x="11744" y="19392"/>
                  </a:cubicBezTo>
                  <a:cubicBezTo>
                    <a:pt x="7521" y="19392"/>
                    <a:pt x="4097" y="15968"/>
                    <a:pt x="4097" y="11744"/>
                  </a:cubicBezTo>
                  <a:cubicBezTo>
                    <a:pt x="4097" y="7521"/>
                    <a:pt x="7521" y="4097"/>
                    <a:pt x="11744" y="4097"/>
                  </a:cubicBezTo>
                  <a:cubicBezTo>
                    <a:pt x="15968" y="4097"/>
                    <a:pt x="19392" y="7521"/>
                    <a:pt x="19392" y="11744"/>
                  </a:cubicBezTo>
                  <a:close/>
                </a:path>
              </a:pathLst>
            </a:custGeom>
            <a:noFill/>
            <a:ln w="19050" cap="flat">
              <a:solidFill>
                <a:schemeClr val="tx1"/>
              </a:solidFill>
              <a:prstDash val="solid"/>
              <a:round/>
            </a:ln>
          </p:spPr>
          <p:txBody>
            <a:bodyPr rtlCol="0" anchor="ctr"/>
            <a:lstStyle/>
            <a:p>
              <a:endParaRPr lang="en-US" dirty="0"/>
            </a:p>
          </p:txBody>
        </p:sp>
        <p:sp>
          <p:nvSpPr>
            <p:cNvPr id="28" name="Freeform: Shape 27">
              <a:extLst>
                <a:ext uri="{FF2B5EF4-FFF2-40B4-BE49-F238E27FC236}">
                  <a16:creationId xmlns:a16="http://schemas.microsoft.com/office/drawing/2014/main" id="{2A3DC764-F349-403C-8B2C-64DE1CE0E298}"/>
                </a:ext>
              </a:extLst>
            </p:cNvPr>
            <p:cNvSpPr/>
            <p:nvPr/>
          </p:nvSpPr>
          <p:spPr>
            <a:xfrm>
              <a:off x="1532152" y="8899303"/>
              <a:ext cx="46430" cy="8194"/>
            </a:xfrm>
            <a:custGeom>
              <a:avLst/>
              <a:gdLst>
                <a:gd name="connsiteX0" fmla="*/ 42334 w 46430"/>
                <a:gd name="connsiteY0" fmla="*/ 4097 h 8193"/>
                <a:gd name="connsiteX1" fmla="*/ 4097 w 46430"/>
                <a:gd name="connsiteY1" fmla="*/ 4097 h 8193"/>
              </a:gdLst>
              <a:ahLst/>
              <a:cxnLst>
                <a:cxn ang="0">
                  <a:pos x="connsiteX0" y="connsiteY0"/>
                </a:cxn>
                <a:cxn ang="0">
                  <a:pos x="connsiteX1" y="connsiteY1"/>
                </a:cxn>
              </a:cxnLst>
              <a:rect l="l" t="t" r="r" b="b"/>
              <a:pathLst>
                <a:path w="46430" h="8193">
                  <a:moveTo>
                    <a:pt x="42334" y="4097"/>
                  </a:moveTo>
                  <a:lnTo>
                    <a:pt x="4097" y="4097"/>
                  </a:lnTo>
                </a:path>
              </a:pathLst>
            </a:custGeom>
            <a:ln w="19050" cap="flat">
              <a:solidFill>
                <a:schemeClr val="tx1"/>
              </a:solid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A06D0ED-8447-48B6-956F-400A680876C1}"/>
                </a:ext>
              </a:extLst>
            </p:cNvPr>
            <p:cNvSpPr/>
            <p:nvPr/>
          </p:nvSpPr>
          <p:spPr>
            <a:xfrm>
              <a:off x="1575032" y="8899303"/>
              <a:ext cx="16387" cy="8194"/>
            </a:xfrm>
            <a:custGeom>
              <a:avLst/>
              <a:gdLst>
                <a:gd name="connsiteX0" fmla="*/ 12837 w 16387"/>
                <a:gd name="connsiteY0" fmla="*/ 4097 h 8193"/>
                <a:gd name="connsiteX1" fmla="*/ 4097 w 16387"/>
                <a:gd name="connsiteY1" fmla="*/ 4097 h 8193"/>
              </a:gdLst>
              <a:ahLst/>
              <a:cxnLst>
                <a:cxn ang="0">
                  <a:pos x="connsiteX0" y="connsiteY0"/>
                </a:cxn>
                <a:cxn ang="0">
                  <a:pos x="connsiteX1" y="connsiteY1"/>
                </a:cxn>
              </a:cxnLst>
              <a:rect l="l" t="t" r="r" b="b"/>
              <a:pathLst>
                <a:path w="16387" h="8193">
                  <a:moveTo>
                    <a:pt x="12837" y="4097"/>
                  </a:moveTo>
                  <a:lnTo>
                    <a:pt x="4097" y="4097"/>
                  </a:lnTo>
                </a:path>
              </a:pathLst>
            </a:custGeom>
            <a:ln w="19050" cap="flat">
              <a:solidFill>
                <a:schemeClr val="tx1"/>
              </a:solid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1CCFF14-9274-46D6-9635-843E2CF93227}"/>
                </a:ext>
              </a:extLst>
            </p:cNvPr>
            <p:cNvSpPr/>
            <p:nvPr/>
          </p:nvSpPr>
          <p:spPr>
            <a:xfrm>
              <a:off x="1547720" y="8922245"/>
              <a:ext cx="46430" cy="8194"/>
            </a:xfrm>
            <a:custGeom>
              <a:avLst/>
              <a:gdLst>
                <a:gd name="connsiteX0" fmla="*/ 42334 w 46430"/>
                <a:gd name="connsiteY0" fmla="*/ 4097 h 8193"/>
                <a:gd name="connsiteX1" fmla="*/ 4097 w 46430"/>
                <a:gd name="connsiteY1" fmla="*/ 4097 h 8193"/>
              </a:gdLst>
              <a:ahLst/>
              <a:cxnLst>
                <a:cxn ang="0">
                  <a:pos x="connsiteX0" y="connsiteY0"/>
                </a:cxn>
                <a:cxn ang="0">
                  <a:pos x="connsiteX1" y="connsiteY1"/>
                </a:cxn>
              </a:cxnLst>
              <a:rect l="l" t="t" r="r" b="b"/>
              <a:pathLst>
                <a:path w="46430" h="8193">
                  <a:moveTo>
                    <a:pt x="42334" y="4097"/>
                  </a:moveTo>
                  <a:lnTo>
                    <a:pt x="4097" y="4097"/>
                  </a:lnTo>
                </a:path>
              </a:pathLst>
            </a:custGeom>
            <a:ln w="19050" cap="flat">
              <a:solidFill>
                <a:schemeClr val="tx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74BCE6E-EBF4-4BDB-9729-F94633BA01D3}"/>
                </a:ext>
              </a:extLst>
            </p:cNvPr>
            <p:cNvSpPr/>
            <p:nvPr/>
          </p:nvSpPr>
          <p:spPr>
            <a:xfrm>
              <a:off x="1590600" y="8922245"/>
              <a:ext cx="13656" cy="8194"/>
            </a:xfrm>
            <a:custGeom>
              <a:avLst/>
              <a:gdLst>
                <a:gd name="connsiteX0" fmla="*/ 10652 w 13656"/>
                <a:gd name="connsiteY0" fmla="*/ 4097 h 8193"/>
                <a:gd name="connsiteX1" fmla="*/ 4097 w 13656"/>
                <a:gd name="connsiteY1" fmla="*/ 4097 h 8193"/>
              </a:gdLst>
              <a:ahLst/>
              <a:cxnLst>
                <a:cxn ang="0">
                  <a:pos x="connsiteX0" y="connsiteY0"/>
                </a:cxn>
                <a:cxn ang="0">
                  <a:pos x="connsiteX1" y="connsiteY1"/>
                </a:cxn>
              </a:cxnLst>
              <a:rect l="l" t="t" r="r" b="b"/>
              <a:pathLst>
                <a:path w="13656" h="8193">
                  <a:moveTo>
                    <a:pt x="10652" y="4097"/>
                  </a:moveTo>
                  <a:lnTo>
                    <a:pt x="4097" y="4097"/>
                  </a:lnTo>
                </a:path>
              </a:pathLst>
            </a:custGeom>
            <a:ln w="19050" cap="flat">
              <a:solidFill>
                <a:schemeClr val="tx1"/>
              </a:solid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F55527E-AFFE-404A-B642-51DDE58614E1}"/>
                </a:ext>
              </a:extLst>
            </p:cNvPr>
            <p:cNvSpPr/>
            <p:nvPr/>
          </p:nvSpPr>
          <p:spPr>
            <a:xfrm>
              <a:off x="1446938" y="8876088"/>
              <a:ext cx="60087" cy="68280"/>
            </a:xfrm>
            <a:custGeom>
              <a:avLst/>
              <a:gdLst>
                <a:gd name="connsiteX0" fmla="*/ 57902 w 60086"/>
                <a:gd name="connsiteY0" fmla="*/ 42334 h 68280"/>
                <a:gd name="connsiteX1" fmla="*/ 57902 w 60086"/>
                <a:gd name="connsiteY1" fmla="*/ 49981 h 68280"/>
                <a:gd name="connsiteX2" fmla="*/ 30863 w 60086"/>
                <a:gd name="connsiteY2" fmla="*/ 64730 h 68280"/>
                <a:gd name="connsiteX3" fmla="*/ 4097 w 60086"/>
                <a:gd name="connsiteY3" fmla="*/ 49981 h 68280"/>
                <a:gd name="connsiteX4" fmla="*/ 4097 w 60086"/>
                <a:gd name="connsiteY4" fmla="*/ 19118 h 68280"/>
                <a:gd name="connsiteX5" fmla="*/ 30863 w 60086"/>
                <a:gd name="connsiteY5" fmla="*/ 4097 h 68280"/>
                <a:gd name="connsiteX6" fmla="*/ 57902 w 60086"/>
                <a:gd name="connsiteY6" fmla="*/ 18845 h 68280"/>
                <a:gd name="connsiteX7" fmla="*/ 57902 w 60086"/>
                <a:gd name="connsiteY7" fmla="*/ 24308 h 6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86" h="68280">
                  <a:moveTo>
                    <a:pt x="57902" y="42334"/>
                  </a:moveTo>
                  <a:lnTo>
                    <a:pt x="57902" y="49981"/>
                  </a:lnTo>
                  <a:lnTo>
                    <a:pt x="30863" y="64730"/>
                  </a:lnTo>
                  <a:lnTo>
                    <a:pt x="4097" y="49981"/>
                  </a:lnTo>
                  <a:lnTo>
                    <a:pt x="4097" y="19118"/>
                  </a:lnTo>
                  <a:lnTo>
                    <a:pt x="30863" y="4097"/>
                  </a:lnTo>
                  <a:lnTo>
                    <a:pt x="57902" y="18845"/>
                  </a:lnTo>
                  <a:lnTo>
                    <a:pt x="57902" y="24308"/>
                  </a:lnTo>
                </a:path>
              </a:pathLst>
            </a:custGeom>
            <a:noFill/>
            <a:ln w="19050" cap="flat">
              <a:solidFill>
                <a:schemeClr val="tx1"/>
              </a:solidFill>
              <a:prstDash val="solid"/>
              <a:round/>
            </a:ln>
          </p:spPr>
          <p:txBody>
            <a:bodyPr rtlCol="0" anchor="ctr"/>
            <a:lstStyle/>
            <a:p>
              <a:endParaRPr lang="en-US" dirty="0"/>
            </a:p>
          </p:txBody>
        </p:sp>
        <p:sp>
          <p:nvSpPr>
            <p:cNvPr id="33" name="Freeform: Shape 32">
              <a:extLst>
                <a:ext uri="{FF2B5EF4-FFF2-40B4-BE49-F238E27FC236}">
                  <a16:creationId xmlns:a16="http://schemas.microsoft.com/office/drawing/2014/main" id="{6FEE193B-D7E1-4A65-9D08-233982D8C829}"/>
                </a:ext>
              </a:extLst>
            </p:cNvPr>
            <p:cNvSpPr/>
            <p:nvPr/>
          </p:nvSpPr>
          <p:spPr>
            <a:xfrm>
              <a:off x="1500743" y="8900942"/>
              <a:ext cx="8194" cy="16387"/>
            </a:xfrm>
            <a:custGeom>
              <a:avLst/>
              <a:gdLst>
                <a:gd name="connsiteX0" fmla="*/ 4097 w 8193"/>
                <a:gd name="connsiteY0" fmla="*/ 4097 h 16387"/>
                <a:gd name="connsiteX1" fmla="*/ 4097 w 8193"/>
                <a:gd name="connsiteY1" fmla="*/ 12837 h 16387"/>
              </a:gdLst>
              <a:ahLst/>
              <a:cxnLst>
                <a:cxn ang="0">
                  <a:pos x="connsiteX0" y="connsiteY0"/>
                </a:cxn>
                <a:cxn ang="0">
                  <a:pos x="connsiteX1" y="connsiteY1"/>
                </a:cxn>
              </a:cxnLst>
              <a:rect l="l" t="t" r="r" b="b"/>
              <a:pathLst>
                <a:path w="8193" h="16387">
                  <a:moveTo>
                    <a:pt x="4097" y="4097"/>
                  </a:moveTo>
                  <a:lnTo>
                    <a:pt x="4097" y="12837"/>
                  </a:lnTo>
                </a:path>
              </a:pathLst>
            </a:custGeom>
            <a:ln w="19050" cap="flat">
              <a:solidFill>
                <a:schemeClr val="tx1"/>
              </a:solidFill>
              <a:prstDash val="solid"/>
              <a:round/>
            </a:ln>
          </p:spPr>
          <p:txBody>
            <a:bodyPr rtlCol="0" anchor="ctr"/>
            <a:lstStyle/>
            <a:p>
              <a:endParaRPr lang="en-US" dirty="0"/>
            </a:p>
          </p:txBody>
        </p:sp>
        <p:sp>
          <p:nvSpPr>
            <p:cNvPr id="34" name="Freeform: Shape 33">
              <a:extLst>
                <a:ext uri="{FF2B5EF4-FFF2-40B4-BE49-F238E27FC236}">
                  <a16:creationId xmlns:a16="http://schemas.microsoft.com/office/drawing/2014/main" id="{73B8DB5E-A82C-4584-9A7E-64333593185B}"/>
                </a:ext>
              </a:extLst>
            </p:cNvPr>
            <p:cNvSpPr/>
            <p:nvPr/>
          </p:nvSpPr>
          <p:spPr>
            <a:xfrm>
              <a:off x="1466603" y="8850688"/>
              <a:ext cx="21850" cy="21850"/>
            </a:xfrm>
            <a:custGeom>
              <a:avLst/>
              <a:gdLst>
                <a:gd name="connsiteX0" fmla="*/ 19392 w 21849"/>
                <a:gd name="connsiteY0" fmla="*/ 11744 h 21849"/>
                <a:gd name="connsiteX1" fmla="*/ 11744 w 21849"/>
                <a:gd name="connsiteY1" fmla="*/ 19392 h 21849"/>
                <a:gd name="connsiteX2" fmla="*/ 4097 w 21849"/>
                <a:gd name="connsiteY2" fmla="*/ 11744 h 21849"/>
                <a:gd name="connsiteX3" fmla="*/ 11744 w 21849"/>
                <a:gd name="connsiteY3" fmla="*/ 4097 h 21849"/>
                <a:gd name="connsiteX4" fmla="*/ 19392 w 21849"/>
                <a:gd name="connsiteY4" fmla="*/ 11744 h 21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49" h="21849">
                  <a:moveTo>
                    <a:pt x="19392" y="11744"/>
                  </a:moveTo>
                  <a:cubicBezTo>
                    <a:pt x="19392" y="15968"/>
                    <a:pt x="15968" y="19392"/>
                    <a:pt x="11744" y="19392"/>
                  </a:cubicBezTo>
                  <a:cubicBezTo>
                    <a:pt x="7521" y="19392"/>
                    <a:pt x="4097" y="15968"/>
                    <a:pt x="4097" y="11744"/>
                  </a:cubicBezTo>
                  <a:cubicBezTo>
                    <a:pt x="4097" y="7521"/>
                    <a:pt x="7521" y="4097"/>
                    <a:pt x="11744" y="4097"/>
                  </a:cubicBezTo>
                  <a:cubicBezTo>
                    <a:pt x="15968" y="4097"/>
                    <a:pt x="19392" y="7521"/>
                    <a:pt x="19392" y="11744"/>
                  </a:cubicBezTo>
                  <a:close/>
                </a:path>
              </a:pathLst>
            </a:custGeom>
            <a:noFill/>
            <a:ln w="19050" cap="flat">
              <a:solidFill>
                <a:schemeClr val="tx1"/>
              </a:solidFill>
              <a:prstDash val="solid"/>
              <a:round/>
            </a:ln>
          </p:spPr>
          <p:txBody>
            <a:bodyPr rtlCol="0" anchor="ctr"/>
            <a:lstStyle/>
            <a:p>
              <a:endParaRPr lang="en-US" dirty="0"/>
            </a:p>
          </p:txBody>
        </p:sp>
        <p:sp>
          <p:nvSpPr>
            <p:cNvPr id="35" name="Freeform: Shape 34">
              <a:extLst>
                <a:ext uri="{FF2B5EF4-FFF2-40B4-BE49-F238E27FC236}">
                  <a16:creationId xmlns:a16="http://schemas.microsoft.com/office/drawing/2014/main" id="{F6D59AAC-F4AE-4657-ADCF-7BEE0713E0F4}"/>
                </a:ext>
              </a:extLst>
            </p:cNvPr>
            <p:cNvSpPr/>
            <p:nvPr/>
          </p:nvSpPr>
          <p:spPr>
            <a:xfrm>
              <a:off x="1466876" y="8946826"/>
              <a:ext cx="21850" cy="21850"/>
            </a:xfrm>
            <a:custGeom>
              <a:avLst/>
              <a:gdLst>
                <a:gd name="connsiteX0" fmla="*/ 19392 w 21849"/>
                <a:gd name="connsiteY0" fmla="*/ 11744 h 21849"/>
                <a:gd name="connsiteX1" fmla="*/ 11744 w 21849"/>
                <a:gd name="connsiteY1" fmla="*/ 19392 h 21849"/>
                <a:gd name="connsiteX2" fmla="*/ 4097 w 21849"/>
                <a:gd name="connsiteY2" fmla="*/ 11744 h 21849"/>
                <a:gd name="connsiteX3" fmla="*/ 11744 w 21849"/>
                <a:gd name="connsiteY3" fmla="*/ 4097 h 21849"/>
                <a:gd name="connsiteX4" fmla="*/ 19392 w 21849"/>
                <a:gd name="connsiteY4" fmla="*/ 11744 h 21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49" h="21849">
                  <a:moveTo>
                    <a:pt x="19392" y="11744"/>
                  </a:moveTo>
                  <a:cubicBezTo>
                    <a:pt x="19392" y="15968"/>
                    <a:pt x="15968" y="19392"/>
                    <a:pt x="11744" y="19392"/>
                  </a:cubicBezTo>
                  <a:cubicBezTo>
                    <a:pt x="7521" y="19392"/>
                    <a:pt x="4097" y="15968"/>
                    <a:pt x="4097" y="11744"/>
                  </a:cubicBezTo>
                  <a:cubicBezTo>
                    <a:pt x="4097" y="7521"/>
                    <a:pt x="7521" y="4097"/>
                    <a:pt x="11744" y="4097"/>
                  </a:cubicBezTo>
                  <a:cubicBezTo>
                    <a:pt x="15968" y="4097"/>
                    <a:pt x="19392" y="7521"/>
                    <a:pt x="19392" y="11744"/>
                  </a:cubicBezTo>
                  <a:close/>
                </a:path>
              </a:pathLst>
            </a:custGeom>
            <a:noFill/>
            <a:ln w="19050" cap="flat">
              <a:solidFill>
                <a:schemeClr val="tx1"/>
              </a:solidFill>
              <a:prstDash val="solid"/>
              <a:round/>
            </a:ln>
          </p:spPr>
          <p:txBody>
            <a:bodyPr rtlCol="0" anchor="ctr"/>
            <a:lstStyle/>
            <a:p>
              <a:endParaRPr lang="en-US" dirty="0"/>
            </a:p>
          </p:txBody>
        </p:sp>
        <p:sp>
          <p:nvSpPr>
            <p:cNvPr id="36" name="Freeform: Shape 35">
              <a:extLst>
                <a:ext uri="{FF2B5EF4-FFF2-40B4-BE49-F238E27FC236}">
                  <a16:creationId xmlns:a16="http://schemas.microsoft.com/office/drawing/2014/main" id="{54356AD4-5614-4CF1-A3A4-7FAB235A3285}"/>
                </a:ext>
              </a:extLst>
            </p:cNvPr>
            <p:cNvSpPr/>
            <p:nvPr/>
          </p:nvSpPr>
          <p:spPr>
            <a:xfrm>
              <a:off x="1511122" y="8875542"/>
              <a:ext cx="21850" cy="21850"/>
            </a:xfrm>
            <a:custGeom>
              <a:avLst/>
              <a:gdLst>
                <a:gd name="connsiteX0" fmla="*/ 19392 w 21849"/>
                <a:gd name="connsiteY0" fmla="*/ 11744 h 21849"/>
                <a:gd name="connsiteX1" fmla="*/ 11744 w 21849"/>
                <a:gd name="connsiteY1" fmla="*/ 19392 h 21849"/>
                <a:gd name="connsiteX2" fmla="*/ 4097 w 21849"/>
                <a:gd name="connsiteY2" fmla="*/ 11744 h 21849"/>
                <a:gd name="connsiteX3" fmla="*/ 11744 w 21849"/>
                <a:gd name="connsiteY3" fmla="*/ 4097 h 21849"/>
                <a:gd name="connsiteX4" fmla="*/ 19392 w 21849"/>
                <a:gd name="connsiteY4" fmla="*/ 11744 h 21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49" h="21849">
                  <a:moveTo>
                    <a:pt x="19392" y="11744"/>
                  </a:moveTo>
                  <a:cubicBezTo>
                    <a:pt x="19392" y="15968"/>
                    <a:pt x="15968" y="19392"/>
                    <a:pt x="11744" y="19392"/>
                  </a:cubicBezTo>
                  <a:cubicBezTo>
                    <a:pt x="7521" y="19392"/>
                    <a:pt x="4097" y="15968"/>
                    <a:pt x="4097" y="11744"/>
                  </a:cubicBezTo>
                  <a:cubicBezTo>
                    <a:pt x="4097" y="7521"/>
                    <a:pt x="7521" y="4097"/>
                    <a:pt x="11744" y="4097"/>
                  </a:cubicBezTo>
                  <a:cubicBezTo>
                    <a:pt x="15968" y="4097"/>
                    <a:pt x="19392" y="7521"/>
                    <a:pt x="19392" y="11744"/>
                  </a:cubicBezTo>
                  <a:close/>
                </a:path>
              </a:pathLst>
            </a:custGeom>
            <a:noFill/>
            <a:ln w="19050" cap="flat">
              <a:solidFill>
                <a:schemeClr val="tx1"/>
              </a:solidFill>
              <a:prstDash val="solid"/>
              <a:round/>
            </a:ln>
          </p:spPr>
          <p:txBody>
            <a:bodyPr rtlCol="0" anchor="ctr"/>
            <a:lstStyle/>
            <a:p>
              <a:endParaRPr lang="en-US" dirty="0"/>
            </a:p>
          </p:txBody>
        </p:sp>
        <p:sp>
          <p:nvSpPr>
            <p:cNvPr id="37" name="Freeform: Shape 36">
              <a:extLst>
                <a:ext uri="{FF2B5EF4-FFF2-40B4-BE49-F238E27FC236}">
                  <a16:creationId xmlns:a16="http://schemas.microsoft.com/office/drawing/2014/main" id="{35D4CF5E-BA49-4029-B9B1-460DD9A34E2A}"/>
                </a:ext>
              </a:extLst>
            </p:cNvPr>
            <p:cNvSpPr/>
            <p:nvPr/>
          </p:nvSpPr>
          <p:spPr>
            <a:xfrm>
              <a:off x="1511122" y="8925796"/>
              <a:ext cx="21850" cy="21850"/>
            </a:xfrm>
            <a:custGeom>
              <a:avLst/>
              <a:gdLst>
                <a:gd name="connsiteX0" fmla="*/ 19392 w 21849"/>
                <a:gd name="connsiteY0" fmla="*/ 11744 h 21849"/>
                <a:gd name="connsiteX1" fmla="*/ 11744 w 21849"/>
                <a:gd name="connsiteY1" fmla="*/ 19392 h 21849"/>
                <a:gd name="connsiteX2" fmla="*/ 4097 w 21849"/>
                <a:gd name="connsiteY2" fmla="*/ 11744 h 21849"/>
                <a:gd name="connsiteX3" fmla="*/ 11744 w 21849"/>
                <a:gd name="connsiteY3" fmla="*/ 4097 h 21849"/>
                <a:gd name="connsiteX4" fmla="*/ 19392 w 21849"/>
                <a:gd name="connsiteY4" fmla="*/ 11744 h 21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49" h="21849">
                  <a:moveTo>
                    <a:pt x="19392" y="11744"/>
                  </a:moveTo>
                  <a:cubicBezTo>
                    <a:pt x="19392" y="15968"/>
                    <a:pt x="15968" y="19392"/>
                    <a:pt x="11744" y="19392"/>
                  </a:cubicBezTo>
                  <a:cubicBezTo>
                    <a:pt x="7521" y="19392"/>
                    <a:pt x="4097" y="15968"/>
                    <a:pt x="4097" y="11744"/>
                  </a:cubicBezTo>
                  <a:cubicBezTo>
                    <a:pt x="4097" y="7521"/>
                    <a:pt x="7521" y="4097"/>
                    <a:pt x="11744" y="4097"/>
                  </a:cubicBezTo>
                  <a:cubicBezTo>
                    <a:pt x="15968" y="4097"/>
                    <a:pt x="19392" y="7521"/>
                    <a:pt x="19392" y="11744"/>
                  </a:cubicBezTo>
                  <a:close/>
                </a:path>
              </a:pathLst>
            </a:custGeom>
            <a:noFill/>
            <a:ln w="19050" cap="flat">
              <a:solidFill>
                <a:schemeClr val="tx1"/>
              </a:solidFill>
              <a:prstDash val="solid"/>
              <a:round/>
            </a:ln>
          </p:spPr>
          <p:txBody>
            <a:bodyPr rtlCol="0" anchor="ctr"/>
            <a:lstStyle/>
            <a:p>
              <a:endParaRPr lang="en-US" dirty="0"/>
            </a:p>
          </p:txBody>
        </p:sp>
        <p:sp>
          <p:nvSpPr>
            <p:cNvPr id="38" name="Freeform: Shape 37">
              <a:extLst>
                <a:ext uri="{FF2B5EF4-FFF2-40B4-BE49-F238E27FC236}">
                  <a16:creationId xmlns:a16="http://schemas.microsoft.com/office/drawing/2014/main" id="{AF22C6D3-0B6D-4EE4-8CA4-13D59F9ADAD0}"/>
                </a:ext>
              </a:extLst>
            </p:cNvPr>
            <p:cNvSpPr/>
            <p:nvPr/>
          </p:nvSpPr>
          <p:spPr>
            <a:xfrm>
              <a:off x="1422631" y="8925523"/>
              <a:ext cx="21850" cy="21850"/>
            </a:xfrm>
            <a:custGeom>
              <a:avLst/>
              <a:gdLst>
                <a:gd name="connsiteX0" fmla="*/ 19392 w 21849"/>
                <a:gd name="connsiteY0" fmla="*/ 11744 h 21849"/>
                <a:gd name="connsiteX1" fmla="*/ 11744 w 21849"/>
                <a:gd name="connsiteY1" fmla="*/ 19392 h 21849"/>
                <a:gd name="connsiteX2" fmla="*/ 4097 w 21849"/>
                <a:gd name="connsiteY2" fmla="*/ 11744 h 21849"/>
                <a:gd name="connsiteX3" fmla="*/ 11744 w 21849"/>
                <a:gd name="connsiteY3" fmla="*/ 4097 h 21849"/>
                <a:gd name="connsiteX4" fmla="*/ 19392 w 21849"/>
                <a:gd name="connsiteY4" fmla="*/ 11744 h 21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49" h="21849">
                  <a:moveTo>
                    <a:pt x="19392" y="11744"/>
                  </a:moveTo>
                  <a:cubicBezTo>
                    <a:pt x="19392" y="15968"/>
                    <a:pt x="15968" y="19392"/>
                    <a:pt x="11744" y="19392"/>
                  </a:cubicBezTo>
                  <a:cubicBezTo>
                    <a:pt x="7521" y="19392"/>
                    <a:pt x="4097" y="15968"/>
                    <a:pt x="4097" y="11744"/>
                  </a:cubicBezTo>
                  <a:cubicBezTo>
                    <a:pt x="4097" y="7521"/>
                    <a:pt x="7521" y="4097"/>
                    <a:pt x="11744" y="4097"/>
                  </a:cubicBezTo>
                  <a:cubicBezTo>
                    <a:pt x="15968" y="4097"/>
                    <a:pt x="19392" y="7521"/>
                    <a:pt x="19392" y="11744"/>
                  </a:cubicBezTo>
                  <a:close/>
                </a:path>
              </a:pathLst>
            </a:custGeom>
            <a:noFill/>
            <a:ln w="19050" cap="flat">
              <a:solidFill>
                <a:schemeClr val="tx1"/>
              </a:solidFill>
              <a:prstDash val="solid"/>
              <a:round/>
            </a:ln>
          </p:spPr>
          <p:txBody>
            <a:bodyPr rtlCol="0" anchor="ctr"/>
            <a:lstStyle/>
            <a:p>
              <a:endParaRPr lang="en-US" dirty="0"/>
            </a:p>
          </p:txBody>
        </p:sp>
        <p:sp>
          <p:nvSpPr>
            <p:cNvPr id="39" name="Freeform: Shape 38">
              <a:extLst>
                <a:ext uri="{FF2B5EF4-FFF2-40B4-BE49-F238E27FC236}">
                  <a16:creationId xmlns:a16="http://schemas.microsoft.com/office/drawing/2014/main" id="{D222949B-BFAA-495E-A2B4-93602B389016}"/>
                </a:ext>
              </a:extLst>
            </p:cNvPr>
            <p:cNvSpPr/>
            <p:nvPr/>
          </p:nvSpPr>
          <p:spPr>
            <a:xfrm>
              <a:off x="1437926" y="8935628"/>
              <a:ext cx="38237" cy="24581"/>
            </a:xfrm>
            <a:custGeom>
              <a:avLst/>
              <a:gdLst>
                <a:gd name="connsiteX0" fmla="*/ 34686 w 38236"/>
                <a:gd name="connsiteY0" fmla="*/ 21850 h 24580"/>
                <a:gd name="connsiteX1" fmla="*/ 4097 w 38236"/>
                <a:gd name="connsiteY1" fmla="*/ 4097 h 24580"/>
              </a:gdLst>
              <a:ahLst/>
              <a:cxnLst>
                <a:cxn ang="0">
                  <a:pos x="connsiteX0" y="connsiteY0"/>
                </a:cxn>
                <a:cxn ang="0">
                  <a:pos x="connsiteX1" y="connsiteY1"/>
                </a:cxn>
              </a:cxnLst>
              <a:rect l="l" t="t" r="r" b="b"/>
              <a:pathLst>
                <a:path w="38236" h="24580">
                  <a:moveTo>
                    <a:pt x="34686" y="21850"/>
                  </a:moveTo>
                  <a:lnTo>
                    <a:pt x="4097" y="4097"/>
                  </a:lnTo>
                </a:path>
              </a:pathLst>
            </a:custGeom>
            <a:ln w="19050" cap="flat">
              <a:solidFill>
                <a:schemeClr val="tx1"/>
              </a:solid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5186736-EDDA-4023-8443-FD5E18776AB1}"/>
                </a:ext>
              </a:extLst>
            </p:cNvPr>
            <p:cNvSpPr/>
            <p:nvPr/>
          </p:nvSpPr>
          <p:spPr>
            <a:xfrm>
              <a:off x="1481898" y="8936994"/>
              <a:ext cx="35506" cy="21850"/>
            </a:xfrm>
            <a:custGeom>
              <a:avLst/>
              <a:gdLst>
                <a:gd name="connsiteX0" fmla="*/ 33048 w 35505"/>
                <a:gd name="connsiteY0" fmla="*/ 4097 h 21849"/>
                <a:gd name="connsiteX1" fmla="*/ 4097 w 35505"/>
                <a:gd name="connsiteY1" fmla="*/ 19938 h 21849"/>
              </a:gdLst>
              <a:ahLst/>
              <a:cxnLst>
                <a:cxn ang="0">
                  <a:pos x="connsiteX0" y="connsiteY0"/>
                </a:cxn>
                <a:cxn ang="0">
                  <a:pos x="connsiteX1" y="connsiteY1"/>
                </a:cxn>
              </a:cxnLst>
              <a:rect l="l" t="t" r="r" b="b"/>
              <a:pathLst>
                <a:path w="35505" h="21849">
                  <a:moveTo>
                    <a:pt x="33048" y="4097"/>
                  </a:moveTo>
                  <a:lnTo>
                    <a:pt x="4097" y="19938"/>
                  </a:lnTo>
                </a:path>
              </a:pathLst>
            </a:custGeom>
            <a:ln w="19050" cap="flat">
              <a:solidFill>
                <a:schemeClr val="tx1"/>
              </a:solid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E3A546E-E00F-4F9A-89C3-412FBD99D7DE}"/>
                </a:ext>
              </a:extLst>
            </p:cNvPr>
            <p:cNvSpPr/>
            <p:nvPr/>
          </p:nvSpPr>
          <p:spPr>
            <a:xfrm>
              <a:off x="1437926" y="8860793"/>
              <a:ext cx="35506" cy="24581"/>
            </a:xfrm>
            <a:custGeom>
              <a:avLst/>
              <a:gdLst>
                <a:gd name="connsiteX0" fmla="*/ 32774 w 35505"/>
                <a:gd name="connsiteY0" fmla="*/ 4097 h 24580"/>
                <a:gd name="connsiteX1" fmla="*/ 4097 w 35505"/>
                <a:gd name="connsiteY1" fmla="*/ 20484 h 24580"/>
              </a:gdLst>
              <a:ahLst/>
              <a:cxnLst>
                <a:cxn ang="0">
                  <a:pos x="connsiteX0" y="connsiteY0"/>
                </a:cxn>
                <a:cxn ang="0">
                  <a:pos x="connsiteX1" y="connsiteY1"/>
                </a:cxn>
              </a:cxnLst>
              <a:rect l="l" t="t" r="r" b="b"/>
              <a:pathLst>
                <a:path w="35505" h="24580">
                  <a:moveTo>
                    <a:pt x="32774" y="4097"/>
                  </a:moveTo>
                  <a:lnTo>
                    <a:pt x="4097" y="20484"/>
                  </a:lnTo>
                </a:path>
              </a:pathLst>
            </a:custGeom>
            <a:ln w="19050" cap="flat">
              <a:solidFill>
                <a:schemeClr val="tx1"/>
              </a:solid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C864FD83-38FF-455D-8D33-B3BD6DA8E2C6}"/>
                </a:ext>
              </a:extLst>
            </p:cNvPr>
            <p:cNvSpPr/>
            <p:nvPr/>
          </p:nvSpPr>
          <p:spPr>
            <a:xfrm>
              <a:off x="1518496" y="8889198"/>
              <a:ext cx="8194" cy="43699"/>
            </a:xfrm>
            <a:custGeom>
              <a:avLst/>
              <a:gdLst>
                <a:gd name="connsiteX0" fmla="*/ 4097 w 8193"/>
                <a:gd name="connsiteY0" fmla="*/ 4097 h 43699"/>
                <a:gd name="connsiteX1" fmla="*/ 4097 w 8193"/>
                <a:gd name="connsiteY1" fmla="*/ 40149 h 43699"/>
              </a:gdLst>
              <a:ahLst/>
              <a:cxnLst>
                <a:cxn ang="0">
                  <a:pos x="connsiteX0" y="connsiteY0"/>
                </a:cxn>
                <a:cxn ang="0">
                  <a:pos x="connsiteX1" y="connsiteY1"/>
                </a:cxn>
              </a:cxnLst>
              <a:rect l="l" t="t" r="r" b="b"/>
              <a:pathLst>
                <a:path w="8193" h="43699">
                  <a:moveTo>
                    <a:pt x="4097" y="4097"/>
                  </a:moveTo>
                  <a:lnTo>
                    <a:pt x="4097" y="40149"/>
                  </a:lnTo>
                </a:path>
              </a:pathLst>
            </a:custGeom>
            <a:ln w="19050" cap="flat">
              <a:solidFill>
                <a:schemeClr val="tx1"/>
              </a:solid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C8B5EA0-4A2F-4A99-922A-E959693B2C58}"/>
                </a:ext>
              </a:extLst>
            </p:cNvPr>
            <p:cNvSpPr/>
            <p:nvPr/>
          </p:nvSpPr>
          <p:spPr>
            <a:xfrm>
              <a:off x="1431097" y="8896299"/>
              <a:ext cx="8194" cy="35506"/>
            </a:xfrm>
            <a:custGeom>
              <a:avLst/>
              <a:gdLst>
                <a:gd name="connsiteX0" fmla="*/ 4097 w 8193"/>
                <a:gd name="connsiteY0" fmla="*/ 33321 h 35505"/>
                <a:gd name="connsiteX1" fmla="*/ 4097 w 8193"/>
                <a:gd name="connsiteY1" fmla="*/ 4097 h 35505"/>
              </a:gdLst>
              <a:ahLst/>
              <a:cxnLst>
                <a:cxn ang="0">
                  <a:pos x="connsiteX0" y="connsiteY0"/>
                </a:cxn>
                <a:cxn ang="0">
                  <a:pos x="connsiteX1" y="connsiteY1"/>
                </a:cxn>
              </a:cxnLst>
              <a:rect l="l" t="t" r="r" b="b"/>
              <a:pathLst>
                <a:path w="8193" h="35505">
                  <a:moveTo>
                    <a:pt x="4097" y="33321"/>
                  </a:moveTo>
                  <a:lnTo>
                    <a:pt x="4097" y="4097"/>
                  </a:lnTo>
                </a:path>
              </a:pathLst>
            </a:custGeom>
            <a:ln w="19050" cap="flat">
              <a:solidFill>
                <a:schemeClr val="tx1"/>
              </a:solid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8D8D686-3DE2-4431-9B31-397358304218}"/>
                </a:ext>
              </a:extLst>
            </p:cNvPr>
            <p:cNvSpPr/>
            <p:nvPr/>
          </p:nvSpPr>
          <p:spPr>
            <a:xfrm>
              <a:off x="1481625" y="8860793"/>
              <a:ext cx="38237" cy="24581"/>
            </a:xfrm>
            <a:custGeom>
              <a:avLst/>
              <a:gdLst>
                <a:gd name="connsiteX0" fmla="*/ 34686 w 38236"/>
                <a:gd name="connsiteY0" fmla="*/ 21850 h 24580"/>
                <a:gd name="connsiteX1" fmla="*/ 4097 w 38236"/>
                <a:gd name="connsiteY1" fmla="*/ 4097 h 24580"/>
              </a:gdLst>
              <a:ahLst/>
              <a:cxnLst>
                <a:cxn ang="0">
                  <a:pos x="connsiteX0" y="connsiteY0"/>
                </a:cxn>
                <a:cxn ang="0">
                  <a:pos x="connsiteX1" y="connsiteY1"/>
                </a:cxn>
              </a:cxnLst>
              <a:rect l="l" t="t" r="r" b="b"/>
              <a:pathLst>
                <a:path w="38236" h="24580">
                  <a:moveTo>
                    <a:pt x="34686" y="21850"/>
                  </a:moveTo>
                  <a:lnTo>
                    <a:pt x="4097" y="4097"/>
                  </a:lnTo>
                </a:path>
              </a:pathLst>
            </a:custGeom>
            <a:ln w="19050" cap="flat">
              <a:solidFill>
                <a:schemeClr val="tx1"/>
              </a:solid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7C7F864D-8C81-4742-B622-627568533975}"/>
                </a:ext>
              </a:extLst>
            </p:cNvPr>
            <p:cNvSpPr/>
            <p:nvPr/>
          </p:nvSpPr>
          <p:spPr>
            <a:xfrm>
              <a:off x="1395319" y="8934536"/>
              <a:ext cx="32774" cy="8194"/>
            </a:xfrm>
            <a:custGeom>
              <a:avLst/>
              <a:gdLst>
                <a:gd name="connsiteX0" fmla="*/ 4097 w 32774"/>
                <a:gd name="connsiteY0" fmla="*/ 4097 h 8193"/>
                <a:gd name="connsiteX1" fmla="*/ 30863 w 32774"/>
                <a:gd name="connsiteY1" fmla="*/ 4097 h 8193"/>
              </a:gdLst>
              <a:ahLst/>
              <a:cxnLst>
                <a:cxn ang="0">
                  <a:pos x="connsiteX0" y="connsiteY0"/>
                </a:cxn>
                <a:cxn ang="0">
                  <a:pos x="connsiteX1" y="connsiteY1"/>
                </a:cxn>
              </a:cxnLst>
              <a:rect l="l" t="t" r="r" b="b"/>
              <a:pathLst>
                <a:path w="32774" h="8193">
                  <a:moveTo>
                    <a:pt x="4097" y="4097"/>
                  </a:moveTo>
                  <a:lnTo>
                    <a:pt x="30863" y="4097"/>
                  </a:lnTo>
                </a:path>
              </a:pathLst>
            </a:custGeom>
            <a:ln w="19050" cap="flat">
              <a:solidFill>
                <a:schemeClr val="tx1"/>
              </a:solidFill>
              <a:prstDash val="solid"/>
              <a:round/>
            </a:ln>
          </p:spPr>
          <p:txBody>
            <a:bodyPr rtlCol="0" anchor="ctr"/>
            <a:lstStyle/>
            <a:p>
              <a:endParaRPr lang="en-US" dirty="0"/>
            </a:p>
          </p:txBody>
        </p:sp>
        <p:sp>
          <p:nvSpPr>
            <p:cNvPr id="46" name="Freeform: Shape 45">
              <a:extLst>
                <a:ext uri="{FF2B5EF4-FFF2-40B4-BE49-F238E27FC236}">
                  <a16:creationId xmlns:a16="http://schemas.microsoft.com/office/drawing/2014/main" id="{13B2E9F4-ADB6-41E9-A0B3-8E7A99674AD2}"/>
                </a:ext>
              </a:extLst>
            </p:cNvPr>
            <p:cNvSpPr/>
            <p:nvPr/>
          </p:nvSpPr>
          <p:spPr>
            <a:xfrm>
              <a:off x="1362817" y="8936721"/>
              <a:ext cx="21850" cy="13656"/>
            </a:xfrm>
            <a:custGeom>
              <a:avLst/>
              <a:gdLst>
                <a:gd name="connsiteX0" fmla="*/ 4097 w 21849"/>
                <a:gd name="connsiteY0" fmla="*/ 10652 h 13656"/>
                <a:gd name="connsiteX1" fmla="*/ 18572 w 21849"/>
                <a:gd name="connsiteY1" fmla="*/ 4097 h 13656"/>
              </a:gdLst>
              <a:ahLst/>
              <a:cxnLst>
                <a:cxn ang="0">
                  <a:pos x="connsiteX0" y="connsiteY0"/>
                </a:cxn>
                <a:cxn ang="0">
                  <a:pos x="connsiteX1" y="connsiteY1"/>
                </a:cxn>
              </a:cxnLst>
              <a:rect l="l" t="t" r="r" b="b"/>
              <a:pathLst>
                <a:path w="21849" h="13656">
                  <a:moveTo>
                    <a:pt x="4097" y="10652"/>
                  </a:moveTo>
                  <a:lnTo>
                    <a:pt x="18572" y="4097"/>
                  </a:lnTo>
                </a:path>
              </a:pathLst>
            </a:custGeom>
            <a:ln w="19050" cap="flat">
              <a:solidFill>
                <a:schemeClr val="tx1"/>
              </a:solidFill>
              <a:prstDash val="solid"/>
              <a:round/>
            </a:ln>
          </p:spPr>
          <p:txBody>
            <a:bodyPr rtlCol="0" anchor="ctr"/>
            <a:lstStyle/>
            <a:p>
              <a:endParaRPr lang="en-US" dirty="0"/>
            </a:p>
          </p:txBody>
        </p:sp>
        <p:sp>
          <p:nvSpPr>
            <p:cNvPr id="47" name="Freeform: Shape 46">
              <a:extLst>
                <a:ext uri="{FF2B5EF4-FFF2-40B4-BE49-F238E27FC236}">
                  <a16:creationId xmlns:a16="http://schemas.microsoft.com/office/drawing/2014/main" id="{8C308607-74F4-4AFE-BF60-F79731994AEC}"/>
                </a:ext>
              </a:extLst>
            </p:cNvPr>
            <p:cNvSpPr/>
            <p:nvPr/>
          </p:nvSpPr>
          <p:spPr>
            <a:xfrm>
              <a:off x="1375927" y="8924157"/>
              <a:ext cx="27312" cy="27312"/>
            </a:xfrm>
            <a:custGeom>
              <a:avLst/>
              <a:gdLst>
                <a:gd name="connsiteX0" fmla="*/ 23215 w 27312"/>
                <a:gd name="connsiteY0" fmla="*/ 13656 h 27312"/>
                <a:gd name="connsiteX1" fmla="*/ 13656 w 27312"/>
                <a:gd name="connsiteY1" fmla="*/ 23215 h 27312"/>
                <a:gd name="connsiteX2" fmla="*/ 4097 w 27312"/>
                <a:gd name="connsiteY2" fmla="*/ 13656 h 27312"/>
                <a:gd name="connsiteX3" fmla="*/ 13656 w 27312"/>
                <a:gd name="connsiteY3" fmla="*/ 4097 h 27312"/>
                <a:gd name="connsiteX4" fmla="*/ 23215 w 27312"/>
                <a:gd name="connsiteY4" fmla="*/ 13656 h 2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2" h="27312">
                  <a:moveTo>
                    <a:pt x="23215" y="13656"/>
                  </a:moveTo>
                  <a:cubicBezTo>
                    <a:pt x="23215" y="18935"/>
                    <a:pt x="18935" y="23215"/>
                    <a:pt x="13656" y="23215"/>
                  </a:cubicBezTo>
                  <a:cubicBezTo>
                    <a:pt x="8377" y="23215"/>
                    <a:pt x="4097" y="18935"/>
                    <a:pt x="4097" y="13656"/>
                  </a:cubicBezTo>
                  <a:cubicBezTo>
                    <a:pt x="4097" y="8377"/>
                    <a:pt x="8377" y="4097"/>
                    <a:pt x="13656" y="4097"/>
                  </a:cubicBezTo>
                  <a:cubicBezTo>
                    <a:pt x="18935" y="4097"/>
                    <a:pt x="23215" y="8377"/>
                    <a:pt x="23215" y="13656"/>
                  </a:cubicBezTo>
                  <a:close/>
                </a:path>
              </a:pathLst>
            </a:custGeom>
            <a:noFill/>
            <a:ln w="19050" cap="flat">
              <a:solidFill>
                <a:schemeClr val="tx1"/>
              </a:solidFill>
              <a:prstDash val="solid"/>
              <a:round/>
            </a:ln>
          </p:spPr>
          <p:txBody>
            <a:bodyPr rtlCol="0" anchor="ctr"/>
            <a:lstStyle/>
            <a:p>
              <a:endParaRPr lang="en-US" dirty="0"/>
            </a:p>
          </p:txBody>
        </p:sp>
        <p:sp>
          <p:nvSpPr>
            <p:cNvPr id="48" name="Freeform: Shape 47">
              <a:extLst>
                <a:ext uri="{FF2B5EF4-FFF2-40B4-BE49-F238E27FC236}">
                  <a16:creationId xmlns:a16="http://schemas.microsoft.com/office/drawing/2014/main" id="{4A2ADFA5-5A38-436E-922D-E0FD0625EA73}"/>
                </a:ext>
              </a:extLst>
            </p:cNvPr>
            <p:cNvSpPr/>
            <p:nvPr/>
          </p:nvSpPr>
          <p:spPr>
            <a:xfrm>
              <a:off x="1348069" y="8938906"/>
              <a:ext cx="21850" cy="21850"/>
            </a:xfrm>
            <a:custGeom>
              <a:avLst/>
              <a:gdLst>
                <a:gd name="connsiteX0" fmla="*/ 19392 w 21849"/>
                <a:gd name="connsiteY0" fmla="*/ 11744 h 21849"/>
                <a:gd name="connsiteX1" fmla="*/ 11744 w 21849"/>
                <a:gd name="connsiteY1" fmla="*/ 19392 h 21849"/>
                <a:gd name="connsiteX2" fmla="*/ 4097 w 21849"/>
                <a:gd name="connsiteY2" fmla="*/ 11744 h 21849"/>
                <a:gd name="connsiteX3" fmla="*/ 11744 w 21849"/>
                <a:gd name="connsiteY3" fmla="*/ 4097 h 21849"/>
                <a:gd name="connsiteX4" fmla="*/ 19392 w 21849"/>
                <a:gd name="connsiteY4" fmla="*/ 11744 h 21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49" h="21849">
                  <a:moveTo>
                    <a:pt x="19392" y="11744"/>
                  </a:moveTo>
                  <a:cubicBezTo>
                    <a:pt x="19392" y="15968"/>
                    <a:pt x="15968" y="19392"/>
                    <a:pt x="11744" y="19392"/>
                  </a:cubicBezTo>
                  <a:cubicBezTo>
                    <a:pt x="7521" y="19392"/>
                    <a:pt x="4097" y="15968"/>
                    <a:pt x="4097" y="11744"/>
                  </a:cubicBezTo>
                  <a:cubicBezTo>
                    <a:pt x="4097" y="7521"/>
                    <a:pt x="7521" y="4097"/>
                    <a:pt x="11744" y="4097"/>
                  </a:cubicBezTo>
                  <a:cubicBezTo>
                    <a:pt x="15968" y="4097"/>
                    <a:pt x="19392" y="7521"/>
                    <a:pt x="19392" y="11744"/>
                  </a:cubicBezTo>
                  <a:close/>
                </a:path>
              </a:pathLst>
            </a:custGeom>
            <a:noFill/>
            <a:ln w="19050" cap="flat">
              <a:solidFill>
                <a:schemeClr val="tx1"/>
              </a:solidFill>
              <a:prstDash val="solid"/>
              <a:round/>
            </a:ln>
          </p:spPr>
          <p:txBody>
            <a:bodyPr rtlCol="0" anchor="ctr"/>
            <a:lstStyle/>
            <a:p>
              <a:endParaRPr lang="en-US" dirty="0"/>
            </a:p>
          </p:txBody>
        </p:sp>
        <p:sp>
          <p:nvSpPr>
            <p:cNvPr id="49" name="Freeform: Shape 48">
              <a:extLst>
                <a:ext uri="{FF2B5EF4-FFF2-40B4-BE49-F238E27FC236}">
                  <a16:creationId xmlns:a16="http://schemas.microsoft.com/office/drawing/2014/main" id="{88229F99-F00C-45E2-B857-A1C4334FBB1E}"/>
                </a:ext>
              </a:extLst>
            </p:cNvPr>
            <p:cNvSpPr/>
            <p:nvPr/>
          </p:nvSpPr>
          <p:spPr>
            <a:xfrm>
              <a:off x="1271595" y="8796337"/>
              <a:ext cx="147485" cy="95592"/>
            </a:xfrm>
            <a:custGeom>
              <a:avLst/>
              <a:gdLst>
                <a:gd name="connsiteX0" fmla="*/ 111979 w 147485"/>
                <a:gd name="connsiteY0" fmla="*/ 92861 h 95592"/>
                <a:gd name="connsiteX1" fmla="*/ 140657 w 147485"/>
                <a:gd name="connsiteY1" fmla="*/ 78932 h 95592"/>
                <a:gd name="connsiteX2" fmla="*/ 145573 w 147485"/>
                <a:gd name="connsiteY2" fmla="*/ 48889 h 95592"/>
                <a:gd name="connsiteX3" fmla="*/ 140657 w 147485"/>
                <a:gd name="connsiteY3" fmla="*/ 21303 h 95592"/>
                <a:gd name="connsiteX4" fmla="*/ 106244 w 147485"/>
                <a:gd name="connsiteY4" fmla="*/ 4097 h 95592"/>
                <a:gd name="connsiteX5" fmla="*/ 30589 w 147485"/>
                <a:gd name="connsiteY5" fmla="*/ 4097 h 95592"/>
                <a:gd name="connsiteX6" fmla="*/ 23488 w 147485"/>
                <a:gd name="connsiteY6" fmla="*/ 5736 h 95592"/>
                <a:gd name="connsiteX7" fmla="*/ 5189 w 147485"/>
                <a:gd name="connsiteY7" fmla="*/ 23761 h 95592"/>
                <a:gd name="connsiteX8" fmla="*/ 4097 w 147485"/>
                <a:gd name="connsiteY8" fmla="*/ 31136 h 95592"/>
                <a:gd name="connsiteX9" fmla="*/ 4097 w 147485"/>
                <a:gd name="connsiteY9" fmla="*/ 69373 h 95592"/>
                <a:gd name="connsiteX10" fmla="*/ 5189 w 147485"/>
                <a:gd name="connsiteY10" fmla="*/ 75654 h 95592"/>
                <a:gd name="connsiteX11" fmla="*/ 23488 w 147485"/>
                <a:gd name="connsiteY11" fmla="*/ 92588 h 95592"/>
                <a:gd name="connsiteX12" fmla="*/ 30043 w 147485"/>
                <a:gd name="connsiteY12" fmla="*/ 93953 h 95592"/>
                <a:gd name="connsiteX13" fmla="*/ 105971 w 147485"/>
                <a:gd name="connsiteY13" fmla="*/ 93953 h 95592"/>
                <a:gd name="connsiteX14" fmla="*/ 111979 w 147485"/>
                <a:gd name="connsiteY14" fmla="*/ 92861 h 9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485" h="95592">
                  <a:moveTo>
                    <a:pt x="111979" y="92861"/>
                  </a:moveTo>
                  <a:cubicBezTo>
                    <a:pt x="121539" y="90403"/>
                    <a:pt x="135195" y="83029"/>
                    <a:pt x="140657" y="78932"/>
                  </a:cubicBezTo>
                  <a:cubicBezTo>
                    <a:pt x="145027" y="75654"/>
                    <a:pt x="145573" y="57902"/>
                    <a:pt x="145573" y="48889"/>
                  </a:cubicBezTo>
                  <a:cubicBezTo>
                    <a:pt x="145573" y="39602"/>
                    <a:pt x="144754" y="25127"/>
                    <a:pt x="140657" y="21303"/>
                  </a:cubicBezTo>
                  <a:cubicBezTo>
                    <a:pt x="138199" y="18845"/>
                    <a:pt x="114711" y="4643"/>
                    <a:pt x="106244" y="4097"/>
                  </a:cubicBezTo>
                  <a:lnTo>
                    <a:pt x="30589" y="4097"/>
                  </a:lnTo>
                  <a:cubicBezTo>
                    <a:pt x="28131" y="4097"/>
                    <a:pt x="25673" y="4643"/>
                    <a:pt x="23488" y="5736"/>
                  </a:cubicBezTo>
                  <a:cubicBezTo>
                    <a:pt x="16660" y="9286"/>
                    <a:pt x="8194" y="16933"/>
                    <a:pt x="5189" y="23761"/>
                  </a:cubicBezTo>
                  <a:cubicBezTo>
                    <a:pt x="4643" y="24854"/>
                    <a:pt x="4097" y="30043"/>
                    <a:pt x="4097" y="31136"/>
                  </a:cubicBezTo>
                  <a:lnTo>
                    <a:pt x="4097" y="69373"/>
                  </a:lnTo>
                  <a:cubicBezTo>
                    <a:pt x="4097" y="70465"/>
                    <a:pt x="4643" y="74562"/>
                    <a:pt x="5189" y="75654"/>
                  </a:cubicBezTo>
                  <a:cubicBezTo>
                    <a:pt x="8194" y="82209"/>
                    <a:pt x="16660" y="89310"/>
                    <a:pt x="23488" y="92588"/>
                  </a:cubicBezTo>
                  <a:cubicBezTo>
                    <a:pt x="25400" y="93680"/>
                    <a:pt x="27858" y="93953"/>
                    <a:pt x="30043" y="93953"/>
                  </a:cubicBezTo>
                  <a:lnTo>
                    <a:pt x="105971" y="93953"/>
                  </a:lnTo>
                  <a:cubicBezTo>
                    <a:pt x="107883" y="93953"/>
                    <a:pt x="109794" y="93407"/>
                    <a:pt x="111979" y="92861"/>
                  </a:cubicBezTo>
                </a:path>
              </a:pathLst>
            </a:custGeom>
            <a:noFill/>
            <a:ln w="19050" cap="flat">
              <a:solidFill>
                <a:schemeClr val="tx1"/>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2F5E08F1-4546-4515-8F3B-14644CC521DF}"/>
                </a:ext>
              </a:extLst>
            </p:cNvPr>
            <p:cNvSpPr/>
            <p:nvPr/>
          </p:nvSpPr>
          <p:spPr>
            <a:xfrm>
              <a:off x="1392605" y="8812122"/>
              <a:ext cx="16387" cy="24581"/>
            </a:xfrm>
            <a:custGeom>
              <a:avLst/>
              <a:gdLst>
                <a:gd name="connsiteX0" fmla="*/ 4352 w 16387"/>
                <a:gd name="connsiteY0" fmla="*/ 4152 h 24580"/>
                <a:gd name="connsiteX1" fmla="*/ 13912 w 16387"/>
                <a:gd name="connsiteY1" fmla="*/ 12073 h 24580"/>
                <a:gd name="connsiteX2" fmla="*/ 8722 w 16387"/>
                <a:gd name="connsiteY2" fmla="*/ 21086 h 24580"/>
                <a:gd name="connsiteX3" fmla="*/ 5445 w 16387"/>
                <a:gd name="connsiteY3" fmla="*/ 13165 h 24580"/>
                <a:gd name="connsiteX4" fmla="*/ 4352 w 16387"/>
                <a:gd name="connsiteY4" fmla="*/ 4152 h 24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7" h="24580">
                  <a:moveTo>
                    <a:pt x="4352" y="4152"/>
                  </a:moveTo>
                  <a:cubicBezTo>
                    <a:pt x="7357" y="3606"/>
                    <a:pt x="12546" y="7157"/>
                    <a:pt x="13912" y="12073"/>
                  </a:cubicBezTo>
                  <a:cubicBezTo>
                    <a:pt x="15004" y="16716"/>
                    <a:pt x="11727" y="20266"/>
                    <a:pt x="8722" y="21086"/>
                  </a:cubicBezTo>
                  <a:cubicBezTo>
                    <a:pt x="7903" y="21359"/>
                    <a:pt x="5718" y="15077"/>
                    <a:pt x="5445" y="13165"/>
                  </a:cubicBezTo>
                  <a:cubicBezTo>
                    <a:pt x="4899" y="10980"/>
                    <a:pt x="3533" y="4425"/>
                    <a:pt x="4352" y="4152"/>
                  </a:cubicBezTo>
                  <a:close/>
                </a:path>
              </a:pathLst>
            </a:custGeom>
            <a:noFill/>
            <a:ln w="19050" cap="flat">
              <a:solidFill>
                <a:schemeClr val="tx1"/>
              </a:solidFill>
              <a:prstDash val="solid"/>
              <a:round/>
            </a:ln>
          </p:spPr>
          <p:txBody>
            <a:bodyPr rtlCol="0" anchor="ctr"/>
            <a:lstStyle/>
            <a:p>
              <a:endParaRPr lang="en-US" dirty="0"/>
            </a:p>
          </p:txBody>
        </p:sp>
        <p:sp>
          <p:nvSpPr>
            <p:cNvPr id="51" name="Freeform: Shape 50">
              <a:extLst>
                <a:ext uri="{FF2B5EF4-FFF2-40B4-BE49-F238E27FC236}">
                  <a16:creationId xmlns:a16="http://schemas.microsoft.com/office/drawing/2014/main" id="{F3F3B614-8334-4576-9DE5-6B97A2464942}"/>
                </a:ext>
              </a:extLst>
            </p:cNvPr>
            <p:cNvSpPr/>
            <p:nvPr/>
          </p:nvSpPr>
          <p:spPr>
            <a:xfrm>
              <a:off x="1392605" y="8852318"/>
              <a:ext cx="16387" cy="24581"/>
            </a:xfrm>
            <a:custGeom>
              <a:avLst/>
              <a:gdLst>
                <a:gd name="connsiteX0" fmla="*/ 4352 w 16387"/>
                <a:gd name="connsiteY0" fmla="*/ 21039 h 24580"/>
                <a:gd name="connsiteX1" fmla="*/ 13912 w 16387"/>
                <a:gd name="connsiteY1" fmla="*/ 13118 h 24580"/>
                <a:gd name="connsiteX2" fmla="*/ 8722 w 16387"/>
                <a:gd name="connsiteY2" fmla="*/ 4105 h 24580"/>
                <a:gd name="connsiteX3" fmla="*/ 5445 w 16387"/>
                <a:gd name="connsiteY3" fmla="*/ 12026 h 24580"/>
                <a:gd name="connsiteX4" fmla="*/ 4352 w 16387"/>
                <a:gd name="connsiteY4" fmla="*/ 21039 h 24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7" h="24580">
                  <a:moveTo>
                    <a:pt x="4352" y="21039"/>
                  </a:moveTo>
                  <a:cubicBezTo>
                    <a:pt x="7357" y="21585"/>
                    <a:pt x="12546" y="18035"/>
                    <a:pt x="13912" y="13118"/>
                  </a:cubicBezTo>
                  <a:cubicBezTo>
                    <a:pt x="15004" y="8475"/>
                    <a:pt x="11727" y="4925"/>
                    <a:pt x="8722" y="4105"/>
                  </a:cubicBezTo>
                  <a:cubicBezTo>
                    <a:pt x="7903" y="3832"/>
                    <a:pt x="5718" y="10114"/>
                    <a:pt x="5445" y="12026"/>
                  </a:cubicBezTo>
                  <a:cubicBezTo>
                    <a:pt x="4899" y="14211"/>
                    <a:pt x="3533" y="20766"/>
                    <a:pt x="4352" y="21039"/>
                  </a:cubicBezTo>
                  <a:close/>
                </a:path>
              </a:pathLst>
            </a:custGeom>
            <a:noFill/>
            <a:ln w="19050" cap="flat">
              <a:solidFill>
                <a:schemeClr val="tx1"/>
              </a:solidFill>
              <a:prstDash val="solid"/>
              <a:round/>
            </a:ln>
          </p:spPr>
          <p:txBody>
            <a:bodyPr rtlCol="0" anchor="ctr"/>
            <a:lstStyle/>
            <a:p>
              <a:endParaRPr lang="en-US" dirty="0"/>
            </a:p>
          </p:txBody>
        </p:sp>
        <p:sp>
          <p:nvSpPr>
            <p:cNvPr id="52" name="Freeform: Shape 51">
              <a:extLst>
                <a:ext uri="{FF2B5EF4-FFF2-40B4-BE49-F238E27FC236}">
                  <a16:creationId xmlns:a16="http://schemas.microsoft.com/office/drawing/2014/main" id="{3AD6ABAA-AEA8-414C-892C-5E8AB2375254}"/>
                </a:ext>
              </a:extLst>
            </p:cNvPr>
            <p:cNvSpPr/>
            <p:nvPr/>
          </p:nvSpPr>
          <p:spPr>
            <a:xfrm>
              <a:off x="1314475" y="8805077"/>
              <a:ext cx="51893" cy="21850"/>
            </a:xfrm>
            <a:custGeom>
              <a:avLst/>
              <a:gdLst>
                <a:gd name="connsiteX0" fmla="*/ 9832 w 51892"/>
                <a:gd name="connsiteY0" fmla="*/ 4370 h 21849"/>
                <a:gd name="connsiteX1" fmla="*/ 4097 w 51892"/>
                <a:gd name="connsiteY1" fmla="*/ 19938 h 21849"/>
                <a:gd name="connsiteX2" fmla="*/ 27039 w 51892"/>
                <a:gd name="connsiteY2" fmla="*/ 18026 h 21849"/>
                <a:gd name="connsiteX3" fmla="*/ 49162 w 51892"/>
                <a:gd name="connsiteY3" fmla="*/ 4097 h 21849"/>
                <a:gd name="connsiteX4" fmla="*/ 9832 w 51892"/>
                <a:gd name="connsiteY4" fmla="*/ 4370 h 21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92" h="21849">
                  <a:moveTo>
                    <a:pt x="9832" y="4370"/>
                  </a:moveTo>
                  <a:lnTo>
                    <a:pt x="4097" y="19938"/>
                  </a:lnTo>
                  <a:cubicBezTo>
                    <a:pt x="4097" y="19938"/>
                    <a:pt x="16660" y="20211"/>
                    <a:pt x="27039" y="18026"/>
                  </a:cubicBezTo>
                  <a:cubicBezTo>
                    <a:pt x="37418" y="15841"/>
                    <a:pt x="45611" y="11744"/>
                    <a:pt x="49162" y="4097"/>
                  </a:cubicBezTo>
                  <a:lnTo>
                    <a:pt x="9832" y="4370"/>
                  </a:lnTo>
                  <a:close/>
                </a:path>
              </a:pathLst>
            </a:custGeom>
            <a:noFill/>
            <a:ln w="19050" cap="flat">
              <a:solidFill>
                <a:schemeClr val="tx1"/>
              </a:solidFill>
              <a:prstDash val="solid"/>
              <a:round/>
            </a:ln>
          </p:spPr>
          <p:txBody>
            <a:bodyPr rtlCol="0" anchor="ctr"/>
            <a:lstStyle/>
            <a:p>
              <a:endParaRPr lang="en-US" dirty="0"/>
            </a:p>
          </p:txBody>
        </p:sp>
        <p:sp>
          <p:nvSpPr>
            <p:cNvPr id="53" name="Freeform: Shape 52">
              <a:extLst>
                <a:ext uri="{FF2B5EF4-FFF2-40B4-BE49-F238E27FC236}">
                  <a16:creationId xmlns:a16="http://schemas.microsoft.com/office/drawing/2014/main" id="{D830C99F-7BB2-4E05-8779-D5B016D9A6AB}"/>
                </a:ext>
              </a:extLst>
            </p:cNvPr>
            <p:cNvSpPr/>
            <p:nvPr/>
          </p:nvSpPr>
          <p:spPr>
            <a:xfrm>
              <a:off x="1314475" y="8861326"/>
              <a:ext cx="51893" cy="21850"/>
            </a:xfrm>
            <a:custGeom>
              <a:avLst/>
              <a:gdLst>
                <a:gd name="connsiteX0" fmla="*/ 9832 w 51892"/>
                <a:gd name="connsiteY0" fmla="*/ 17493 h 21849"/>
                <a:gd name="connsiteX1" fmla="*/ 4097 w 51892"/>
                <a:gd name="connsiteY1" fmla="*/ 4110 h 21849"/>
                <a:gd name="connsiteX2" fmla="*/ 27039 w 51892"/>
                <a:gd name="connsiteY2" fmla="*/ 5749 h 21849"/>
                <a:gd name="connsiteX3" fmla="*/ 49162 w 51892"/>
                <a:gd name="connsiteY3" fmla="*/ 17766 h 21849"/>
                <a:gd name="connsiteX4" fmla="*/ 9832 w 51892"/>
                <a:gd name="connsiteY4" fmla="*/ 17493 h 21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92" h="21849">
                  <a:moveTo>
                    <a:pt x="9832" y="17493"/>
                  </a:moveTo>
                  <a:lnTo>
                    <a:pt x="4097" y="4110"/>
                  </a:lnTo>
                  <a:cubicBezTo>
                    <a:pt x="4097" y="4110"/>
                    <a:pt x="16660" y="3837"/>
                    <a:pt x="27039" y="5749"/>
                  </a:cubicBezTo>
                  <a:cubicBezTo>
                    <a:pt x="37418" y="7661"/>
                    <a:pt x="45611" y="10938"/>
                    <a:pt x="49162" y="17766"/>
                  </a:cubicBezTo>
                  <a:lnTo>
                    <a:pt x="9832" y="17493"/>
                  </a:lnTo>
                  <a:close/>
                </a:path>
              </a:pathLst>
            </a:custGeom>
            <a:noFill/>
            <a:ln w="19050" cap="flat">
              <a:solidFill>
                <a:schemeClr val="tx1"/>
              </a:solidFill>
              <a:prstDash val="solid"/>
              <a:round/>
            </a:ln>
          </p:spPr>
          <p:txBody>
            <a:bodyPr rtlCol="0" anchor="ctr"/>
            <a:lstStyle/>
            <a:p>
              <a:endParaRPr lang="en-US" dirty="0"/>
            </a:p>
          </p:txBody>
        </p:sp>
        <p:sp>
          <p:nvSpPr>
            <p:cNvPr id="54" name="Freeform: Shape 53">
              <a:extLst>
                <a:ext uri="{FF2B5EF4-FFF2-40B4-BE49-F238E27FC236}">
                  <a16:creationId xmlns:a16="http://schemas.microsoft.com/office/drawing/2014/main" id="{601ED0E5-4755-4E90-A5C7-1A70D9BCE17E}"/>
                </a:ext>
              </a:extLst>
            </p:cNvPr>
            <p:cNvSpPr/>
            <p:nvPr/>
          </p:nvSpPr>
          <p:spPr>
            <a:xfrm>
              <a:off x="1404059" y="8831023"/>
              <a:ext cx="8194" cy="27312"/>
            </a:xfrm>
            <a:custGeom>
              <a:avLst/>
              <a:gdLst>
                <a:gd name="connsiteX0" fmla="*/ 4097 w 8193"/>
                <a:gd name="connsiteY0" fmla="*/ 24308 h 27312"/>
                <a:gd name="connsiteX1" fmla="*/ 5189 w 8193"/>
                <a:gd name="connsiteY1" fmla="*/ 14202 h 27312"/>
                <a:gd name="connsiteX2" fmla="*/ 4097 w 8193"/>
                <a:gd name="connsiteY2" fmla="*/ 4097 h 27312"/>
              </a:gdLst>
              <a:ahLst/>
              <a:cxnLst>
                <a:cxn ang="0">
                  <a:pos x="connsiteX0" y="connsiteY0"/>
                </a:cxn>
                <a:cxn ang="0">
                  <a:pos x="connsiteX1" y="connsiteY1"/>
                </a:cxn>
                <a:cxn ang="0">
                  <a:pos x="connsiteX2" y="connsiteY2"/>
                </a:cxn>
              </a:cxnLst>
              <a:rect l="l" t="t" r="r" b="b"/>
              <a:pathLst>
                <a:path w="8193" h="27312">
                  <a:moveTo>
                    <a:pt x="4097" y="24308"/>
                  </a:moveTo>
                  <a:cubicBezTo>
                    <a:pt x="4097" y="24308"/>
                    <a:pt x="5189" y="20484"/>
                    <a:pt x="5189" y="14202"/>
                  </a:cubicBezTo>
                  <a:cubicBezTo>
                    <a:pt x="5189" y="7374"/>
                    <a:pt x="4097" y="4097"/>
                    <a:pt x="4097" y="4097"/>
                  </a:cubicBezTo>
                </a:path>
              </a:pathLst>
            </a:custGeom>
            <a:noFill/>
            <a:ln w="19050" cap="flat">
              <a:solidFill>
                <a:schemeClr val="tx1"/>
              </a:solidFill>
              <a:prstDash val="solid"/>
              <a:round/>
            </a:ln>
          </p:spPr>
          <p:txBody>
            <a:bodyPr rtlCol="0" anchor="ctr"/>
            <a:lstStyle/>
            <a:p>
              <a:endParaRPr lang="en-US" dirty="0"/>
            </a:p>
          </p:txBody>
        </p:sp>
        <p:sp>
          <p:nvSpPr>
            <p:cNvPr id="55" name="Freeform: Shape 54">
              <a:extLst>
                <a:ext uri="{FF2B5EF4-FFF2-40B4-BE49-F238E27FC236}">
                  <a16:creationId xmlns:a16="http://schemas.microsoft.com/office/drawing/2014/main" id="{F31AD7F6-51D2-46FB-A166-9B82BB2CE024}"/>
                </a:ext>
              </a:extLst>
            </p:cNvPr>
            <p:cNvSpPr/>
            <p:nvPr/>
          </p:nvSpPr>
          <p:spPr>
            <a:xfrm>
              <a:off x="1280623" y="8806442"/>
              <a:ext cx="24581" cy="76474"/>
            </a:xfrm>
            <a:custGeom>
              <a:avLst/>
              <a:gdLst>
                <a:gd name="connsiteX0" fmla="*/ 22108 w 24580"/>
                <a:gd name="connsiteY0" fmla="*/ 4097 h 76473"/>
                <a:gd name="connsiteX1" fmla="*/ 7632 w 24580"/>
                <a:gd name="connsiteY1" fmla="*/ 15022 h 76473"/>
                <a:gd name="connsiteX2" fmla="*/ 4355 w 24580"/>
                <a:gd name="connsiteY2" fmla="*/ 39056 h 76473"/>
                <a:gd name="connsiteX3" fmla="*/ 6540 w 24580"/>
                <a:gd name="connsiteY3" fmla="*/ 61452 h 76473"/>
                <a:gd name="connsiteX4" fmla="*/ 21835 w 24580"/>
                <a:gd name="connsiteY4" fmla="*/ 74016 h 76473"/>
                <a:gd name="connsiteX5" fmla="*/ 22108 w 24580"/>
                <a:gd name="connsiteY5" fmla="*/ 4097 h 7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0" h="76473">
                  <a:moveTo>
                    <a:pt x="22108" y="4097"/>
                  </a:moveTo>
                  <a:cubicBezTo>
                    <a:pt x="22108" y="4097"/>
                    <a:pt x="10637" y="12290"/>
                    <a:pt x="7632" y="15022"/>
                  </a:cubicBezTo>
                  <a:cubicBezTo>
                    <a:pt x="2989" y="19118"/>
                    <a:pt x="4355" y="24308"/>
                    <a:pt x="4355" y="39056"/>
                  </a:cubicBezTo>
                  <a:cubicBezTo>
                    <a:pt x="4355" y="54078"/>
                    <a:pt x="2989" y="55990"/>
                    <a:pt x="6540" y="61452"/>
                  </a:cubicBezTo>
                  <a:cubicBezTo>
                    <a:pt x="9271" y="65549"/>
                    <a:pt x="21835" y="74016"/>
                    <a:pt x="21835" y="74016"/>
                  </a:cubicBezTo>
                  <a:lnTo>
                    <a:pt x="22108" y="4097"/>
                  </a:lnTo>
                  <a:close/>
                </a:path>
              </a:pathLst>
            </a:custGeom>
            <a:noFill/>
            <a:ln w="19050" cap="flat">
              <a:solidFill>
                <a:schemeClr val="tx1"/>
              </a:solidFill>
              <a:prstDash val="solid"/>
              <a:round/>
            </a:ln>
          </p:spPr>
          <p:txBody>
            <a:bodyPr rtlCol="0" anchor="ctr"/>
            <a:lstStyle/>
            <a:p>
              <a:endParaRPr lang="en-US" dirty="0"/>
            </a:p>
          </p:txBody>
        </p:sp>
        <p:sp>
          <p:nvSpPr>
            <p:cNvPr id="56" name="Freeform: Shape 55">
              <a:extLst>
                <a:ext uri="{FF2B5EF4-FFF2-40B4-BE49-F238E27FC236}">
                  <a16:creationId xmlns:a16="http://schemas.microsoft.com/office/drawing/2014/main" id="{30A6DD54-2669-4533-8730-0B129EDA1C29}"/>
                </a:ext>
              </a:extLst>
            </p:cNvPr>
            <p:cNvSpPr/>
            <p:nvPr/>
          </p:nvSpPr>
          <p:spPr>
            <a:xfrm>
              <a:off x="1370630" y="8885101"/>
              <a:ext cx="19118" cy="21850"/>
            </a:xfrm>
            <a:custGeom>
              <a:avLst/>
              <a:gdLst>
                <a:gd name="connsiteX0" fmla="*/ 4477 w 19118"/>
                <a:gd name="connsiteY0" fmla="*/ 4370 h 21849"/>
                <a:gd name="connsiteX1" fmla="*/ 4751 w 19118"/>
                <a:gd name="connsiteY1" fmla="*/ 18299 h 21849"/>
                <a:gd name="connsiteX2" fmla="*/ 15402 w 19118"/>
                <a:gd name="connsiteY2" fmla="*/ 7920 h 21849"/>
                <a:gd name="connsiteX3" fmla="*/ 14583 w 19118"/>
                <a:gd name="connsiteY3" fmla="*/ 4097 h 21849"/>
              </a:gdLst>
              <a:ahLst/>
              <a:cxnLst>
                <a:cxn ang="0">
                  <a:pos x="connsiteX0" y="connsiteY0"/>
                </a:cxn>
                <a:cxn ang="0">
                  <a:pos x="connsiteX1" y="connsiteY1"/>
                </a:cxn>
                <a:cxn ang="0">
                  <a:pos x="connsiteX2" y="connsiteY2"/>
                </a:cxn>
                <a:cxn ang="0">
                  <a:pos x="connsiteX3" y="connsiteY3"/>
                </a:cxn>
              </a:cxnLst>
              <a:rect l="l" t="t" r="r" b="b"/>
              <a:pathLst>
                <a:path w="19118" h="21849">
                  <a:moveTo>
                    <a:pt x="4477" y="4370"/>
                  </a:moveTo>
                  <a:cubicBezTo>
                    <a:pt x="3931" y="10379"/>
                    <a:pt x="3931" y="18299"/>
                    <a:pt x="4751" y="18299"/>
                  </a:cubicBezTo>
                  <a:cubicBezTo>
                    <a:pt x="9121" y="18299"/>
                    <a:pt x="15129" y="13656"/>
                    <a:pt x="15402" y="7920"/>
                  </a:cubicBezTo>
                  <a:cubicBezTo>
                    <a:pt x="15402" y="6555"/>
                    <a:pt x="15129" y="5189"/>
                    <a:pt x="14583" y="4097"/>
                  </a:cubicBezTo>
                </a:path>
              </a:pathLst>
            </a:custGeom>
            <a:noFill/>
            <a:ln w="19050" cap="flat">
              <a:solidFill>
                <a:schemeClr val="tx1"/>
              </a:solidFill>
              <a:prstDash val="solid"/>
              <a:round/>
            </a:ln>
          </p:spPr>
          <p:txBody>
            <a:bodyPr rtlCol="0" anchor="ctr"/>
            <a:lstStyle/>
            <a:p>
              <a:endParaRPr lang="en-US" dirty="0"/>
            </a:p>
          </p:txBody>
        </p:sp>
        <p:sp>
          <p:nvSpPr>
            <p:cNvPr id="57" name="Freeform: Shape 56">
              <a:extLst>
                <a:ext uri="{FF2B5EF4-FFF2-40B4-BE49-F238E27FC236}">
                  <a16:creationId xmlns:a16="http://schemas.microsoft.com/office/drawing/2014/main" id="{7E99A495-F50A-449F-8169-461245D2A98A}"/>
                </a:ext>
              </a:extLst>
            </p:cNvPr>
            <p:cNvSpPr/>
            <p:nvPr/>
          </p:nvSpPr>
          <p:spPr>
            <a:xfrm>
              <a:off x="1370494" y="8783227"/>
              <a:ext cx="16387" cy="21850"/>
            </a:xfrm>
            <a:custGeom>
              <a:avLst/>
              <a:gdLst>
                <a:gd name="connsiteX0" fmla="*/ 4614 w 16387"/>
                <a:gd name="connsiteY0" fmla="*/ 17753 h 21849"/>
                <a:gd name="connsiteX1" fmla="*/ 4614 w 16387"/>
                <a:gd name="connsiteY1" fmla="*/ 4097 h 21849"/>
                <a:gd name="connsiteX2" fmla="*/ 14993 w 16387"/>
                <a:gd name="connsiteY2" fmla="*/ 14475 h 21849"/>
                <a:gd name="connsiteX3" fmla="*/ 13354 w 16387"/>
                <a:gd name="connsiteY3" fmla="*/ 19665 h 21849"/>
              </a:gdLst>
              <a:ahLst/>
              <a:cxnLst>
                <a:cxn ang="0">
                  <a:pos x="connsiteX0" y="connsiteY0"/>
                </a:cxn>
                <a:cxn ang="0">
                  <a:pos x="connsiteX1" y="connsiteY1"/>
                </a:cxn>
                <a:cxn ang="0">
                  <a:pos x="connsiteX2" y="connsiteY2"/>
                </a:cxn>
                <a:cxn ang="0">
                  <a:pos x="connsiteX3" y="connsiteY3"/>
                </a:cxn>
              </a:cxnLst>
              <a:rect l="l" t="t" r="r" b="b"/>
              <a:pathLst>
                <a:path w="16387" h="21849">
                  <a:moveTo>
                    <a:pt x="4614" y="17753"/>
                  </a:moveTo>
                  <a:cubicBezTo>
                    <a:pt x="4068" y="11744"/>
                    <a:pt x="3795" y="4097"/>
                    <a:pt x="4614" y="4097"/>
                  </a:cubicBezTo>
                  <a:cubicBezTo>
                    <a:pt x="8711" y="4097"/>
                    <a:pt x="14719" y="8740"/>
                    <a:pt x="14993" y="14475"/>
                  </a:cubicBezTo>
                  <a:cubicBezTo>
                    <a:pt x="14993" y="16387"/>
                    <a:pt x="14446" y="18299"/>
                    <a:pt x="13354" y="19665"/>
                  </a:cubicBezTo>
                </a:path>
              </a:pathLst>
            </a:custGeom>
            <a:noFill/>
            <a:ln w="19050" cap="flat">
              <a:solidFill>
                <a:schemeClr val="tx1"/>
              </a:solidFill>
              <a:prstDash val="solid"/>
              <a:round/>
            </a:ln>
          </p:spPr>
          <p:txBody>
            <a:bodyPr rtlCol="0" anchor="ctr"/>
            <a:lstStyle/>
            <a:p>
              <a:endParaRPr lang="en-US" dirty="0"/>
            </a:p>
          </p:txBody>
        </p:sp>
        <p:sp>
          <p:nvSpPr>
            <p:cNvPr id="58" name="Freeform: Shape 57">
              <a:extLst>
                <a:ext uri="{FF2B5EF4-FFF2-40B4-BE49-F238E27FC236}">
                  <a16:creationId xmlns:a16="http://schemas.microsoft.com/office/drawing/2014/main" id="{18A2A228-B75E-444E-A980-B50EDD142196}"/>
                </a:ext>
              </a:extLst>
            </p:cNvPr>
            <p:cNvSpPr/>
            <p:nvPr/>
          </p:nvSpPr>
          <p:spPr>
            <a:xfrm>
              <a:off x="1366095" y="8809720"/>
              <a:ext cx="27312" cy="71011"/>
            </a:xfrm>
            <a:custGeom>
              <a:avLst/>
              <a:gdLst>
                <a:gd name="connsiteX0" fmla="*/ 4097 w 27312"/>
                <a:gd name="connsiteY0" fmla="*/ 4097 h 71011"/>
                <a:gd name="connsiteX1" fmla="*/ 17207 w 27312"/>
                <a:gd name="connsiteY1" fmla="*/ 10105 h 71011"/>
                <a:gd name="connsiteX2" fmla="*/ 24308 w 27312"/>
                <a:gd name="connsiteY2" fmla="*/ 35506 h 71011"/>
                <a:gd name="connsiteX3" fmla="*/ 17207 w 27312"/>
                <a:gd name="connsiteY3" fmla="*/ 59813 h 71011"/>
                <a:gd name="connsiteX4" fmla="*/ 4097 w 27312"/>
                <a:gd name="connsiteY4" fmla="*/ 66915 h 71011"/>
                <a:gd name="connsiteX5" fmla="*/ 4097 w 27312"/>
                <a:gd name="connsiteY5" fmla="*/ 4097 h 7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12" h="71011">
                  <a:moveTo>
                    <a:pt x="4097" y="4097"/>
                  </a:moveTo>
                  <a:cubicBezTo>
                    <a:pt x="4097" y="4097"/>
                    <a:pt x="14475" y="8194"/>
                    <a:pt x="17207" y="10105"/>
                  </a:cubicBezTo>
                  <a:cubicBezTo>
                    <a:pt x="24035" y="15295"/>
                    <a:pt x="24308" y="19665"/>
                    <a:pt x="24308" y="35506"/>
                  </a:cubicBezTo>
                  <a:cubicBezTo>
                    <a:pt x="24308" y="51620"/>
                    <a:pt x="24035" y="54351"/>
                    <a:pt x="17207" y="59813"/>
                  </a:cubicBezTo>
                  <a:cubicBezTo>
                    <a:pt x="14475" y="61998"/>
                    <a:pt x="4097" y="66915"/>
                    <a:pt x="4097" y="66915"/>
                  </a:cubicBezTo>
                  <a:lnTo>
                    <a:pt x="4097" y="4097"/>
                  </a:lnTo>
                  <a:close/>
                </a:path>
              </a:pathLst>
            </a:custGeom>
            <a:noFill/>
            <a:ln w="19050" cap="flat">
              <a:solidFill>
                <a:schemeClr val="tx1"/>
              </a:solidFill>
              <a:prstDash val="solid"/>
              <a:round/>
            </a:ln>
          </p:spPr>
          <p:txBody>
            <a:bodyPr rtlCol="0" anchor="ctr"/>
            <a:lstStyle/>
            <a:p>
              <a:endParaRPr lang="en-US" dirty="0"/>
            </a:p>
          </p:txBody>
        </p:sp>
        <p:sp>
          <p:nvSpPr>
            <p:cNvPr id="59" name="Freeform: Shape 58">
              <a:extLst>
                <a:ext uri="{FF2B5EF4-FFF2-40B4-BE49-F238E27FC236}">
                  <a16:creationId xmlns:a16="http://schemas.microsoft.com/office/drawing/2014/main" id="{D3A0F284-8FA4-43F2-9863-80FED3959D8D}"/>
                </a:ext>
              </a:extLst>
            </p:cNvPr>
            <p:cNvSpPr/>
            <p:nvPr/>
          </p:nvSpPr>
          <p:spPr>
            <a:xfrm>
              <a:off x="1103353" y="8865982"/>
              <a:ext cx="158410" cy="62818"/>
            </a:xfrm>
            <a:custGeom>
              <a:avLst/>
              <a:gdLst>
                <a:gd name="connsiteX0" fmla="*/ 52166 w 158409"/>
                <a:gd name="connsiteY0" fmla="*/ 59267 h 62817"/>
                <a:gd name="connsiteX1" fmla="*/ 31136 w 158409"/>
                <a:gd name="connsiteY1" fmla="*/ 59267 h 62817"/>
                <a:gd name="connsiteX2" fmla="*/ 4097 w 158409"/>
                <a:gd name="connsiteY2" fmla="*/ 33321 h 62817"/>
                <a:gd name="connsiteX3" fmla="*/ 4097 w 158409"/>
                <a:gd name="connsiteY3" fmla="*/ 30316 h 62817"/>
                <a:gd name="connsiteX4" fmla="*/ 29497 w 158409"/>
                <a:gd name="connsiteY4" fmla="*/ 4097 h 62817"/>
                <a:gd name="connsiteX5" fmla="*/ 154859 w 158409"/>
                <a:gd name="connsiteY5" fmla="*/ 4097 h 6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409" h="62817">
                  <a:moveTo>
                    <a:pt x="52166" y="59267"/>
                  </a:moveTo>
                  <a:lnTo>
                    <a:pt x="31136" y="59267"/>
                  </a:lnTo>
                  <a:cubicBezTo>
                    <a:pt x="21303" y="59267"/>
                    <a:pt x="4097" y="48342"/>
                    <a:pt x="4097" y="33321"/>
                  </a:cubicBezTo>
                  <a:lnTo>
                    <a:pt x="4097" y="30316"/>
                  </a:lnTo>
                  <a:cubicBezTo>
                    <a:pt x="4097" y="15022"/>
                    <a:pt x="19665" y="4097"/>
                    <a:pt x="29497" y="4097"/>
                  </a:cubicBezTo>
                  <a:lnTo>
                    <a:pt x="154859" y="4097"/>
                  </a:lnTo>
                </a:path>
              </a:pathLst>
            </a:custGeom>
            <a:noFill/>
            <a:ln w="19050" cap="flat">
              <a:solidFill>
                <a:schemeClr val="tx1"/>
              </a:solidFill>
              <a:prstDash val="solid"/>
              <a:round/>
            </a:ln>
          </p:spPr>
          <p:txBody>
            <a:bodyPr rtlCol="0" anchor="ctr"/>
            <a:lstStyle/>
            <a:p>
              <a:endParaRPr lang="en-US" dirty="0"/>
            </a:p>
          </p:txBody>
        </p:sp>
        <p:sp>
          <p:nvSpPr>
            <p:cNvPr id="60" name="Freeform: Shape 59">
              <a:extLst>
                <a:ext uri="{FF2B5EF4-FFF2-40B4-BE49-F238E27FC236}">
                  <a16:creationId xmlns:a16="http://schemas.microsoft.com/office/drawing/2014/main" id="{3DC104A8-C5C7-460B-9F06-8A8C454E8A68}"/>
                </a:ext>
              </a:extLst>
            </p:cNvPr>
            <p:cNvSpPr/>
            <p:nvPr/>
          </p:nvSpPr>
          <p:spPr>
            <a:xfrm>
              <a:off x="1151422" y="8913232"/>
              <a:ext cx="24581" cy="24581"/>
            </a:xfrm>
            <a:custGeom>
              <a:avLst/>
              <a:gdLst>
                <a:gd name="connsiteX0" fmla="*/ 20484 w 24580"/>
                <a:gd name="connsiteY0" fmla="*/ 12290 h 24580"/>
                <a:gd name="connsiteX1" fmla="*/ 12290 w 24580"/>
                <a:gd name="connsiteY1" fmla="*/ 20484 h 24580"/>
                <a:gd name="connsiteX2" fmla="*/ 4097 w 24580"/>
                <a:gd name="connsiteY2" fmla="*/ 12290 h 24580"/>
                <a:gd name="connsiteX3" fmla="*/ 12290 w 24580"/>
                <a:gd name="connsiteY3" fmla="*/ 4097 h 24580"/>
                <a:gd name="connsiteX4" fmla="*/ 20484 w 24580"/>
                <a:gd name="connsiteY4" fmla="*/ 12290 h 24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80" h="24580">
                  <a:moveTo>
                    <a:pt x="20484" y="12290"/>
                  </a:moveTo>
                  <a:cubicBezTo>
                    <a:pt x="20484" y="16816"/>
                    <a:pt x="16816" y="20484"/>
                    <a:pt x="12290" y="20484"/>
                  </a:cubicBezTo>
                  <a:cubicBezTo>
                    <a:pt x="7765" y="20484"/>
                    <a:pt x="4097" y="16816"/>
                    <a:pt x="4097" y="12290"/>
                  </a:cubicBezTo>
                  <a:cubicBezTo>
                    <a:pt x="4097" y="7765"/>
                    <a:pt x="7765" y="4097"/>
                    <a:pt x="12290" y="4097"/>
                  </a:cubicBezTo>
                  <a:cubicBezTo>
                    <a:pt x="16816" y="4097"/>
                    <a:pt x="20484" y="7765"/>
                    <a:pt x="20484" y="12290"/>
                  </a:cubicBezTo>
                  <a:close/>
                </a:path>
              </a:pathLst>
            </a:custGeom>
            <a:noFill/>
            <a:ln w="19050" cap="flat">
              <a:solidFill>
                <a:schemeClr val="tx1"/>
              </a:solidFill>
              <a:prstDash val="solid"/>
              <a:round/>
            </a:ln>
          </p:spPr>
          <p:txBody>
            <a:bodyPr rtlCol="0" anchor="ctr"/>
            <a:lstStyle/>
            <a:p>
              <a:endParaRPr lang="en-US" dirty="0"/>
            </a:p>
          </p:txBody>
        </p:sp>
        <p:sp>
          <p:nvSpPr>
            <p:cNvPr id="61" name="Freeform: Shape 60">
              <a:extLst>
                <a:ext uri="{FF2B5EF4-FFF2-40B4-BE49-F238E27FC236}">
                  <a16:creationId xmlns:a16="http://schemas.microsoft.com/office/drawing/2014/main" id="{2217C821-77A6-4B0A-AF04-6002037D830B}"/>
                </a:ext>
              </a:extLst>
            </p:cNvPr>
            <p:cNvSpPr/>
            <p:nvPr/>
          </p:nvSpPr>
          <p:spPr>
            <a:xfrm>
              <a:off x="1430824" y="8766567"/>
              <a:ext cx="161141" cy="62818"/>
            </a:xfrm>
            <a:custGeom>
              <a:avLst/>
              <a:gdLst>
                <a:gd name="connsiteX0" fmla="*/ 108975 w 161141"/>
                <a:gd name="connsiteY0" fmla="*/ 4097 h 62817"/>
                <a:gd name="connsiteX1" fmla="*/ 130005 w 161141"/>
                <a:gd name="connsiteY1" fmla="*/ 4097 h 62817"/>
                <a:gd name="connsiteX2" fmla="*/ 157044 w 161141"/>
                <a:gd name="connsiteY2" fmla="*/ 30043 h 62817"/>
                <a:gd name="connsiteX3" fmla="*/ 157044 w 161141"/>
                <a:gd name="connsiteY3" fmla="*/ 33048 h 62817"/>
                <a:gd name="connsiteX4" fmla="*/ 131644 w 161141"/>
                <a:gd name="connsiteY4" fmla="*/ 59267 h 62817"/>
                <a:gd name="connsiteX5" fmla="*/ 4097 w 161141"/>
                <a:gd name="connsiteY5" fmla="*/ 59267 h 6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141" h="62817">
                  <a:moveTo>
                    <a:pt x="108975" y="4097"/>
                  </a:moveTo>
                  <a:lnTo>
                    <a:pt x="130005" y="4097"/>
                  </a:lnTo>
                  <a:cubicBezTo>
                    <a:pt x="139838" y="4097"/>
                    <a:pt x="157044" y="15022"/>
                    <a:pt x="157044" y="30043"/>
                  </a:cubicBezTo>
                  <a:lnTo>
                    <a:pt x="157044" y="33048"/>
                  </a:lnTo>
                  <a:cubicBezTo>
                    <a:pt x="157044" y="48342"/>
                    <a:pt x="141476" y="59267"/>
                    <a:pt x="131644" y="59267"/>
                  </a:cubicBezTo>
                  <a:lnTo>
                    <a:pt x="4097" y="59267"/>
                  </a:lnTo>
                </a:path>
              </a:pathLst>
            </a:custGeom>
            <a:noFill/>
            <a:ln w="19050" cap="flat">
              <a:solidFill>
                <a:schemeClr val="tx1"/>
              </a:solidFill>
              <a:prstDash val="solid"/>
              <a:round/>
            </a:ln>
          </p:spPr>
          <p:txBody>
            <a:bodyPr rtlCol="0" anchor="ctr"/>
            <a:lstStyle/>
            <a:p>
              <a:endParaRPr lang="en-US" dirty="0"/>
            </a:p>
          </p:txBody>
        </p:sp>
        <p:sp>
          <p:nvSpPr>
            <p:cNvPr id="62" name="Freeform: Shape 61">
              <a:extLst>
                <a:ext uri="{FF2B5EF4-FFF2-40B4-BE49-F238E27FC236}">
                  <a16:creationId xmlns:a16="http://schemas.microsoft.com/office/drawing/2014/main" id="{669AD4E7-D0C5-4138-B717-FBE250E8B5C5}"/>
                </a:ext>
              </a:extLst>
            </p:cNvPr>
            <p:cNvSpPr/>
            <p:nvPr/>
          </p:nvSpPr>
          <p:spPr>
            <a:xfrm>
              <a:off x="1519589" y="8758100"/>
              <a:ext cx="24581" cy="24581"/>
            </a:xfrm>
            <a:custGeom>
              <a:avLst/>
              <a:gdLst>
                <a:gd name="connsiteX0" fmla="*/ 20484 w 24580"/>
                <a:gd name="connsiteY0" fmla="*/ 12290 h 24580"/>
                <a:gd name="connsiteX1" fmla="*/ 12290 w 24580"/>
                <a:gd name="connsiteY1" fmla="*/ 20484 h 24580"/>
                <a:gd name="connsiteX2" fmla="*/ 4097 w 24580"/>
                <a:gd name="connsiteY2" fmla="*/ 12290 h 24580"/>
                <a:gd name="connsiteX3" fmla="*/ 12290 w 24580"/>
                <a:gd name="connsiteY3" fmla="*/ 4097 h 24580"/>
                <a:gd name="connsiteX4" fmla="*/ 20484 w 24580"/>
                <a:gd name="connsiteY4" fmla="*/ 12290 h 24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80" h="24580">
                  <a:moveTo>
                    <a:pt x="20484" y="12290"/>
                  </a:moveTo>
                  <a:cubicBezTo>
                    <a:pt x="20484" y="16816"/>
                    <a:pt x="16816" y="20484"/>
                    <a:pt x="12290" y="20484"/>
                  </a:cubicBezTo>
                  <a:cubicBezTo>
                    <a:pt x="7765" y="20484"/>
                    <a:pt x="4097" y="16816"/>
                    <a:pt x="4097" y="12290"/>
                  </a:cubicBezTo>
                  <a:cubicBezTo>
                    <a:pt x="4097" y="7765"/>
                    <a:pt x="7765" y="4097"/>
                    <a:pt x="12290" y="4097"/>
                  </a:cubicBezTo>
                  <a:cubicBezTo>
                    <a:pt x="16816" y="4097"/>
                    <a:pt x="20484" y="7765"/>
                    <a:pt x="20484" y="12290"/>
                  </a:cubicBezTo>
                  <a:close/>
                </a:path>
              </a:pathLst>
            </a:custGeom>
            <a:noFill/>
            <a:ln w="19050" cap="flat">
              <a:solidFill>
                <a:schemeClr val="tx1"/>
              </a:solidFill>
              <a:prstDash val="solid"/>
              <a:round/>
            </a:ln>
          </p:spPr>
          <p:txBody>
            <a:bodyPr rtlCol="0" anchor="ctr"/>
            <a:lstStyle/>
            <a:p>
              <a:endParaRPr lang="en-US" dirty="0"/>
            </a:p>
          </p:txBody>
        </p:sp>
      </p:grpSp>
      <p:sp>
        <p:nvSpPr>
          <p:cNvPr id="122" name="Oval 121">
            <a:extLst>
              <a:ext uri="{FF2B5EF4-FFF2-40B4-BE49-F238E27FC236}">
                <a16:creationId xmlns:a16="http://schemas.microsoft.com/office/drawing/2014/main" id="{F4BC2DAA-4B8D-9344-959A-A799A9770416}"/>
              </a:ext>
            </a:extLst>
          </p:cNvPr>
          <p:cNvSpPr/>
          <p:nvPr/>
        </p:nvSpPr>
        <p:spPr bwMode="auto">
          <a:xfrm>
            <a:off x="538161" y="1843881"/>
            <a:ext cx="4541837" cy="4541837"/>
          </a:xfrm>
          <a:prstGeom prst="ellipse">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3" name="Picture 122">
            <a:extLst>
              <a:ext uri="{FF2B5EF4-FFF2-40B4-BE49-F238E27FC236}">
                <a16:creationId xmlns:a16="http://schemas.microsoft.com/office/drawing/2014/main" id="{D6B1FC9B-D33E-ED48-9D50-2E82F4397BB9}"/>
              </a:ext>
            </a:extLst>
          </p:cNvPr>
          <p:cNvPicPr>
            <a:picLocks noChangeAspect="1"/>
          </p:cNvPicPr>
          <p:nvPr/>
        </p:nvPicPr>
        <p:blipFill>
          <a:blip r:embed="rId3"/>
          <a:stretch>
            <a:fillRect/>
          </a:stretch>
        </p:blipFill>
        <p:spPr>
          <a:xfrm>
            <a:off x="145728" y="2913866"/>
            <a:ext cx="5326702" cy="1986228"/>
          </a:xfrm>
          <a:prstGeom prst="rect">
            <a:avLst/>
          </a:prstGeom>
        </p:spPr>
      </p:pic>
      <p:pic>
        <p:nvPicPr>
          <p:cNvPr id="63" name="Graphic 62">
            <a:extLst>
              <a:ext uri="{FF2B5EF4-FFF2-40B4-BE49-F238E27FC236}">
                <a16:creationId xmlns:a16="http://schemas.microsoft.com/office/drawing/2014/main" id="{903E9F8B-467C-6D4F-89C5-5FCAD6324D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7004" y="3010649"/>
            <a:ext cx="1104150" cy="1104150"/>
          </a:xfrm>
          <a:prstGeom prst="rect">
            <a:avLst/>
          </a:prstGeom>
        </p:spPr>
      </p:pic>
    </p:spTree>
    <p:extLst>
      <p:ext uri="{BB962C8B-B14F-4D97-AF65-F5344CB8AC3E}">
        <p14:creationId xmlns:p14="http://schemas.microsoft.com/office/powerpoint/2010/main" val="245650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50"/>
                                  </p:stCondLst>
                                  <p:childTnLst>
                                    <p:animMotion origin="layout" path="M -2.29167E-6 1.48148E-6 L -0.0536 1.48148E-6 " pathEditMode="relative" rAng="0" ptsTypes="AA">
                                      <p:cBhvr>
                                        <p:cTn id="9" dur="500" spd="-100000" fill="hold"/>
                                        <p:tgtEl>
                                          <p:spTgt spid="5"/>
                                        </p:tgtEl>
                                        <p:attrNameLst>
                                          <p:attrName>ppt_x</p:attrName>
                                          <p:attrName>ppt_y</p:attrName>
                                        </p:attrNameLst>
                                      </p:cBhvr>
                                      <p:rCtr x="-268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85E7-F9FA-2944-BB72-E08FE8B6FBFF}"/>
              </a:ext>
            </a:extLst>
          </p:cNvPr>
          <p:cNvSpPr>
            <a:spLocks noGrp="1"/>
          </p:cNvSpPr>
          <p:nvPr>
            <p:ph type="title"/>
          </p:nvPr>
        </p:nvSpPr>
        <p:spPr>
          <a:xfrm>
            <a:off x="323088" y="347413"/>
            <a:ext cx="13987008" cy="1079598"/>
          </a:xfrm>
        </p:spPr>
        <p:txBody>
          <a:bodyPr/>
          <a:lstStyle/>
          <a:p>
            <a:r>
              <a:rPr lang="en-US" sz="4400" dirty="0"/>
              <a:t>App Mesh: Application-level communication across AWS</a:t>
            </a:r>
          </a:p>
        </p:txBody>
      </p:sp>
      <p:cxnSp>
        <p:nvCxnSpPr>
          <p:cNvPr id="25" name="Straight Arrow Connector 24">
            <a:extLst>
              <a:ext uri="{FF2B5EF4-FFF2-40B4-BE49-F238E27FC236}">
                <a16:creationId xmlns:a16="http://schemas.microsoft.com/office/drawing/2014/main" id="{C41713AC-8CAE-6B47-82F9-CD56B7D40433}"/>
              </a:ext>
            </a:extLst>
          </p:cNvPr>
          <p:cNvCxnSpPr>
            <a:cxnSpLocks/>
          </p:cNvCxnSpPr>
          <p:nvPr/>
        </p:nvCxnSpPr>
        <p:spPr>
          <a:xfrm>
            <a:off x="6518448" y="4105719"/>
            <a:ext cx="1553492" cy="0"/>
          </a:xfrm>
          <a:prstGeom prst="straightConnector1">
            <a:avLst/>
          </a:prstGeom>
          <a:noFill/>
          <a:ln w="50800" cap="flat" cmpd="sng" algn="ctr">
            <a:solidFill>
              <a:srgbClr val="FF9900"/>
            </a:solidFill>
            <a:prstDash val="solid"/>
            <a:tailEnd type="arrow" w="lg" len="sm"/>
          </a:ln>
          <a:effectLst/>
        </p:spPr>
      </p:cxnSp>
      <p:grpSp>
        <p:nvGrpSpPr>
          <p:cNvPr id="26" name="Group 25">
            <a:extLst>
              <a:ext uri="{FF2B5EF4-FFF2-40B4-BE49-F238E27FC236}">
                <a16:creationId xmlns:a16="http://schemas.microsoft.com/office/drawing/2014/main" id="{8E8615ED-566F-B646-AA73-D623B513CA01}"/>
              </a:ext>
            </a:extLst>
          </p:cNvPr>
          <p:cNvGrpSpPr/>
          <p:nvPr/>
        </p:nvGrpSpPr>
        <p:grpSpPr>
          <a:xfrm>
            <a:off x="1765611" y="2206198"/>
            <a:ext cx="5508839" cy="4894199"/>
            <a:chOff x="1123662" y="1391954"/>
            <a:chExt cx="3457355" cy="3071605"/>
          </a:xfrm>
        </p:grpSpPr>
        <p:grpSp>
          <p:nvGrpSpPr>
            <p:cNvPr id="27" name="Group 26">
              <a:extLst>
                <a:ext uri="{FF2B5EF4-FFF2-40B4-BE49-F238E27FC236}">
                  <a16:creationId xmlns:a16="http://schemas.microsoft.com/office/drawing/2014/main" id="{95691649-6AA7-8041-9194-8BD6283002E0}"/>
                </a:ext>
              </a:extLst>
            </p:cNvPr>
            <p:cNvGrpSpPr/>
            <p:nvPr/>
          </p:nvGrpSpPr>
          <p:grpSpPr>
            <a:xfrm>
              <a:off x="1123662" y="1391954"/>
              <a:ext cx="3457355" cy="3071605"/>
              <a:chOff x="1123662" y="1391954"/>
              <a:chExt cx="3457355" cy="3071605"/>
            </a:xfrm>
          </p:grpSpPr>
          <p:sp>
            <p:nvSpPr>
              <p:cNvPr id="29" name="Oval 28">
                <a:extLst>
                  <a:ext uri="{FF2B5EF4-FFF2-40B4-BE49-F238E27FC236}">
                    <a16:creationId xmlns:a16="http://schemas.microsoft.com/office/drawing/2014/main" id="{C0FBAE01-E5C7-5747-ACAC-68987AB81017}"/>
                  </a:ext>
                </a:extLst>
              </p:cNvPr>
              <p:cNvSpPr/>
              <p:nvPr/>
            </p:nvSpPr>
            <p:spPr>
              <a:xfrm>
                <a:off x="1695379" y="1391954"/>
                <a:ext cx="2187303" cy="2187298"/>
              </a:xfrm>
              <a:prstGeom prst="ellipse">
                <a:avLst/>
              </a:prstGeom>
              <a:noFill/>
              <a:ln w="44450" cap="flat" cmpd="sng" algn="ctr">
                <a:solidFill>
                  <a:srgbClr val="EB5F07"/>
                </a:solidFill>
                <a:prstDash val="sysDot"/>
              </a:ln>
              <a:effectLst/>
            </p:spPr>
            <p:txBody>
              <a:bodyPr rtlCol="0" anchor="ctr"/>
              <a:lstStyle/>
              <a:p>
                <a:pPr marL="0" marR="0" lvl="0" indent="0" algn="ctr" defTabSz="385763" eaLnBrk="1" fontAlgn="auto" latinLnBrk="0" hangingPunct="1">
                  <a:lnSpc>
                    <a:spcPct val="100000"/>
                  </a:lnSpc>
                  <a:spcBef>
                    <a:spcPts val="0"/>
                  </a:spcBef>
                  <a:spcAft>
                    <a:spcPts val="0"/>
                  </a:spcAft>
                  <a:buClrTx/>
                  <a:buSzTx/>
                  <a:buFontTx/>
                  <a:buNone/>
                  <a:tabLst/>
                  <a:defRPr/>
                </a:pPr>
                <a:endParaRPr kumimoji="0" lang="en-US" sz="759" b="0" i="0" u="none" strike="noStrike" kern="0" cap="none" spc="0" normalizeH="0" baseline="0" noProof="0" dirty="0">
                  <a:ln>
                    <a:noFill/>
                  </a:ln>
                  <a:solidFill>
                    <a:srgbClr val="FFFFFF"/>
                  </a:solidFill>
                  <a:effectLst/>
                  <a:uLnTx/>
                  <a:uFillTx/>
                  <a:latin typeface="Arial"/>
                  <a:ea typeface="+mn-ea"/>
                  <a:cs typeface="+mn-cs"/>
                </a:endParaRPr>
              </a:p>
            </p:txBody>
          </p:sp>
          <p:sp>
            <p:nvSpPr>
              <p:cNvPr id="30" name="Rectangle 29">
                <a:extLst>
                  <a:ext uri="{FF2B5EF4-FFF2-40B4-BE49-F238E27FC236}">
                    <a16:creationId xmlns:a16="http://schemas.microsoft.com/office/drawing/2014/main" id="{C09E7204-ED4D-DF4B-9868-B5D0AFF21CA0}"/>
                  </a:ext>
                </a:extLst>
              </p:cNvPr>
              <p:cNvSpPr/>
              <p:nvPr/>
            </p:nvSpPr>
            <p:spPr>
              <a:xfrm>
                <a:off x="1123662" y="3768179"/>
                <a:ext cx="3457355" cy="695380"/>
              </a:xfrm>
              <a:prstGeom prst="rect">
                <a:avLst/>
              </a:prstGeom>
            </p:spPr>
            <p:txBody>
              <a:bodyPr wrap="square">
                <a:spAutoFit/>
              </a:bodyPr>
              <a:lstStyle/>
              <a:p>
                <a:pPr marL="0" marR="0" lvl="0" indent="0" algn="ctr" defTabSz="411480" eaLnBrk="1" fontAlgn="auto" latinLnBrk="0" hangingPunct="1">
                  <a:lnSpc>
                    <a:spcPct val="100000"/>
                  </a:lnSpc>
                  <a:spcBef>
                    <a:spcPts val="600"/>
                  </a:spcBef>
                  <a:spcAft>
                    <a:spcPts val="0"/>
                  </a:spcAft>
                  <a:buClrTx/>
                  <a:buSzTx/>
                  <a:buFontTx/>
                  <a:buNone/>
                  <a:tabLst/>
                  <a:defRPr/>
                </a:pPr>
                <a:r>
                  <a:rPr kumimoji="0" lang="en-US" sz="2400" b="1" i="0" u="none" strike="noStrike" kern="0" cap="none" spc="0" normalizeH="0" baseline="0" noProof="0" dirty="0">
                    <a:ln>
                      <a:noFill/>
                    </a:ln>
                    <a:solidFill>
                      <a:srgbClr val="FF9900"/>
                    </a:solidFill>
                    <a:effectLst/>
                    <a:uLnTx/>
                    <a:uFillTx/>
                    <a:ea typeface="Amazon Ember" panose="020B0603020204020204" pitchFamily="34" charset="0"/>
                    <a:cs typeface="Amazon Ember" panose="020B0603020204020204" pitchFamily="34" charset="0"/>
                  </a:rPr>
                  <a:t>Communicating between instances</a:t>
                </a:r>
              </a:p>
              <a:p>
                <a:pPr marL="0" marR="0" lvl="0" indent="0" algn="ctr" defTabSz="411480" eaLnBrk="1" fontAlgn="auto"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a:rPr>
                  <a:t>Fixed endpoints at specific addresses</a:t>
                </a:r>
              </a:p>
              <a:p>
                <a:pPr marL="0" marR="0" lvl="0" indent="0" algn="ctr" defTabSz="411480" eaLnBrk="1" fontAlgn="auto"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a:rPr>
                  <a:t>Firewall to </a:t>
                </a:r>
                <a:r>
                  <a:rPr kumimoji="0" lang="en-US" sz="1600" b="0" i="0" strike="noStrike" kern="0" cap="none" spc="0" normalizeH="0" baseline="0" noProof="0" dirty="0">
                    <a:ln>
                      <a:noFill/>
                    </a:ln>
                    <a:solidFill>
                      <a:srgbClr val="FFFFFF"/>
                    </a:solidFill>
                    <a:effectLst/>
                    <a:uLnTx/>
                    <a:uFillTx/>
                    <a:latin typeface="Arial"/>
                  </a:rPr>
                  <a:t>allow</a:t>
                </a:r>
                <a:r>
                  <a:rPr kumimoji="0" lang="en-US" sz="1600" b="0" i="0" u="none" strike="noStrike" kern="0" cap="none" spc="0" normalizeH="0" baseline="0" noProof="0" dirty="0">
                    <a:ln>
                      <a:noFill/>
                    </a:ln>
                    <a:solidFill>
                      <a:srgbClr val="FFFFFF"/>
                    </a:solidFill>
                    <a:effectLst/>
                    <a:uLnTx/>
                    <a:uFillTx/>
                    <a:latin typeface="Arial"/>
                  </a:rPr>
                  <a:t> or block connection attempts</a:t>
                </a:r>
              </a:p>
            </p:txBody>
          </p:sp>
        </p:grpSp>
        <p:pic>
          <p:nvPicPr>
            <p:cNvPr id="28" name="Picture 27">
              <a:extLst>
                <a:ext uri="{FF2B5EF4-FFF2-40B4-BE49-F238E27FC236}">
                  <a16:creationId xmlns:a16="http://schemas.microsoft.com/office/drawing/2014/main" id="{14FCA3D6-C08B-E74C-BD68-2D05050F0D2F}"/>
                </a:ext>
              </a:extLst>
            </p:cNvPr>
            <p:cNvPicPr>
              <a:picLocks noChangeAspect="1"/>
            </p:cNvPicPr>
            <p:nvPr/>
          </p:nvPicPr>
          <p:blipFill rotWithShape="1">
            <a:blip r:embed="rId3">
              <a:extLst>
                <a:ext uri="{28A0092B-C50C-407E-A947-70E740481C1C}">
                  <a14:useLocalDpi xmlns:a14="http://schemas.microsoft.com/office/drawing/2010/main" val="0"/>
                </a:ext>
              </a:extLst>
            </a:blip>
            <a:srcRect l="17045" r="460" b="460"/>
            <a:stretch/>
          </p:blipFill>
          <p:spPr>
            <a:xfrm>
              <a:off x="1770362" y="1505626"/>
              <a:ext cx="2029131" cy="1958699"/>
            </a:xfrm>
            <a:prstGeom prst="ellipse">
              <a:avLst/>
            </a:prstGeom>
          </p:spPr>
        </p:pic>
      </p:grpSp>
      <p:grpSp>
        <p:nvGrpSpPr>
          <p:cNvPr id="31" name="Group 30">
            <a:extLst>
              <a:ext uri="{FF2B5EF4-FFF2-40B4-BE49-F238E27FC236}">
                <a16:creationId xmlns:a16="http://schemas.microsoft.com/office/drawing/2014/main" id="{D60B2ED1-7FD9-094E-977C-C4AB4B00AE8D}"/>
              </a:ext>
            </a:extLst>
          </p:cNvPr>
          <p:cNvGrpSpPr/>
          <p:nvPr/>
        </p:nvGrpSpPr>
        <p:grpSpPr>
          <a:xfrm>
            <a:off x="7777742" y="2206198"/>
            <a:ext cx="4617351" cy="4898750"/>
            <a:chOff x="5054187" y="1386881"/>
            <a:chExt cx="2913178" cy="3086410"/>
          </a:xfrm>
        </p:grpSpPr>
        <p:grpSp>
          <p:nvGrpSpPr>
            <p:cNvPr id="32" name="Group 31">
              <a:extLst>
                <a:ext uri="{FF2B5EF4-FFF2-40B4-BE49-F238E27FC236}">
                  <a16:creationId xmlns:a16="http://schemas.microsoft.com/office/drawing/2014/main" id="{1118D755-0996-594C-AB9D-CD378BAEB6BF}"/>
                </a:ext>
              </a:extLst>
            </p:cNvPr>
            <p:cNvGrpSpPr/>
            <p:nvPr/>
          </p:nvGrpSpPr>
          <p:grpSpPr>
            <a:xfrm>
              <a:off x="5054187" y="1386881"/>
              <a:ext cx="2913178" cy="3086410"/>
              <a:chOff x="5054187" y="1274338"/>
              <a:chExt cx="2913178" cy="3086410"/>
            </a:xfrm>
          </p:grpSpPr>
          <p:sp>
            <p:nvSpPr>
              <p:cNvPr id="34" name="Oval 33">
                <a:extLst>
                  <a:ext uri="{FF2B5EF4-FFF2-40B4-BE49-F238E27FC236}">
                    <a16:creationId xmlns:a16="http://schemas.microsoft.com/office/drawing/2014/main" id="{FFF1DF46-8067-C647-84D4-D8F8CBDDB657}"/>
                  </a:ext>
                </a:extLst>
              </p:cNvPr>
              <p:cNvSpPr/>
              <p:nvPr/>
            </p:nvSpPr>
            <p:spPr>
              <a:xfrm>
                <a:off x="5417124" y="1274338"/>
                <a:ext cx="2187303" cy="2187298"/>
              </a:xfrm>
              <a:prstGeom prst="ellipse">
                <a:avLst/>
              </a:prstGeom>
              <a:noFill/>
              <a:ln w="44450" cap="flat" cmpd="sng" algn="ctr">
                <a:solidFill>
                  <a:srgbClr val="EB5F07"/>
                </a:solidFill>
                <a:prstDash val="sysDot"/>
              </a:ln>
              <a:effectLst/>
            </p:spPr>
            <p:txBody>
              <a:bodyPr rtlCol="0" anchor="ctr"/>
              <a:lstStyle/>
              <a:p>
                <a:pPr marL="0" marR="0" lvl="0" indent="0" algn="ctr" defTabSz="385763" eaLnBrk="1" fontAlgn="auto" latinLnBrk="0" hangingPunct="1">
                  <a:lnSpc>
                    <a:spcPct val="100000"/>
                  </a:lnSpc>
                  <a:spcBef>
                    <a:spcPts val="0"/>
                  </a:spcBef>
                  <a:spcAft>
                    <a:spcPts val="0"/>
                  </a:spcAft>
                  <a:buClrTx/>
                  <a:buSzTx/>
                  <a:buFontTx/>
                  <a:buNone/>
                  <a:tabLst/>
                  <a:defRPr/>
                </a:pPr>
                <a:endParaRPr kumimoji="0" lang="en-US" sz="759" b="0" i="0" u="none" strike="noStrike" kern="0" cap="none" spc="0" normalizeH="0" baseline="0" noProof="0" dirty="0">
                  <a:ln>
                    <a:noFill/>
                  </a:ln>
                  <a:solidFill>
                    <a:srgbClr val="FFFFFF"/>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14CD26F1-555A-3D49-B198-F8AB6BF74869}"/>
                  </a:ext>
                </a:extLst>
              </p:cNvPr>
              <p:cNvSpPr/>
              <p:nvPr/>
            </p:nvSpPr>
            <p:spPr>
              <a:xfrm>
                <a:off x="5054187" y="3662666"/>
                <a:ext cx="2913178" cy="698082"/>
              </a:xfrm>
              <a:prstGeom prst="rect">
                <a:avLst/>
              </a:prstGeom>
            </p:spPr>
            <p:txBody>
              <a:bodyPr wrap="square">
                <a:spAutoFit/>
              </a:bodyPr>
              <a:lstStyle/>
              <a:p>
                <a:pPr marL="0" marR="0" lvl="0" indent="0" algn="ctr" defTabSz="411480" eaLnBrk="1" fontAlgn="auto" latinLnBrk="0" hangingPunct="1">
                  <a:lnSpc>
                    <a:spcPct val="100000"/>
                  </a:lnSpc>
                  <a:spcBef>
                    <a:spcPts val="600"/>
                  </a:spcBef>
                  <a:spcAft>
                    <a:spcPts val="0"/>
                  </a:spcAft>
                  <a:buClrTx/>
                  <a:buSzTx/>
                  <a:buFontTx/>
                  <a:buNone/>
                  <a:tabLst/>
                  <a:defRPr/>
                </a:pPr>
                <a:r>
                  <a:rPr kumimoji="0" lang="en-US" sz="2400" b="1" i="0" u="none" strike="noStrike" kern="0" cap="none" spc="0" normalizeH="0" baseline="0" noProof="0" dirty="0">
                    <a:ln>
                      <a:noFill/>
                    </a:ln>
                    <a:solidFill>
                      <a:srgbClr val="FF9900"/>
                    </a:solidFill>
                    <a:effectLst/>
                    <a:uLnTx/>
                    <a:uFillTx/>
                    <a:ea typeface="Amazon Ember" panose="020B0603020204020204" pitchFamily="34" charset="0"/>
                    <a:cs typeface="Amazon Ember" panose="020B0603020204020204" pitchFamily="34" charset="0"/>
                  </a:rPr>
                  <a:t>Service discovery</a:t>
                </a:r>
              </a:p>
              <a:p>
                <a:pPr marL="0" marR="0" lvl="0" indent="0" algn="ctr" defTabSz="411480" eaLnBrk="1" fontAlgn="auto"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a:rPr>
                  <a:t>Real-time map of </a:t>
                </a:r>
                <a:r>
                  <a:rPr kumimoji="0" lang="en-US" sz="1600" b="0" i="0" strike="noStrike" kern="0" cap="none" spc="0" normalizeH="0" baseline="0" noProof="0" dirty="0">
                    <a:ln>
                      <a:noFill/>
                    </a:ln>
                    <a:solidFill>
                      <a:srgbClr val="FFFFFF"/>
                    </a:solidFill>
                    <a:effectLst/>
                    <a:uLnTx/>
                    <a:uFillTx/>
                    <a:latin typeface="Arial"/>
                  </a:rPr>
                  <a:t>service availability</a:t>
                </a:r>
                <a:endParaRPr kumimoji="0" lang="en-US" sz="1600" b="0" i="0" strike="noStrike" kern="0" cap="none" spc="0" normalizeH="0" baseline="0" noProof="0" dirty="0">
                  <a:ln>
                    <a:noFill/>
                  </a:ln>
                  <a:solidFill>
                    <a:srgbClr val="FFFFFF"/>
                  </a:solidFill>
                  <a:effectLst/>
                  <a:uLnTx/>
                  <a:uFillTx/>
                  <a:latin typeface="Arial" panose="020B0604020202020204" pitchFamily="34" charset="0"/>
                </a:endParaRPr>
              </a:p>
              <a:p>
                <a:pPr marL="0" marR="0" lvl="0" indent="0" algn="ctr" defTabSz="411480" eaLnBrk="1" fontAlgn="auto" latinLnBrk="0" hangingPunct="1">
                  <a:lnSpc>
                    <a:spcPct val="100000"/>
                  </a:lnSpc>
                  <a:spcBef>
                    <a:spcPts val="600"/>
                  </a:spcBef>
                  <a:spcAft>
                    <a:spcPts val="0"/>
                  </a:spcAft>
                  <a:buClrTx/>
                  <a:buSzTx/>
                  <a:buFontTx/>
                  <a:buNone/>
                  <a:tabLst/>
                  <a:defRPr/>
                </a:pPr>
                <a:r>
                  <a:rPr kumimoji="0" lang="en-US" sz="1600" b="0" i="0" strike="noStrike" kern="0" cap="none" spc="0" normalizeH="0" baseline="0" noProof="0" dirty="0">
                    <a:ln>
                      <a:noFill/>
                    </a:ln>
                    <a:solidFill>
                      <a:srgbClr val="FFFFFF"/>
                    </a:solidFill>
                    <a:effectLst/>
                    <a:uLnTx/>
                    <a:uFillTx/>
                    <a:latin typeface="Arial"/>
                  </a:rPr>
                  <a:t>Applications</a:t>
                </a:r>
                <a:r>
                  <a:rPr kumimoji="0" lang="en-US" sz="1600" b="0" i="0" u="none" strike="noStrike" kern="0" cap="none" spc="0" normalizeH="0" baseline="0" noProof="0" dirty="0">
                    <a:ln>
                      <a:noFill/>
                    </a:ln>
                    <a:solidFill>
                      <a:srgbClr val="FFFFFF"/>
                    </a:solidFill>
                    <a:effectLst/>
                    <a:uLnTx/>
                    <a:uFillTx/>
                    <a:latin typeface="Arial"/>
                  </a:rPr>
                  <a:t> accept or reject </a:t>
                </a:r>
                <a:r>
                  <a:rPr lang="en-US" sz="1600" kern="0" dirty="0">
                    <a:solidFill>
                      <a:srgbClr val="FFFFFF"/>
                    </a:solidFill>
                    <a:latin typeface="Arial"/>
                  </a:rPr>
                  <a:t>c</a:t>
                </a:r>
                <a:r>
                  <a:rPr kumimoji="0" lang="en-US" sz="1600" b="0" i="0" u="none" strike="noStrike" kern="0" cap="none" spc="0" normalizeH="0" baseline="0" noProof="0" dirty="0">
                    <a:ln>
                      <a:noFill/>
                    </a:ln>
                    <a:solidFill>
                      <a:srgbClr val="FFFFFF"/>
                    </a:solidFill>
                    <a:effectLst/>
                    <a:uLnTx/>
                    <a:uFillTx/>
                    <a:latin typeface="Arial"/>
                  </a:rPr>
                  <a:t>alls</a:t>
                </a:r>
              </a:p>
            </p:txBody>
          </p:sp>
        </p:grpSp>
        <p:pic>
          <p:nvPicPr>
            <p:cNvPr id="33" name="Picture 32">
              <a:extLst>
                <a:ext uri="{FF2B5EF4-FFF2-40B4-BE49-F238E27FC236}">
                  <a16:creationId xmlns:a16="http://schemas.microsoft.com/office/drawing/2014/main" id="{128519D5-045B-584C-9FE5-EFF41F6DE03E}"/>
                </a:ext>
              </a:extLst>
            </p:cNvPr>
            <p:cNvPicPr>
              <a:picLocks noChangeAspect="1"/>
            </p:cNvPicPr>
            <p:nvPr/>
          </p:nvPicPr>
          <p:blipFill rotWithShape="1">
            <a:blip r:embed="rId4">
              <a:extLst>
                <a:ext uri="{28A0092B-C50C-407E-A947-70E740481C1C}">
                  <a14:useLocalDpi xmlns:a14="http://schemas.microsoft.com/office/drawing/2010/main" val="0"/>
                </a:ext>
              </a:extLst>
            </a:blip>
            <a:srcRect l="21387"/>
            <a:stretch/>
          </p:blipFill>
          <p:spPr>
            <a:xfrm>
              <a:off x="5530186" y="1509164"/>
              <a:ext cx="1967894" cy="1948977"/>
            </a:xfrm>
            <a:prstGeom prst="ellipse">
              <a:avLst/>
            </a:prstGeom>
          </p:spPr>
        </p:pic>
      </p:grpSp>
    </p:spTree>
    <p:extLst>
      <p:ext uri="{BB962C8B-B14F-4D97-AF65-F5344CB8AC3E}">
        <p14:creationId xmlns:p14="http://schemas.microsoft.com/office/powerpoint/2010/main" val="3159950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childTnLst>
                                </p:cTn>
                              </p:par>
                              <p:par>
                                <p:cTn id="8" presetID="22" presetClass="entr" presetSubtype="8" fill="hold" nodeType="withEffect">
                                  <p:stCondLst>
                                    <p:cond delay="500"/>
                                  </p:stCondLst>
                                  <p:childTnLst>
                                    <p:set>
                                      <p:cBhvr>
                                        <p:cTn id="9" dur="1" fill="hold">
                                          <p:stCondLst>
                                            <p:cond delay="0"/>
                                          </p:stCondLst>
                                        </p:cTn>
                                        <p:tgtEl>
                                          <p:spTgt spid="25"/>
                                        </p:tgtEl>
                                        <p:attrNameLst>
                                          <p:attrName>style.visibility</p:attrName>
                                        </p:attrNameLst>
                                      </p:cBhvr>
                                      <p:to>
                                        <p:strVal val="visible"/>
                                      </p:to>
                                    </p:set>
                                    <p:animEffect transition="in" filter="wipe(left)">
                                      <p:cBhvr>
                                        <p:cTn id="10" dur="1000"/>
                                        <p:tgtEl>
                                          <p:spTgt spid="25"/>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3655B-A28D-654F-9886-8C2E674551FE}"/>
              </a:ext>
            </a:extLst>
          </p:cNvPr>
          <p:cNvSpPr>
            <a:spLocks noGrp="1"/>
          </p:cNvSpPr>
          <p:nvPr>
            <p:ph type="title"/>
          </p:nvPr>
        </p:nvSpPr>
        <p:spPr/>
        <p:txBody>
          <a:bodyPr/>
          <a:lstStyle/>
          <a:p>
            <a:r>
              <a:rPr lang="en-US" dirty="0"/>
              <a:t>How it works</a:t>
            </a:r>
          </a:p>
        </p:txBody>
      </p:sp>
    </p:spTree>
    <p:extLst>
      <p:ext uri="{BB962C8B-B14F-4D97-AF65-F5344CB8AC3E}">
        <p14:creationId xmlns:p14="http://schemas.microsoft.com/office/powerpoint/2010/main" val="193267512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E638-F2BC-E140-9CA3-DB7868814FBC}"/>
              </a:ext>
            </a:extLst>
          </p:cNvPr>
          <p:cNvSpPr>
            <a:spLocks noGrp="1"/>
          </p:cNvSpPr>
          <p:nvPr>
            <p:ph type="title"/>
          </p:nvPr>
        </p:nvSpPr>
        <p:spPr>
          <a:xfrm>
            <a:off x="323088" y="347413"/>
            <a:ext cx="13987008" cy="1079598"/>
          </a:xfrm>
        </p:spPr>
        <p:txBody>
          <a:bodyPr/>
          <a:lstStyle/>
          <a:p>
            <a:r>
              <a:rPr lang="en-US" dirty="0"/>
              <a:t>App Mesh </a:t>
            </a:r>
            <a:r>
              <a:rPr lang="en-US" dirty="0">
                <a:solidFill>
                  <a:srgbClr val="FFFFFF"/>
                </a:solidFill>
              </a:rPr>
              <a:t>constructs</a:t>
            </a:r>
          </a:p>
        </p:txBody>
      </p:sp>
      <p:sp>
        <p:nvSpPr>
          <p:cNvPr id="8" name="Rectangle 7">
            <a:extLst>
              <a:ext uri="{FF2B5EF4-FFF2-40B4-BE49-F238E27FC236}">
                <a16:creationId xmlns:a16="http://schemas.microsoft.com/office/drawing/2014/main" id="{0481EADC-C24B-3F48-A08E-0A6FDB7EF797}"/>
              </a:ext>
            </a:extLst>
          </p:cNvPr>
          <p:cNvSpPr/>
          <p:nvPr/>
        </p:nvSpPr>
        <p:spPr>
          <a:xfrm>
            <a:off x="6428493" y="1797425"/>
            <a:ext cx="4617133" cy="3078089"/>
          </a:xfrm>
          <a:prstGeom prst="rect">
            <a:avLst/>
          </a:prstGeom>
          <a:ln>
            <a:noFill/>
          </a:ln>
        </p:spPr>
        <p:txBody>
          <a:bodyPr/>
          <a:lstStyle/>
          <a:p>
            <a:endParaRPr lang="en-US" dirty="0"/>
          </a:p>
        </p:txBody>
      </p:sp>
      <p:sp>
        <p:nvSpPr>
          <p:cNvPr id="27" name="Text Placeholder 2">
            <a:extLst>
              <a:ext uri="{FF2B5EF4-FFF2-40B4-BE49-F238E27FC236}">
                <a16:creationId xmlns:a16="http://schemas.microsoft.com/office/drawing/2014/main" id="{E1D508A3-4CAD-1B48-B75E-4FFCBFCB2D0B}"/>
              </a:ext>
            </a:extLst>
          </p:cNvPr>
          <p:cNvSpPr txBox="1">
            <a:spLocks/>
          </p:cNvSpPr>
          <p:nvPr/>
        </p:nvSpPr>
        <p:spPr>
          <a:xfrm>
            <a:off x="152821" y="1642007"/>
            <a:ext cx="6777037" cy="2474524"/>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3600" dirty="0">
                <a:solidFill>
                  <a:schemeClr val="tx2"/>
                </a:solidFill>
                <a:latin typeface="+mn-lt"/>
              </a:rPr>
              <a:t>Mesh</a:t>
            </a:r>
          </a:p>
          <a:p>
            <a:pPr algn="ctr"/>
            <a:r>
              <a:rPr lang="en-US" sz="3600" dirty="0">
                <a:solidFill>
                  <a:schemeClr val="tx2"/>
                </a:solidFill>
                <a:latin typeface="+mn-lt"/>
              </a:rPr>
              <a:t>Virtual </a:t>
            </a:r>
            <a:r>
              <a:rPr lang="en-US" sz="3600" dirty="0">
                <a:solidFill>
                  <a:srgbClr val="F2F2F2"/>
                </a:solidFill>
                <a:latin typeface="+mn-lt"/>
              </a:rPr>
              <a:t>node</a:t>
            </a:r>
            <a:endParaRPr lang="en-US" sz="3600" dirty="0">
              <a:solidFill>
                <a:srgbClr val="F2F2F2"/>
              </a:solidFill>
              <a:latin typeface="Amazon Ember" panose="02000000000000000000" pitchFamily="2" charset="0"/>
            </a:endParaRPr>
          </a:p>
          <a:p>
            <a:pPr algn="ctr"/>
            <a:r>
              <a:rPr lang="en-US" sz="3600" dirty="0">
                <a:solidFill>
                  <a:schemeClr val="tx2"/>
                </a:solidFill>
                <a:latin typeface="+mn-lt"/>
              </a:rPr>
              <a:t>Virtual router and routes</a:t>
            </a:r>
          </a:p>
          <a:p>
            <a:pPr algn="ctr"/>
            <a:r>
              <a:rPr lang="en-US" sz="3600" dirty="0">
                <a:solidFill>
                  <a:schemeClr val="tx2"/>
                </a:solidFill>
                <a:latin typeface="+mn-lt"/>
              </a:rPr>
              <a:t>Virtual </a:t>
            </a:r>
            <a:r>
              <a:rPr lang="en-US" sz="3600" dirty="0">
                <a:solidFill>
                  <a:srgbClr val="F2F2F2"/>
                </a:solidFill>
                <a:latin typeface="+mn-lt"/>
              </a:rPr>
              <a:t>service</a:t>
            </a:r>
            <a:endParaRPr lang="en-US" sz="3600" dirty="0">
              <a:solidFill>
                <a:srgbClr val="F2F2F2"/>
              </a:solidFill>
              <a:latin typeface="Amazon Ember" panose="02000000000000000000" pitchFamily="2" charset="0"/>
            </a:endParaRPr>
          </a:p>
          <a:p>
            <a:pPr algn="ctr"/>
            <a:endParaRPr lang="en-US" sz="2800" dirty="0">
              <a:latin typeface="+mn-lt"/>
            </a:endParaRPr>
          </a:p>
          <a:p>
            <a:pPr algn="ctr">
              <a:spcBef>
                <a:spcPts val="1200"/>
              </a:spcBef>
            </a:pPr>
            <a:endParaRPr lang="en-US" dirty="0">
              <a:latin typeface="+mn-lt"/>
            </a:endParaRPr>
          </a:p>
        </p:txBody>
      </p:sp>
      <p:sp>
        <p:nvSpPr>
          <p:cNvPr id="28" name="Right Brace 27">
            <a:extLst>
              <a:ext uri="{FF2B5EF4-FFF2-40B4-BE49-F238E27FC236}">
                <a16:creationId xmlns:a16="http://schemas.microsoft.com/office/drawing/2014/main" id="{123E363D-9618-2E41-A9BC-632FE07B7F95}"/>
              </a:ext>
            </a:extLst>
          </p:cNvPr>
          <p:cNvSpPr/>
          <p:nvPr/>
        </p:nvSpPr>
        <p:spPr>
          <a:xfrm>
            <a:off x="6080340" y="1427011"/>
            <a:ext cx="1072662" cy="2642093"/>
          </a:xfrm>
          <a:prstGeom prst="rightBrace">
            <a:avLst>
              <a:gd name="adj1" fmla="val 11625"/>
              <a:gd name="adj2" fmla="val 50000"/>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Rounded Rectangle 28">
            <a:extLst>
              <a:ext uri="{FF2B5EF4-FFF2-40B4-BE49-F238E27FC236}">
                <a16:creationId xmlns:a16="http://schemas.microsoft.com/office/drawing/2014/main" id="{51A63748-F002-3C42-AB12-1D92BD0F3600}"/>
              </a:ext>
            </a:extLst>
          </p:cNvPr>
          <p:cNvSpPr/>
          <p:nvPr/>
        </p:nvSpPr>
        <p:spPr bwMode="auto">
          <a:xfrm>
            <a:off x="7263839" y="2438269"/>
            <a:ext cx="5474392" cy="1136235"/>
          </a:xfrm>
          <a:prstGeom prst="round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ts val="1200"/>
              </a:spcBef>
              <a:spcAft>
                <a:spcPct val="0"/>
              </a:spcAft>
            </a:pPr>
            <a:r>
              <a:rPr lang="en-US" sz="2400" dirty="0">
                <a:solidFill>
                  <a:schemeClr val="tx2"/>
                </a:solidFill>
                <a:ea typeface="Amazon Ember Light" panose="020B0403020204020204" pitchFamily="34" charset="0"/>
                <a:cs typeface="Amazon Ember Light" panose="020B0403020204020204" pitchFamily="34" charset="0"/>
              </a:rPr>
              <a:t>Create and manage these in </a:t>
            </a:r>
            <a:r>
              <a:rPr lang="en-US" sz="2400" dirty="0">
                <a:solidFill>
                  <a:srgbClr val="F2F2F2"/>
                </a:solidFill>
                <a:ea typeface="Amazon Ember Light" panose="020B0403020204020204" pitchFamily="34" charset="0"/>
                <a:cs typeface="Amazon Ember Light" panose="020B0403020204020204" pitchFamily="34" charset="0"/>
              </a:rPr>
              <a:t>App Mesh</a:t>
            </a:r>
            <a:r>
              <a:rPr lang="en-US" sz="2400" dirty="0">
                <a:solidFill>
                  <a:schemeClr val="tx2"/>
                </a:solidFill>
                <a:ea typeface="Amazon Ember Light" panose="020B0403020204020204" pitchFamily="34" charset="0"/>
                <a:cs typeface="Amazon Ember Light" panose="020B0403020204020204" pitchFamily="34" charset="0"/>
              </a:rPr>
              <a:t> API, </a:t>
            </a:r>
            <a:r>
              <a:rPr lang="en-US" sz="2400" dirty="0">
                <a:solidFill>
                  <a:srgbClr val="F2F2F2"/>
                </a:solidFill>
                <a:ea typeface="Amazon Ember Light" panose="020B0403020204020204" pitchFamily="34" charset="0"/>
                <a:cs typeface="Amazon Ember Light" panose="020B0403020204020204" pitchFamily="34" charset="0"/>
              </a:rPr>
              <a:t>CLI</a:t>
            </a:r>
            <a:r>
              <a:rPr lang="en-US" sz="2400" dirty="0">
                <a:solidFill>
                  <a:schemeClr val="tx2"/>
                </a:solidFill>
                <a:ea typeface="Amazon Ember Light" panose="020B0403020204020204" pitchFamily="34" charset="0"/>
                <a:cs typeface="Amazon Ember Light" panose="020B0403020204020204" pitchFamily="34" charset="0"/>
              </a:rPr>
              <a:t>, SDK, or </a:t>
            </a:r>
            <a:br>
              <a:rPr lang="en-US" sz="2400" dirty="0">
                <a:solidFill>
                  <a:schemeClr val="tx2"/>
                </a:solidFill>
                <a:ea typeface="Amazon Ember Light" panose="020B0403020204020204" pitchFamily="34" charset="0"/>
                <a:cs typeface="Amazon Ember Light" panose="020B0403020204020204" pitchFamily="34" charset="0"/>
              </a:rPr>
            </a:br>
            <a:r>
              <a:rPr lang="en-US" sz="2400" dirty="0">
                <a:solidFill>
                  <a:schemeClr val="tx2"/>
                </a:solidFill>
                <a:ea typeface="Amazon Ember Light" panose="020B0403020204020204" pitchFamily="34" charset="0"/>
                <a:cs typeface="Amazon Ember Light" panose="020B0403020204020204" pitchFamily="34" charset="0"/>
              </a:rPr>
              <a:t>AWS Management </a:t>
            </a:r>
            <a:r>
              <a:rPr lang="en-US" sz="2400" dirty="0">
                <a:solidFill>
                  <a:srgbClr val="F2F2F2"/>
                </a:solidFill>
                <a:ea typeface="Amazon Ember Light" panose="020B0403020204020204" pitchFamily="34" charset="0"/>
                <a:cs typeface="Amazon Ember Light" panose="020B0403020204020204" pitchFamily="34" charset="0"/>
              </a:rPr>
              <a:t>Console</a:t>
            </a:r>
            <a:endParaRPr lang="en-US" sz="1800" dirty="0">
              <a:solidFill>
                <a:srgbClr val="F2F2F2"/>
              </a:solidFill>
              <a:latin typeface="Amazon Ember" panose="02000000000000000000" pitchFamily="2" charset="0"/>
              <a:ea typeface="Segoe UI" pitchFamily="34" charset="0"/>
              <a:cs typeface="Segoe UI" pitchFamily="34" charset="0"/>
            </a:endParaRPr>
          </a:p>
        </p:txBody>
      </p:sp>
      <p:pic>
        <p:nvPicPr>
          <p:cNvPr id="30" name="Graphic 29">
            <a:extLst>
              <a:ext uri="{FF2B5EF4-FFF2-40B4-BE49-F238E27FC236}">
                <a16:creationId xmlns:a16="http://schemas.microsoft.com/office/drawing/2014/main" id="{B01DB227-E955-8F48-8047-4C3FF8D499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55696" y="2499183"/>
            <a:ext cx="760171" cy="760171"/>
          </a:xfrm>
          <a:prstGeom prst="rect">
            <a:avLst/>
          </a:prstGeom>
        </p:spPr>
      </p:pic>
      <p:sp>
        <p:nvSpPr>
          <p:cNvPr id="31" name="Text Placeholder 2">
            <a:extLst>
              <a:ext uri="{FF2B5EF4-FFF2-40B4-BE49-F238E27FC236}">
                <a16:creationId xmlns:a16="http://schemas.microsoft.com/office/drawing/2014/main" id="{8AD5A655-2669-6747-9B96-EDD347A79F05}"/>
              </a:ext>
            </a:extLst>
          </p:cNvPr>
          <p:cNvSpPr txBox="1">
            <a:spLocks/>
          </p:cNvSpPr>
          <p:nvPr/>
        </p:nvSpPr>
        <p:spPr>
          <a:xfrm>
            <a:off x="152821" y="4757947"/>
            <a:ext cx="6777037" cy="2474524"/>
          </a:xfrm>
          <a:prstGeom prst="rect">
            <a:avLst/>
          </a:prstGeom>
        </p:spPr>
        <p:txBody>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3600" dirty="0">
                <a:solidFill>
                  <a:schemeClr val="tx2"/>
                </a:solidFill>
                <a:latin typeface="+mn-lt"/>
              </a:rPr>
              <a:t>Proxies</a:t>
            </a:r>
          </a:p>
          <a:p>
            <a:pPr algn="ctr"/>
            <a:r>
              <a:rPr lang="en-US" sz="3600" dirty="0">
                <a:solidFill>
                  <a:schemeClr val="tx2"/>
                </a:solidFill>
                <a:latin typeface="+mn-lt"/>
              </a:rPr>
              <a:t>Services</a:t>
            </a:r>
          </a:p>
          <a:p>
            <a:pPr algn="ctr"/>
            <a:r>
              <a:rPr lang="en-US" sz="3600" dirty="0">
                <a:solidFill>
                  <a:schemeClr val="tx2"/>
                </a:solidFill>
                <a:latin typeface="+mn-lt"/>
              </a:rPr>
              <a:t>Service discovery</a:t>
            </a:r>
          </a:p>
          <a:p>
            <a:pPr algn="ctr"/>
            <a:endParaRPr lang="en-US" sz="2800" dirty="0">
              <a:latin typeface="+mn-lt"/>
            </a:endParaRPr>
          </a:p>
          <a:p>
            <a:pPr algn="ctr">
              <a:spcBef>
                <a:spcPts val="1200"/>
              </a:spcBef>
            </a:pPr>
            <a:endParaRPr lang="en-US" dirty="0">
              <a:latin typeface="+mn-lt"/>
            </a:endParaRPr>
          </a:p>
        </p:txBody>
      </p:sp>
      <p:sp>
        <p:nvSpPr>
          <p:cNvPr id="32" name="Right Brace 31">
            <a:extLst>
              <a:ext uri="{FF2B5EF4-FFF2-40B4-BE49-F238E27FC236}">
                <a16:creationId xmlns:a16="http://schemas.microsoft.com/office/drawing/2014/main" id="{ECA521B8-C238-C04B-BE00-E95260341BD9}"/>
              </a:ext>
            </a:extLst>
          </p:cNvPr>
          <p:cNvSpPr/>
          <p:nvPr/>
        </p:nvSpPr>
        <p:spPr>
          <a:xfrm>
            <a:off x="6080340" y="4757947"/>
            <a:ext cx="1072662" cy="1739451"/>
          </a:xfrm>
          <a:prstGeom prst="rightBrace">
            <a:avLst>
              <a:gd name="adj1" fmla="val 11625"/>
              <a:gd name="adj2" fmla="val 50000"/>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Rounded Rectangle 32">
            <a:extLst>
              <a:ext uri="{FF2B5EF4-FFF2-40B4-BE49-F238E27FC236}">
                <a16:creationId xmlns:a16="http://schemas.microsoft.com/office/drawing/2014/main" id="{5F02B18F-4779-854F-922E-CA2CBBB31C3F}"/>
              </a:ext>
            </a:extLst>
          </p:cNvPr>
          <p:cNvSpPr/>
          <p:nvPr/>
        </p:nvSpPr>
        <p:spPr bwMode="auto">
          <a:xfrm>
            <a:off x="7070763" y="4726891"/>
            <a:ext cx="5430522" cy="1136235"/>
          </a:xfrm>
          <a:prstGeom prst="round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ts val="1200"/>
              </a:spcBef>
              <a:spcAft>
                <a:spcPct val="0"/>
              </a:spcAft>
            </a:pPr>
            <a:r>
              <a:rPr lang="en-US" sz="2400" dirty="0">
                <a:solidFill>
                  <a:schemeClr val="tx2"/>
                </a:solidFill>
                <a:ea typeface="Amazon Ember Light" panose="020B0403020204020204" pitchFamily="34" charset="0"/>
                <a:cs typeface="Amazon Ember Light" panose="020B0403020204020204" pitchFamily="34" charset="0"/>
              </a:rPr>
              <a:t>Configure and run proxies and services on </a:t>
            </a:r>
            <a:r>
              <a:rPr lang="en-US" sz="2400" dirty="0">
                <a:solidFill>
                  <a:srgbClr val="F2F2F2"/>
                </a:solidFill>
                <a:ea typeface="Amazon Ember Light" panose="020B0403020204020204" pitchFamily="34" charset="0"/>
                <a:cs typeface="Amazon Ember Light" panose="020B0403020204020204" pitchFamily="34" charset="0"/>
              </a:rPr>
              <a:t>Amazon ECS</a:t>
            </a:r>
            <a:r>
              <a:rPr lang="en-US" sz="2400" dirty="0">
                <a:solidFill>
                  <a:schemeClr val="tx2"/>
                </a:solidFill>
                <a:ea typeface="Amazon Ember Light" panose="020B0403020204020204" pitchFamily="34" charset="0"/>
                <a:cs typeface="Amazon Ember Light" panose="020B0403020204020204" pitchFamily="34" charset="0"/>
              </a:rPr>
              <a:t>, </a:t>
            </a:r>
            <a:r>
              <a:rPr lang="en-US" sz="2400" dirty="0">
                <a:solidFill>
                  <a:srgbClr val="F2F2F2"/>
                </a:solidFill>
                <a:ea typeface="Amazon Ember Light" panose="020B0403020204020204" pitchFamily="34" charset="0"/>
                <a:cs typeface="Amazon Ember Light" panose="020B0403020204020204" pitchFamily="34" charset="0"/>
              </a:rPr>
              <a:t>Fargate</a:t>
            </a:r>
            <a:r>
              <a:rPr lang="en-US" sz="2400" dirty="0">
                <a:solidFill>
                  <a:schemeClr val="tx2"/>
                </a:solidFill>
                <a:ea typeface="Amazon Ember Light" panose="020B0403020204020204" pitchFamily="34" charset="0"/>
                <a:cs typeface="Amazon Ember Light" panose="020B0403020204020204" pitchFamily="34" charset="0"/>
              </a:rPr>
              <a:t>, </a:t>
            </a:r>
            <a:r>
              <a:rPr lang="en-US" sz="2400" dirty="0">
                <a:solidFill>
                  <a:srgbClr val="F2F2F2"/>
                </a:solidFill>
                <a:ea typeface="Amazon Ember Light" panose="020B0403020204020204" pitchFamily="34" charset="0"/>
                <a:cs typeface="Amazon Ember Light" panose="020B0403020204020204" pitchFamily="34" charset="0"/>
              </a:rPr>
              <a:t>Amazon EKS</a:t>
            </a:r>
            <a:r>
              <a:rPr lang="en-US" sz="2400" dirty="0">
                <a:solidFill>
                  <a:schemeClr val="tx2"/>
                </a:solidFill>
                <a:ea typeface="Amazon Ember Light" panose="020B0403020204020204" pitchFamily="34" charset="0"/>
                <a:cs typeface="Amazon Ember Light" panose="020B0403020204020204" pitchFamily="34" charset="0"/>
              </a:rPr>
              <a:t>, Amazon </a:t>
            </a:r>
            <a:r>
              <a:rPr lang="en-US" sz="2400" dirty="0">
                <a:solidFill>
                  <a:srgbClr val="F2F2F2"/>
                </a:solidFill>
                <a:ea typeface="Amazon Ember Light" panose="020B0403020204020204" pitchFamily="34" charset="0"/>
                <a:cs typeface="Amazon Ember Light" panose="020B0403020204020204" pitchFamily="34" charset="0"/>
              </a:rPr>
              <a:t>EC2</a:t>
            </a:r>
            <a:endParaRPr lang="en-US" sz="2400" dirty="0">
              <a:solidFill>
                <a:srgbClr val="F2F2F2"/>
              </a:solidFill>
              <a:latin typeface="Amazon Ember" panose="02000000000000000000" pitchFamily="2" charset="0"/>
              <a:ea typeface="Amazon Ember Light" panose="020B0403020204020204" pitchFamily="34" charset="0"/>
              <a:cs typeface="Amazon Ember Light" panose="020B0403020204020204" pitchFamily="34" charset="0"/>
            </a:endParaRPr>
          </a:p>
          <a:p>
            <a:pPr algn="ctr" defTabSz="932472" fontAlgn="base">
              <a:lnSpc>
                <a:spcPct val="90000"/>
              </a:lnSpc>
              <a:spcBef>
                <a:spcPts val="1200"/>
              </a:spcBef>
              <a:spcAft>
                <a:spcPct val="0"/>
              </a:spcAft>
            </a:pPr>
            <a:endParaRPr lang="en-US" sz="1200" dirty="0">
              <a:solidFill>
                <a:schemeClr val="tx2"/>
              </a:solidFill>
              <a:ea typeface="Amazon Ember Light" panose="020B0403020204020204" pitchFamily="34" charset="0"/>
              <a:cs typeface="Amazon Ember Light" panose="020B0403020204020204" pitchFamily="34" charset="0"/>
            </a:endParaRPr>
          </a:p>
          <a:p>
            <a:pPr algn="ctr" defTabSz="932472" fontAlgn="base">
              <a:lnSpc>
                <a:spcPct val="90000"/>
              </a:lnSpc>
              <a:spcBef>
                <a:spcPts val="1200"/>
              </a:spcBef>
              <a:spcAft>
                <a:spcPct val="0"/>
              </a:spcAft>
            </a:pPr>
            <a:r>
              <a:rPr lang="en-US" sz="2400" dirty="0">
                <a:solidFill>
                  <a:schemeClr val="tx2"/>
                </a:solidFill>
                <a:ea typeface="Amazon Ember Light" panose="020B0403020204020204" pitchFamily="34" charset="0"/>
                <a:cs typeface="Amazon Ember Light" panose="020B0403020204020204" pitchFamily="34" charset="0"/>
              </a:rPr>
              <a:t>Service discovery with </a:t>
            </a:r>
          </a:p>
          <a:p>
            <a:pPr algn="ctr" defTabSz="932472" fontAlgn="base">
              <a:lnSpc>
                <a:spcPct val="90000"/>
              </a:lnSpc>
              <a:spcBef>
                <a:spcPts val="1200"/>
              </a:spcBef>
              <a:spcAft>
                <a:spcPct val="0"/>
              </a:spcAft>
            </a:pPr>
            <a:r>
              <a:rPr lang="en-US" sz="2400" dirty="0">
                <a:solidFill>
                  <a:schemeClr val="tx2"/>
                </a:solidFill>
                <a:ea typeface="Amazon Ember Light" panose="020B0403020204020204" pitchFamily="34" charset="0"/>
                <a:cs typeface="Amazon Ember Light" panose="020B0403020204020204" pitchFamily="34" charset="0"/>
              </a:rPr>
              <a:t>AWS Cloud Map</a:t>
            </a:r>
            <a:endParaRPr lang="en-US" sz="1800" dirty="0">
              <a:solidFill>
                <a:schemeClr val="tx1"/>
              </a:soli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5A94C319-B3B4-E74C-B58E-D9864FC803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01285" y="4603902"/>
            <a:ext cx="711200" cy="711200"/>
          </a:xfrm>
          <a:prstGeom prst="rect">
            <a:avLst/>
          </a:prstGeom>
        </p:spPr>
      </p:pic>
      <p:pic>
        <p:nvPicPr>
          <p:cNvPr id="36" name="Graphic 35">
            <a:extLst>
              <a:ext uri="{FF2B5EF4-FFF2-40B4-BE49-F238E27FC236}">
                <a16:creationId xmlns:a16="http://schemas.microsoft.com/office/drawing/2014/main" id="{5B40DDE1-F6A8-1742-B23A-3A132E5DBB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501285" y="5419163"/>
            <a:ext cx="711200" cy="711200"/>
          </a:xfrm>
          <a:prstGeom prst="rect">
            <a:avLst/>
          </a:prstGeom>
        </p:spPr>
      </p:pic>
      <p:pic>
        <p:nvPicPr>
          <p:cNvPr id="37" name="Graphic 36">
            <a:extLst>
              <a:ext uri="{FF2B5EF4-FFF2-40B4-BE49-F238E27FC236}">
                <a16:creationId xmlns:a16="http://schemas.microsoft.com/office/drawing/2014/main" id="{1078F4D6-CB05-094F-98B5-8844866A3C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342682" y="4602124"/>
            <a:ext cx="711200" cy="711200"/>
          </a:xfrm>
          <a:prstGeom prst="rect">
            <a:avLst/>
          </a:prstGeom>
        </p:spPr>
      </p:pic>
      <p:pic>
        <p:nvPicPr>
          <p:cNvPr id="38" name="Graphic 37">
            <a:extLst>
              <a:ext uri="{FF2B5EF4-FFF2-40B4-BE49-F238E27FC236}">
                <a16:creationId xmlns:a16="http://schemas.microsoft.com/office/drawing/2014/main" id="{EBBED104-249E-D64F-8EB8-AD9D986F14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342682" y="5419163"/>
            <a:ext cx="711200" cy="711200"/>
          </a:xfrm>
          <a:prstGeom prst="rect">
            <a:avLst/>
          </a:prstGeom>
        </p:spPr>
      </p:pic>
      <p:pic>
        <p:nvPicPr>
          <p:cNvPr id="39" name="Graphic 38">
            <a:extLst>
              <a:ext uri="{FF2B5EF4-FFF2-40B4-BE49-F238E27FC236}">
                <a16:creationId xmlns:a16="http://schemas.microsoft.com/office/drawing/2014/main" id="{54094D4F-8185-DE41-A66A-87CB6B2A51E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955696" y="6236531"/>
            <a:ext cx="711200" cy="711200"/>
          </a:xfrm>
          <a:prstGeom prst="rect">
            <a:avLst/>
          </a:prstGeom>
        </p:spPr>
      </p:pic>
      <p:cxnSp>
        <p:nvCxnSpPr>
          <p:cNvPr id="40" name="Straight Arrow Connector 39">
            <a:extLst>
              <a:ext uri="{FF2B5EF4-FFF2-40B4-BE49-F238E27FC236}">
                <a16:creationId xmlns:a16="http://schemas.microsoft.com/office/drawing/2014/main" id="{0BC4AAF2-96CE-7E4F-A7AA-A3797C0321C5}"/>
              </a:ext>
            </a:extLst>
          </p:cNvPr>
          <p:cNvCxnSpPr>
            <a:cxnSpLocks/>
          </p:cNvCxnSpPr>
          <p:nvPr/>
        </p:nvCxnSpPr>
        <p:spPr>
          <a:xfrm flipH="1">
            <a:off x="1084994" y="4369178"/>
            <a:ext cx="12842021" cy="0"/>
          </a:xfrm>
          <a:prstGeom prst="straightConnector1">
            <a:avLst/>
          </a:prstGeom>
          <a:noFill/>
          <a:ln w="28575" cap="rnd">
            <a:solidFill>
              <a:schemeClr val="accent3">
                <a:lumMod val="60000"/>
                <a:lumOff val="40000"/>
                <a:alpha val="50000"/>
              </a:schemeClr>
            </a:solidFill>
            <a:prstDash val="sysDot"/>
            <a:round/>
            <a:tailEnd type="none" w="med" len="sm"/>
          </a:ln>
        </p:spPr>
      </p:cxnSp>
    </p:spTree>
    <p:extLst>
      <p:ext uri="{BB962C8B-B14F-4D97-AF65-F5344CB8AC3E}">
        <p14:creationId xmlns:p14="http://schemas.microsoft.com/office/powerpoint/2010/main" val="380946275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E638-F2BC-E140-9CA3-DB7868814FBC}"/>
              </a:ext>
            </a:extLst>
          </p:cNvPr>
          <p:cNvSpPr>
            <a:spLocks noGrp="1"/>
          </p:cNvSpPr>
          <p:nvPr>
            <p:ph type="title"/>
          </p:nvPr>
        </p:nvSpPr>
        <p:spPr>
          <a:xfrm>
            <a:off x="323088" y="347413"/>
            <a:ext cx="13987008" cy="1079598"/>
          </a:xfrm>
        </p:spPr>
        <p:txBody>
          <a:bodyPr/>
          <a:lstStyle/>
          <a:p>
            <a:r>
              <a:rPr lang="en-US" dirty="0" err="1">
                <a:solidFill>
                  <a:srgbClr val="FFFFFF"/>
                </a:solidFill>
              </a:rPr>
              <a:t>Colorteller</a:t>
            </a:r>
            <a:r>
              <a:rPr lang="en-US" dirty="0">
                <a:solidFill>
                  <a:srgbClr val="FFFFFF"/>
                </a:solidFill>
              </a:rPr>
              <a:t>: </a:t>
            </a:r>
            <a:r>
              <a:rPr lang="en-US" dirty="0" err="1">
                <a:solidFill>
                  <a:srgbClr val="FFFFFF"/>
                </a:solidFill>
              </a:rPr>
              <a:t>app.colortellerdemo.com</a:t>
            </a:r>
            <a:endParaRPr lang="en-US" dirty="0">
              <a:solidFill>
                <a:srgbClr val="FFFFFF"/>
              </a:solidFill>
            </a:endParaRPr>
          </a:p>
        </p:txBody>
      </p:sp>
      <p:sp>
        <p:nvSpPr>
          <p:cNvPr id="30" name="Freeform 29">
            <a:extLst>
              <a:ext uri="{FF2B5EF4-FFF2-40B4-BE49-F238E27FC236}">
                <a16:creationId xmlns:a16="http://schemas.microsoft.com/office/drawing/2014/main" id="{89DDB263-CC69-064D-8FC4-FEB957C0F91B}"/>
              </a:ext>
            </a:extLst>
          </p:cNvPr>
          <p:cNvSpPr/>
          <p:nvPr/>
        </p:nvSpPr>
        <p:spPr>
          <a:xfrm>
            <a:off x="2577957" y="3325299"/>
            <a:ext cx="1667736" cy="1073972"/>
          </a:xfrm>
          <a:custGeom>
            <a:avLst/>
            <a:gdLst>
              <a:gd name="connsiteX0" fmla="*/ 0 w 1667736"/>
              <a:gd name="connsiteY0" fmla="*/ 178999 h 1073972"/>
              <a:gd name="connsiteX1" fmla="*/ 178999 w 1667736"/>
              <a:gd name="connsiteY1" fmla="*/ 0 h 1073972"/>
              <a:gd name="connsiteX2" fmla="*/ 1488737 w 1667736"/>
              <a:gd name="connsiteY2" fmla="*/ 0 h 1073972"/>
              <a:gd name="connsiteX3" fmla="*/ 1667736 w 1667736"/>
              <a:gd name="connsiteY3" fmla="*/ 178999 h 1073972"/>
              <a:gd name="connsiteX4" fmla="*/ 1667736 w 1667736"/>
              <a:gd name="connsiteY4" fmla="*/ 894973 h 1073972"/>
              <a:gd name="connsiteX5" fmla="*/ 1488737 w 1667736"/>
              <a:gd name="connsiteY5" fmla="*/ 1073972 h 1073972"/>
              <a:gd name="connsiteX6" fmla="*/ 178999 w 1667736"/>
              <a:gd name="connsiteY6" fmla="*/ 1073972 h 1073972"/>
              <a:gd name="connsiteX7" fmla="*/ 0 w 1667736"/>
              <a:gd name="connsiteY7" fmla="*/ 894973 h 1073972"/>
              <a:gd name="connsiteX8" fmla="*/ 0 w 1667736"/>
              <a:gd name="connsiteY8" fmla="*/ 178999 h 107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7736" h="1073972">
                <a:moveTo>
                  <a:pt x="0" y="178999"/>
                </a:moveTo>
                <a:cubicBezTo>
                  <a:pt x="0" y="80141"/>
                  <a:pt x="80141" y="0"/>
                  <a:pt x="178999" y="0"/>
                </a:cubicBezTo>
                <a:lnTo>
                  <a:pt x="1488737" y="0"/>
                </a:lnTo>
                <a:cubicBezTo>
                  <a:pt x="1587595" y="0"/>
                  <a:pt x="1667736" y="80141"/>
                  <a:pt x="1667736" y="178999"/>
                </a:cubicBezTo>
                <a:lnTo>
                  <a:pt x="1667736" y="894973"/>
                </a:lnTo>
                <a:cubicBezTo>
                  <a:pt x="1667736" y="993831"/>
                  <a:pt x="1587595" y="1073972"/>
                  <a:pt x="1488737" y="1073972"/>
                </a:cubicBezTo>
                <a:lnTo>
                  <a:pt x="178999" y="1073972"/>
                </a:lnTo>
                <a:cubicBezTo>
                  <a:pt x="80141" y="1073972"/>
                  <a:pt x="0" y="993831"/>
                  <a:pt x="0" y="894973"/>
                </a:cubicBezTo>
                <a:lnTo>
                  <a:pt x="0" y="178999"/>
                </a:lnTo>
                <a:close/>
              </a:path>
            </a:pathLst>
          </a:custGeom>
          <a:ln w="19050">
            <a:solidFill>
              <a:schemeClr val="accent5"/>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3067" tIns="93067" rIns="93067" bIns="93067" numCol="1" spcCol="1270" anchor="ctr" anchorCtr="0">
            <a:noAutofit/>
          </a:bodyPr>
          <a:lstStyle/>
          <a:p>
            <a:pPr marL="0" lvl="0" indent="0" algn="ctr" defTabSz="711200">
              <a:lnSpc>
                <a:spcPct val="90000"/>
              </a:lnSpc>
              <a:spcBef>
                <a:spcPct val="0"/>
              </a:spcBef>
              <a:spcAft>
                <a:spcPct val="35000"/>
              </a:spcAft>
              <a:buNone/>
            </a:pPr>
            <a:r>
              <a:rPr lang="en-US" sz="2000" dirty="0">
                <a:latin typeface="Amazon Ember" panose="020B0603020204020204" pitchFamily="34" charset="0"/>
                <a:ea typeface="Amazon Ember" panose="020B0603020204020204" pitchFamily="34" charset="0"/>
                <a:cs typeface="Amazon Ember" panose="020B0603020204020204" pitchFamily="34" charset="0"/>
              </a:rPr>
              <a:t>Gateway container</a:t>
            </a:r>
            <a:endParaRPr lang="en-US" sz="2000" kern="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18" name="Rectangle 17">
            <a:extLst>
              <a:ext uri="{FF2B5EF4-FFF2-40B4-BE49-F238E27FC236}">
                <a16:creationId xmlns:a16="http://schemas.microsoft.com/office/drawing/2014/main" id="{6668293B-04BD-2F49-8178-18ECD7EA87CE}"/>
              </a:ext>
            </a:extLst>
          </p:cNvPr>
          <p:cNvSpPr/>
          <p:nvPr/>
        </p:nvSpPr>
        <p:spPr>
          <a:xfrm>
            <a:off x="1985964" y="2795954"/>
            <a:ext cx="2743200" cy="2263921"/>
          </a:xfrm>
          <a:prstGeom prst="rect">
            <a:avLst/>
          </a:prstGeom>
          <a:noFill/>
          <a:ln w="1270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400" dirty="0">
                <a:solidFill>
                  <a:srgbClr val="B6BABF"/>
                </a:solidFill>
              </a:rPr>
              <a:t>Gateway task</a:t>
            </a:r>
          </a:p>
        </p:txBody>
      </p:sp>
      <p:sp>
        <p:nvSpPr>
          <p:cNvPr id="23" name="Freeform 22">
            <a:extLst>
              <a:ext uri="{FF2B5EF4-FFF2-40B4-BE49-F238E27FC236}">
                <a16:creationId xmlns:a16="http://schemas.microsoft.com/office/drawing/2014/main" id="{4E527A38-FBBF-5245-A85A-4D9269EA01E0}"/>
              </a:ext>
            </a:extLst>
          </p:cNvPr>
          <p:cNvSpPr/>
          <p:nvPr/>
        </p:nvSpPr>
        <p:spPr>
          <a:xfrm>
            <a:off x="9257332" y="3331805"/>
            <a:ext cx="1667736" cy="1073972"/>
          </a:xfrm>
          <a:custGeom>
            <a:avLst/>
            <a:gdLst>
              <a:gd name="connsiteX0" fmla="*/ 0 w 1667736"/>
              <a:gd name="connsiteY0" fmla="*/ 178999 h 1073972"/>
              <a:gd name="connsiteX1" fmla="*/ 178999 w 1667736"/>
              <a:gd name="connsiteY1" fmla="*/ 0 h 1073972"/>
              <a:gd name="connsiteX2" fmla="*/ 1488737 w 1667736"/>
              <a:gd name="connsiteY2" fmla="*/ 0 h 1073972"/>
              <a:gd name="connsiteX3" fmla="*/ 1667736 w 1667736"/>
              <a:gd name="connsiteY3" fmla="*/ 178999 h 1073972"/>
              <a:gd name="connsiteX4" fmla="*/ 1667736 w 1667736"/>
              <a:gd name="connsiteY4" fmla="*/ 894973 h 1073972"/>
              <a:gd name="connsiteX5" fmla="*/ 1488737 w 1667736"/>
              <a:gd name="connsiteY5" fmla="*/ 1073972 h 1073972"/>
              <a:gd name="connsiteX6" fmla="*/ 178999 w 1667736"/>
              <a:gd name="connsiteY6" fmla="*/ 1073972 h 1073972"/>
              <a:gd name="connsiteX7" fmla="*/ 0 w 1667736"/>
              <a:gd name="connsiteY7" fmla="*/ 894973 h 1073972"/>
              <a:gd name="connsiteX8" fmla="*/ 0 w 1667736"/>
              <a:gd name="connsiteY8" fmla="*/ 178999 h 107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7736" h="1073972">
                <a:moveTo>
                  <a:pt x="0" y="178999"/>
                </a:moveTo>
                <a:cubicBezTo>
                  <a:pt x="0" y="80141"/>
                  <a:pt x="80141" y="0"/>
                  <a:pt x="178999" y="0"/>
                </a:cubicBezTo>
                <a:lnTo>
                  <a:pt x="1488737" y="0"/>
                </a:lnTo>
                <a:cubicBezTo>
                  <a:pt x="1587595" y="0"/>
                  <a:pt x="1667736" y="80141"/>
                  <a:pt x="1667736" y="178999"/>
                </a:cubicBezTo>
                <a:lnTo>
                  <a:pt x="1667736" y="894973"/>
                </a:lnTo>
                <a:cubicBezTo>
                  <a:pt x="1667736" y="993831"/>
                  <a:pt x="1587595" y="1073972"/>
                  <a:pt x="1488737" y="1073972"/>
                </a:cubicBezTo>
                <a:lnTo>
                  <a:pt x="178999" y="1073972"/>
                </a:lnTo>
                <a:cubicBezTo>
                  <a:pt x="80141" y="1073972"/>
                  <a:pt x="0" y="993831"/>
                  <a:pt x="0" y="894973"/>
                </a:cubicBezTo>
                <a:lnTo>
                  <a:pt x="0" y="178999"/>
                </a:lnTo>
                <a:close/>
              </a:path>
            </a:pathLst>
          </a:custGeom>
          <a:ln w="19050">
            <a:solidFill>
              <a:schemeClr val="accent6">
                <a:lumMod val="60000"/>
                <a:lumOff val="40000"/>
              </a:schemeClr>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3067" tIns="93067" rIns="93067" bIns="93067" numCol="1" spcCol="1270" anchor="ctr" anchorCtr="0">
            <a:noAutofit/>
          </a:bodyPr>
          <a:lstStyle/>
          <a:p>
            <a:pPr marL="0" lvl="0" indent="0" algn="ctr" defTabSz="711200">
              <a:lnSpc>
                <a:spcPct val="90000"/>
              </a:lnSpc>
              <a:spcBef>
                <a:spcPct val="0"/>
              </a:spcBef>
              <a:spcAft>
                <a:spcPct val="35000"/>
              </a:spcAft>
              <a:buNone/>
            </a:pPr>
            <a:r>
              <a:rPr lang="en-US" sz="200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Colorteller</a:t>
            </a:r>
            <a:r>
              <a:rPr lang="en-US" sz="2000" dirty="0">
                <a:latin typeface="Amazon Ember" panose="020B0603020204020204" pitchFamily="34" charset="0"/>
                <a:ea typeface="Amazon Ember" panose="020B0603020204020204" pitchFamily="34" charset="0"/>
                <a:cs typeface="Amazon Ember" panose="020B0603020204020204" pitchFamily="34" charset="0"/>
              </a:rPr>
              <a:t> container</a:t>
            </a:r>
            <a:endParaRPr lang="en-US" sz="2000" kern="1200"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26" name="Rectangle 25">
            <a:extLst>
              <a:ext uri="{FF2B5EF4-FFF2-40B4-BE49-F238E27FC236}">
                <a16:creationId xmlns:a16="http://schemas.microsoft.com/office/drawing/2014/main" id="{25F1DC32-CB42-134A-96C1-05DF8227EBFA}"/>
              </a:ext>
            </a:extLst>
          </p:cNvPr>
          <p:cNvSpPr/>
          <p:nvPr/>
        </p:nvSpPr>
        <p:spPr>
          <a:xfrm>
            <a:off x="8701087" y="2743590"/>
            <a:ext cx="2800351" cy="2263921"/>
          </a:xfrm>
          <a:prstGeom prst="rect">
            <a:avLst/>
          </a:prstGeom>
          <a:noFill/>
          <a:ln w="12700">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400">
                <a:solidFill>
                  <a:srgbClr val="B6BABF"/>
                </a:solidFill>
              </a:rPr>
              <a:t>Colorteller</a:t>
            </a:r>
            <a:r>
              <a:rPr lang="en-US" sz="2400" dirty="0">
                <a:solidFill>
                  <a:srgbClr val="B6BABF"/>
                </a:solidFill>
              </a:rPr>
              <a:t> task</a:t>
            </a:r>
          </a:p>
        </p:txBody>
      </p:sp>
      <p:sp>
        <p:nvSpPr>
          <p:cNvPr id="29" name="TextBox 28">
            <a:extLst>
              <a:ext uri="{FF2B5EF4-FFF2-40B4-BE49-F238E27FC236}">
                <a16:creationId xmlns:a16="http://schemas.microsoft.com/office/drawing/2014/main" id="{1B042E73-238F-C741-BC9E-8443DFB1266C}"/>
              </a:ext>
            </a:extLst>
          </p:cNvPr>
          <p:cNvSpPr txBox="1"/>
          <p:nvPr/>
        </p:nvSpPr>
        <p:spPr>
          <a:xfrm>
            <a:off x="6175277" y="3649511"/>
            <a:ext cx="943550" cy="438560"/>
          </a:xfrm>
          <a:prstGeom prst="rect">
            <a:avLst/>
          </a:prstGeom>
          <a:noFill/>
        </p:spPr>
        <p:txBody>
          <a:bodyPr wrap="square" lIns="0" tIns="0" rIns="0" bIns="0" rtlCol="0" anchor="t">
            <a:noAutofit/>
          </a:bodyPr>
          <a:lstStyle/>
          <a:p>
            <a:pPr algn="ctr"/>
            <a:r>
              <a:rPr lang="en-US" sz="1400" dirty="0"/>
              <a:t>http</a:t>
            </a:r>
            <a:endParaRPr lang="en-US" sz="3600" dirty="0"/>
          </a:p>
        </p:txBody>
      </p:sp>
      <p:cxnSp>
        <p:nvCxnSpPr>
          <p:cNvPr id="32" name="Straight Arrow Connector 31">
            <a:extLst>
              <a:ext uri="{FF2B5EF4-FFF2-40B4-BE49-F238E27FC236}">
                <a16:creationId xmlns:a16="http://schemas.microsoft.com/office/drawing/2014/main" id="{434279B5-2C7A-BB44-B8E2-90AC548BFB6D}"/>
              </a:ext>
            </a:extLst>
          </p:cNvPr>
          <p:cNvCxnSpPr>
            <a:cxnSpLocks/>
          </p:cNvCxnSpPr>
          <p:nvPr/>
        </p:nvCxnSpPr>
        <p:spPr>
          <a:xfrm>
            <a:off x="4245693" y="3862285"/>
            <a:ext cx="5011639" cy="1"/>
          </a:xfrm>
          <a:prstGeom prst="straightConnector1">
            <a:avLst/>
          </a:prstGeom>
          <a:noFill/>
          <a:ln w="28575" cap="rnd">
            <a:solidFill>
              <a:schemeClr val="tx1"/>
            </a:solidFill>
            <a:prstDash val="sysDot"/>
            <a:round/>
            <a:tailEnd type="arrow" w="med" len="sm"/>
          </a:ln>
        </p:spPr>
      </p:cxnSp>
      <p:sp>
        <p:nvSpPr>
          <p:cNvPr id="45" name="Rounded Rectangle 44">
            <a:extLst>
              <a:ext uri="{FF2B5EF4-FFF2-40B4-BE49-F238E27FC236}">
                <a16:creationId xmlns:a16="http://schemas.microsoft.com/office/drawing/2014/main" id="{8A6FCAE0-62D1-2646-85C5-90E04867F426}"/>
              </a:ext>
            </a:extLst>
          </p:cNvPr>
          <p:cNvSpPr/>
          <p:nvPr/>
        </p:nvSpPr>
        <p:spPr bwMode="auto">
          <a:xfrm>
            <a:off x="1869157" y="5193880"/>
            <a:ext cx="5720013" cy="1519852"/>
          </a:xfrm>
          <a:prstGeom prst="round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1200"/>
              </a:spcBef>
              <a:spcAft>
                <a:spcPct val="0"/>
              </a:spcAft>
            </a:pPr>
            <a:r>
              <a:rPr lang="en-US" sz="2400" dirty="0">
                <a:solidFill>
                  <a:schemeClr val="tx2"/>
                </a:solidFill>
                <a:ea typeface="Amazon Ember Light" panose="020B0403020204020204" pitchFamily="34" charset="0"/>
                <a:cs typeface="Amazon Ember Light" panose="020B0403020204020204" pitchFamily="34" charset="0"/>
              </a:rPr>
              <a:t>Gateway</a:t>
            </a:r>
          </a:p>
          <a:p>
            <a:pPr defTabSz="932472" fontAlgn="base">
              <a:lnSpc>
                <a:spcPct val="90000"/>
              </a:lnSpc>
              <a:spcBef>
                <a:spcPts val="1200"/>
              </a:spcBef>
              <a:spcAft>
                <a:spcPct val="0"/>
              </a:spcAft>
            </a:pPr>
            <a:r>
              <a:rPr lang="en-US" sz="1800" dirty="0">
                <a:solidFill>
                  <a:schemeClr val="tx1"/>
                </a:solidFill>
              </a:rPr>
              <a:t>GET /color returns a color</a:t>
            </a:r>
          </a:p>
          <a:p>
            <a:pPr defTabSz="932472" fontAlgn="base">
              <a:lnSpc>
                <a:spcPct val="90000"/>
              </a:lnSpc>
              <a:spcBef>
                <a:spcPts val="1200"/>
              </a:spcBef>
              <a:spcAft>
                <a:spcPct val="0"/>
              </a:spcAft>
            </a:pPr>
            <a:r>
              <a:rPr lang="en-US" sz="1800" dirty="0">
                <a:solidFill>
                  <a:schemeClr val="tx1"/>
                </a:solidFill>
              </a:rPr>
              <a:t>Uses </a:t>
            </a:r>
            <a:r>
              <a:rPr lang="en-US" sz="1800" dirty="0" err="1">
                <a:solidFill>
                  <a:srgbClr val="FFFFFF"/>
                </a:solidFill>
              </a:rPr>
              <a:t>Colorteller</a:t>
            </a:r>
            <a:r>
              <a:rPr lang="en-US" sz="1800" dirty="0">
                <a:solidFill>
                  <a:schemeClr val="tx1"/>
                </a:solidFill>
              </a:rPr>
              <a:t> to retrieve the color</a:t>
            </a:r>
          </a:p>
          <a:p>
            <a:pPr defTabSz="932472" fontAlgn="base">
              <a:lnSpc>
                <a:spcPct val="90000"/>
              </a:lnSpc>
              <a:spcBef>
                <a:spcPts val="1200"/>
              </a:spcBef>
              <a:spcAft>
                <a:spcPct val="0"/>
              </a:spcAft>
            </a:pPr>
            <a:endParaRPr lang="en-US" sz="1800" dirty="0">
              <a:solidFill>
                <a:schemeClr val="tx1"/>
              </a:solidFill>
              <a:ea typeface="Segoe UI" pitchFamily="34" charset="0"/>
              <a:cs typeface="Segoe UI" pitchFamily="34" charset="0"/>
            </a:endParaRPr>
          </a:p>
        </p:txBody>
      </p:sp>
      <p:sp>
        <p:nvSpPr>
          <p:cNvPr id="49" name="Rounded Rectangle 48">
            <a:extLst>
              <a:ext uri="{FF2B5EF4-FFF2-40B4-BE49-F238E27FC236}">
                <a16:creationId xmlns:a16="http://schemas.microsoft.com/office/drawing/2014/main" id="{095BB7BD-7AD0-834B-AEAC-8C672E2AC2FE}"/>
              </a:ext>
            </a:extLst>
          </p:cNvPr>
          <p:cNvSpPr/>
          <p:nvPr/>
        </p:nvSpPr>
        <p:spPr bwMode="auto">
          <a:xfrm>
            <a:off x="8442165" y="5112795"/>
            <a:ext cx="6418007" cy="1519852"/>
          </a:xfrm>
          <a:prstGeom prst="round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1200"/>
              </a:spcBef>
              <a:spcAft>
                <a:spcPct val="0"/>
              </a:spcAft>
            </a:pPr>
            <a:r>
              <a:rPr lang="en-US" sz="2400" dirty="0" err="1">
                <a:solidFill>
                  <a:srgbClr val="F2F2F2"/>
                </a:solidFill>
                <a:ea typeface="Amazon Ember Light" panose="020B0403020204020204" pitchFamily="34" charset="0"/>
                <a:cs typeface="Amazon Ember Light" panose="020B0403020204020204" pitchFamily="34" charset="0"/>
              </a:rPr>
              <a:t>Colorteller</a:t>
            </a:r>
            <a:endParaRPr lang="en-US" sz="1800" b="1" dirty="0">
              <a:solidFill>
                <a:srgbClr val="F2F2F2"/>
              </a:solidFill>
              <a:latin typeface="Amazon Ember" panose="02000000000000000000" pitchFamily="2" charset="0"/>
            </a:endParaRPr>
          </a:p>
          <a:p>
            <a:pPr defTabSz="932472" fontAlgn="base">
              <a:lnSpc>
                <a:spcPct val="90000"/>
              </a:lnSpc>
              <a:spcBef>
                <a:spcPts val="1200"/>
              </a:spcBef>
              <a:spcAft>
                <a:spcPct val="0"/>
              </a:spcAft>
            </a:pPr>
            <a:r>
              <a:rPr lang="en-US" sz="1800" dirty="0">
                <a:solidFill>
                  <a:schemeClr val="tx1"/>
                </a:solidFill>
              </a:rPr>
              <a:t>Returns a pre-set color (yellow)</a:t>
            </a:r>
          </a:p>
          <a:p>
            <a:pPr defTabSz="932472" fontAlgn="base">
              <a:lnSpc>
                <a:spcPct val="90000"/>
              </a:lnSpc>
              <a:spcBef>
                <a:spcPts val="1200"/>
              </a:spcBef>
              <a:spcAft>
                <a:spcPct val="0"/>
              </a:spcAft>
            </a:pPr>
            <a:r>
              <a:rPr lang="en-US" sz="1800" dirty="0">
                <a:solidFill>
                  <a:schemeClr val="tx1"/>
                </a:solidFill>
              </a:rPr>
              <a:t>Configured in </a:t>
            </a:r>
            <a:r>
              <a:rPr lang="en-US" sz="1800" dirty="0">
                <a:solidFill>
                  <a:srgbClr val="FFFFFF"/>
                </a:solidFill>
              </a:rPr>
              <a:t>service discovery</a:t>
            </a:r>
            <a:r>
              <a:rPr lang="en-US" sz="1800" dirty="0">
                <a:solidFill>
                  <a:schemeClr val="tx1"/>
                </a:solidFill>
              </a:rPr>
              <a:t> as colorteller.local</a:t>
            </a:r>
            <a:endParaRPr lang="en-US" sz="1800" dirty="0">
              <a:solidFill>
                <a:srgbClr val="FFFFFF"/>
              </a:solidFill>
              <a:latin typeface="Amazon Ember" panose="02000000000000000000" pitchFamily="2" charset="0"/>
            </a:endParaRPr>
          </a:p>
          <a:p>
            <a:pPr defTabSz="932472" fontAlgn="base">
              <a:lnSpc>
                <a:spcPct val="90000"/>
              </a:lnSpc>
              <a:spcBef>
                <a:spcPts val="1200"/>
              </a:spcBef>
              <a:spcAft>
                <a:spcPct val="0"/>
              </a:spcAft>
            </a:pPr>
            <a:endParaRPr lang="en-US" sz="1800" dirty="0">
              <a:solidFill>
                <a:schemeClr val="tx1"/>
              </a:solidFill>
            </a:endParaRPr>
          </a:p>
          <a:p>
            <a:pPr defTabSz="932472" fontAlgn="base">
              <a:lnSpc>
                <a:spcPct val="90000"/>
              </a:lnSpc>
              <a:spcBef>
                <a:spcPts val="1200"/>
              </a:spcBef>
              <a:spcAft>
                <a:spcPct val="0"/>
              </a:spcAft>
            </a:pPr>
            <a:endParaRPr lang="en-US" sz="1800" dirty="0">
              <a:solidFill>
                <a:schemeClr val="tx1"/>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E9CD5FAB-9CC3-DC42-B3C7-6D083CA456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634" y="3554045"/>
            <a:ext cx="711200" cy="711200"/>
          </a:xfrm>
          <a:prstGeom prst="rect">
            <a:avLst/>
          </a:prstGeom>
        </p:spPr>
      </p:pic>
      <p:cxnSp>
        <p:nvCxnSpPr>
          <p:cNvPr id="12" name="Straight Arrow Connector 11">
            <a:extLst>
              <a:ext uri="{FF2B5EF4-FFF2-40B4-BE49-F238E27FC236}">
                <a16:creationId xmlns:a16="http://schemas.microsoft.com/office/drawing/2014/main" id="{E11AAF4D-5ABC-6340-8FD2-498C72ECF9EB}"/>
              </a:ext>
            </a:extLst>
          </p:cNvPr>
          <p:cNvCxnSpPr>
            <a:cxnSpLocks/>
          </p:cNvCxnSpPr>
          <p:nvPr/>
        </p:nvCxnSpPr>
        <p:spPr>
          <a:xfrm>
            <a:off x="1194834" y="3908269"/>
            <a:ext cx="1383123" cy="888"/>
          </a:xfrm>
          <a:prstGeom prst="straightConnector1">
            <a:avLst/>
          </a:prstGeom>
          <a:noFill/>
          <a:ln w="28575" cap="rnd">
            <a:solidFill>
              <a:schemeClr val="tx1"/>
            </a:solidFill>
            <a:prstDash val="sysDot"/>
            <a:round/>
            <a:tailEnd type="arrow" w="med" len="sm"/>
          </a:ln>
        </p:spPr>
      </p:cxnSp>
      <p:sp>
        <p:nvSpPr>
          <p:cNvPr id="14" name="TextBox 13">
            <a:extLst>
              <a:ext uri="{FF2B5EF4-FFF2-40B4-BE49-F238E27FC236}">
                <a16:creationId xmlns:a16="http://schemas.microsoft.com/office/drawing/2014/main" id="{600D23A6-2018-7547-B326-CB0228DC79DC}"/>
              </a:ext>
            </a:extLst>
          </p:cNvPr>
          <p:cNvSpPr txBox="1"/>
          <p:nvPr/>
        </p:nvSpPr>
        <p:spPr>
          <a:xfrm>
            <a:off x="1131844" y="3688989"/>
            <a:ext cx="943550" cy="438560"/>
          </a:xfrm>
          <a:prstGeom prst="rect">
            <a:avLst/>
          </a:prstGeom>
          <a:noFill/>
        </p:spPr>
        <p:txBody>
          <a:bodyPr wrap="square" lIns="0" tIns="0" rIns="0" bIns="0" rtlCol="0" anchor="t">
            <a:noAutofit/>
          </a:bodyPr>
          <a:lstStyle/>
          <a:p>
            <a:pPr algn="ctr"/>
            <a:r>
              <a:rPr lang="en-US" sz="1400" dirty="0"/>
              <a:t>http</a:t>
            </a:r>
            <a:endParaRPr lang="en-US" sz="3600" dirty="0"/>
          </a:p>
        </p:txBody>
      </p:sp>
      <p:sp>
        <p:nvSpPr>
          <p:cNvPr id="4" name="TextBox 3">
            <a:extLst>
              <a:ext uri="{FF2B5EF4-FFF2-40B4-BE49-F238E27FC236}">
                <a16:creationId xmlns:a16="http://schemas.microsoft.com/office/drawing/2014/main" id="{09C49DD8-A5D1-E64B-80D5-5ED1201C5E63}"/>
              </a:ext>
            </a:extLst>
          </p:cNvPr>
          <p:cNvSpPr txBox="1"/>
          <p:nvPr/>
        </p:nvSpPr>
        <p:spPr>
          <a:xfrm>
            <a:off x="461620" y="4214491"/>
            <a:ext cx="733214" cy="517065"/>
          </a:xfrm>
          <a:prstGeom prst="rect">
            <a:avLst/>
          </a:prstGeom>
          <a:noFill/>
        </p:spPr>
        <p:txBody>
          <a:bodyPr wrap="none" lIns="182880" tIns="146304" rIns="182880" bIns="146304" rtlCol="0">
            <a:spAutoFit/>
          </a:bodyPr>
          <a:lstStyle/>
          <a:p>
            <a:pPr>
              <a:lnSpc>
                <a:spcPct val="90000"/>
              </a:lnSpc>
              <a:spcAft>
                <a:spcPts val="1800"/>
              </a:spcAft>
            </a:pPr>
            <a:r>
              <a:rPr lang="en-US" sz="1600" dirty="0">
                <a:gradFill>
                  <a:gsLst>
                    <a:gs pos="2917">
                      <a:schemeClr val="tx1"/>
                    </a:gs>
                    <a:gs pos="30000">
                      <a:schemeClr val="tx1"/>
                    </a:gs>
                  </a:gsLst>
                  <a:lin ang="5400000" scaled="0"/>
                </a:gradFill>
              </a:rPr>
              <a:t>ALB</a:t>
            </a:r>
          </a:p>
        </p:txBody>
      </p:sp>
    </p:spTree>
    <p:extLst>
      <p:ext uri="{BB962C8B-B14F-4D97-AF65-F5344CB8AC3E}">
        <p14:creationId xmlns:p14="http://schemas.microsoft.com/office/powerpoint/2010/main" val="281030328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52" name="Straight Arrow Connector 51">
            <a:extLst>
              <a:ext uri="{FF2B5EF4-FFF2-40B4-BE49-F238E27FC236}">
                <a16:creationId xmlns:a16="http://schemas.microsoft.com/office/drawing/2014/main" id="{123A5FE4-6DBC-F447-8134-45189659E7A7}"/>
              </a:ext>
            </a:extLst>
          </p:cNvPr>
          <p:cNvCxnSpPr>
            <a:cxnSpLocks/>
          </p:cNvCxnSpPr>
          <p:nvPr/>
        </p:nvCxnSpPr>
        <p:spPr>
          <a:xfrm>
            <a:off x="4755811" y="2060057"/>
            <a:ext cx="9620" cy="1288000"/>
          </a:xfrm>
          <a:prstGeom prst="straightConnector1">
            <a:avLst/>
          </a:prstGeom>
          <a:noFill/>
          <a:ln w="28575" cap="rnd">
            <a:solidFill>
              <a:schemeClr val="tx1">
                <a:alpha val="50000"/>
              </a:schemeClr>
            </a:solidFill>
            <a:prstDash val="sysDot"/>
            <a:round/>
            <a:tailEnd type="arrow" w="med" len="sm"/>
          </a:ln>
        </p:spPr>
      </p:cxnSp>
      <p:cxnSp>
        <p:nvCxnSpPr>
          <p:cNvPr id="54" name="Straight Arrow Connector 53">
            <a:extLst>
              <a:ext uri="{FF2B5EF4-FFF2-40B4-BE49-F238E27FC236}">
                <a16:creationId xmlns:a16="http://schemas.microsoft.com/office/drawing/2014/main" id="{7590FA49-ABBC-A444-B8A4-4AF6CFCF3ADB}"/>
              </a:ext>
            </a:extLst>
          </p:cNvPr>
          <p:cNvCxnSpPr>
            <a:cxnSpLocks/>
          </p:cNvCxnSpPr>
          <p:nvPr/>
        </p:nvCxnSpPr>
        <p:spPr>
          <a:xfrm>
            <a:off x="8571672" y="2070486"/>
            <a:ext cx="9620" cy="1288000"/>
          </a:xfrm>
          <a:prstGeom prst="straightConnector1">
            <a:avLst/>
          </a:prstGeom>
          <a:noFill/>
          <a:ln w="28575" cap="rnd">
            <a:solidFill>
              <a:schemeClr val="tx1">
                <a:alpha val="50000"/>
              </a:schemeClr>
            </a:solidFill>
            <a:prstDash val="sysDot"/>
            <a:round/>
            <a:tailEnd type="arrow" w="med" len="sm"/>
          </a:ln>
        </p:spPr>
      </p:cxnSp>
      <p:sp>
        <p:nvSpPr>
          <p:cNvPr id="2" name="Title 1">
            <a:extLst>
              <a:ext uri="{FF2B5EF4-FFF2-40B4-BE49-F238E27FC236}">
                <a16:creationId xmlns:a16="http://schemas.microsoft.com/office/drawing/2014/main" id="{F7F5E638-F2BC-E140-9CA3-DB7868814FBC}"/>
              </a:ext>
            </a:extLst>
          </p:cNvPr>
          <p:cNvSpPr>
            <a:spLocks noGrp="1"/>
          </p:cNvSpPr>
          <p:nvPr>
            <p:ph type="title"/>
          </p:nvPr>
        </p:nvSpPr>
        <p:spPr>
          <a:xfrm>
            <a:off x="323088" y="347413"/>
            <a:ext cx="13987008" cy="1079598"/>
          </a:xfrm>
        </p:spPr>
        <p:txBody>
          <a:bodyPr/>
          <a:lstStyle/>
          <a:p>
            <a:r>
              <a:rPr lang="en-US" dirty="0" err="1">
                <a:solidFill>
                  <a:srgbClr val="FFFFFF"/>
                </a:solidFill>
              </a:rPr>
              <a:t>Colorteller</a:t>
            </a:r>
            <a:r>
              <a:rPr lang="en-US" dirty="0"/>
              <a:t> </a:t>
            </a:r>
            <a:r>
              <a:rPr lang="en-US" dirty="0">
                <a:solidFill>
                  <a:srgbClr val="FFFFFF"/>
                </a:solidFill>
              </a:rPr>
              <a:t>app</a:t>
            </a:r>
            <a:r>
              <a:rPr lang="en-US" dirty="0"/>
              <a:t> “</a:t>
            </a:r>
            <a:r>
              <a:rPr lang="en-US" dirty="0" err="1">
                <a:solidFill>
                  <a:srgbClr val="FFFFFF"/>
                </a:solidFill>
              </a:rPr>
              <a:t>meshified</a:t>
            </a:r>
            <a:r>
              <a:rPr lang="en-US" dirty="0"/>
              <a:t>”:</a:t>
            </a:r>
            <a:r>
              <a:rPr lang="en-US" dirty="0">
                <a:solidFill>
                  <a:srgbClr val="FFFFFF"/>
                </a:solidFill>
              </a:rPr>
              <a:t> </a:t>
            </a:r>
            <a:r>
              <a:rPr lang="en-US" dirty="0" err="1">
                <a:solidFill>
                  <a:srgbClr val="FFFFFF"/>
                </a:solidFill>
              </a:rPr>
              <a:t>app.colortellerdemo.com</a:t>
            </a:r>
            <a:endParaRPr lang="en-US" dirty="0"/>
          </a:p>
        </p:txBody>
      </p:sp>
      <p:sp>
        <p:nvSpPr>
          <p:cNvPr id="30" name="Freeform 29">
            <a:extLst>
              <a:ext uri="{FF2B5EF4-FFF2-40B4-BE49-F238E27FC236}">
                <a16:creationId xmlns:a16="http://schemas.microsoft.com/office/drawing/2014/main" id="{89DDB263-CC69-064D-8FC4-FEB957C0F91B}"/>
              </a:ext>
            </a:extLst>
          </p:cNvPr>
          <p:cNvSpPr/>
          <p:nvPr/>
        </p:nvSpPr>
        <p:spPr>
          <a:xfrm>
            <a:off x="1336833" y="3348057"/>
            <a:ext cx="1667736" cy="1073972"/>
          </a:xfrm>
          <a:custGeom>
            <a:avLst/>
            <a:gdLst>
              <a:gd name="connsiteX0" fmla="*/ 0 w 1667736"/>
              <a:gd name="connsiteY0" fmla="*/ 178999 h 1073972"/>
              <a:gd name="connsiteX1" fmla="*/ 178999 w 1667736"/>
              <a:gd name="connsiteY1" fmla="*/ 0 h 1073972"/>
              <a:gd name="connsiteX2" fmla="*/ 1488737 w 1667736"/>
              <a:gd name="connsiteY2" fmla="*/ 0 h 1073972"/>
              <a:gd name="connsiteX3" fmla="*/ 1667736 w 1667736"/>
              <a:gd name="connsiteY3" fmla="*/ 178999 h 1073972"/>
              <a:gd name="connsiteX4" fmla="*/ 1667736 w 1667736"/>
              <a:gd name="connsiteY4" fmla="*/ 894973 h 1073972"/>
              <a:gd name="connsiteX5" fmla="*/ 1488737 w 1667736"/>
              <a:gd name="connsiteY5" fmla="*/ 1073972 h 1073972"/>
              <a:gd name="connsiteX6" fmla="*/ 178999 w 1667736"/>
              <a:gd name="connsiteY6" fmla="*/ 1073972 h 1073972"/>
              <a:gd name="connsiteX7" fmla="*/ 0 w 1667736"/>
              <a:gd name="connsiteY7" fmla="*/ 894973 h 1073972"/>
              <a:gd name="connsiteX8" fmla="*/ 0 w 1667736"/>
              <a:gd name="connsiteY8" fmla="*/ 178999 h 107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7736" h="1073972">
                <a:moveTo>
                  <a:pt x="0" y="178999"/>
                </a:moveTo>
                <a:cubicBezTo>
                  <a:pt x="0" y="80141"/>
                  <a:pt x="80141" y="0"/>
                  <a:pt x="178999" y="0"/>
                </a:cubicBezTo>
                <a:lnTo>
                  <a:pt x="1488737" y="0"/>
                </a:lnTo>
                <a:cubicBezTo>
                  <a:pt x="1587595" y="0"/>
                  <a:pt x="1667736" y="80141"/>
                  <a:pt x="1667736" y="178999"/>
                </a:cubicBezTo>
                <a:lnTo>
                  <a:pt x="1667736" y="894973"/>
                </a:lnTo>
                <a:cubicBezTo>
                  <a:pt x="1667736" y="993831"/>
                  <a:pt x="1587595" y="1073972"/>
                  <a:pt x="1488737" y="1073972"/>
                </a:cubicBezTo>
                <a:lnTo>
                  <a:pt x="178999" y="1073972"/>
                </a:lnTo>
                <a:cubicBezTo>
                  <a:pt x="80141" y="1073972"/>
                  <a:pt x="0" y="993831"/>
                  <a:pt x="0" y="894973"/>
                </a:cubicBezTo>
                <a:lnTo>
                  <a:pt x="0" y="178999"/>
                </a:lnTo>
                <a:close/>
              </a:path>
            </a:pathLst>
          </a:custGeom>
          <a:ln w="19050">
            <a:solidFill>
              <a:schemeClr val="accent5"/>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3067" tIns="93067" rIns="93067" bIns="93067" numCol="1" spcCol="1270" anchor="ctr" anchorCtr="0">
            <a:noAutofit/>
          </a:bodyPr>
          <a:lstStyle/>
          <a:p>
            <a:pPr marL="0" lvl="0" indent="0" algn="ctr" defTabSz="711200">
              <a:lnSpc>
                <a:spcPct val="90000"/>
              </a:lnSpc>
              <a:spcBef>
                <a:spcPct val="0"/>
              </a:spcBef>
              <a:spcAft>
                <a:spcPct val="35000"/>
              </a:spcAft>
              <a:buNone/>
            </a:pPr>
            <a:r>
              <a:rPr lang="en-US" sz="2000" dirty="0">
                <a:ea typeface="Amazon Ember" panose="020B0603020204020204" pitchFamily="34" charset="0"/>
                <a:cs typeface="Amazon Ember" panose="020B0603020204020204" pitchFamily="34" charset="0"/>
              </a:rPr>
              <a:t>Gateway container</a:t>
            </a:r>
            <a:endParaRPr lang="en-US" sz="2000" kern="1200" dirty="0">
              <a:ea typeface="Amazon Ember" panose="020B0603020204020204" pitchFamily="34" charset="0"/>
              <a:cs typeface="Amazon Ember" panose="020B0603020204020204" pitchFamily="34" charset="0"/>
            </a:endParaRPr>
          </a:p>
        </p:txBody>
      </p:sp>
      <p:sp>
        <p:nvSpPr>
          <p:cNvPr id="16" name="Freeform 15">
            <a:extLst>
              <a:ext uri="{FF2B5EF4-FFF2-40B4-BE49-F238E27FC236}">
                <a16:creationId xmlns:a16="http://schemas.microsoft.com/office/drawing/2014/main" id="{81E74A09-A499-7F43-8226-7E5B32E67379}"/>
              </a:ext>
            </a:extLst>
          </p:cNvPr>
          <p:cNvSpPr/>
          <p:nvPr/>
        </p:nvSpPr>
        <p:spPr>
          <a:xfrm>
            <a:off x="3780646" y="3338566"/>
            <a:ext cx="1667736" cy="1073972"/>
          </a:xfrm>
          <a:custGeom>
            <a:avLst/>
            <a:gdLst>
              <a:gd name="connsiteX0" fmla="*/ 0 w 1667736"/>
              <a:gd name="connsiteY0" fmla="*/ 178999 h 1073972"/>
              <a:gd name="connsiteX1" fmla="*/ 178999 w 1667736"/>
              <a:gd name="connsiteY1" fmla="*/ 0 h 1073972"/>
              <a:gd name="connsiteX2" fmla="*/ 1488737 w 1667736"/>
              <a:gd name="connsiteY2" fmla="*/ 0 h 1073972"/>
              <a:gd name="connsiteX3" fmla="*/ 1667736 w 1667736"/>
              <a:gd name="connsiteY3" fmla="*/ 178999 h 1073972"/>
              <a:gd name="connsiteX4" fmla="*/ 1667736 w 1667736"/>
              <a:gd name="connsiteY4" fmla="*/ 894973 h 1073972"/>
              <a:gd name="connsiteX5" fmla="*/ 1488737 w 1667736"/>
              <a:gd name="connsiteY5" fmla="*/ 1073972 h 1073972"/>
              <a:gd name="connsiteX6" fmla="*/ 178999 w 1667736"/>
              <a:gd name="connsiteY6" fmla="*/ 1073972 h 1073972"/>
              <a:gd name="connsiteX7" fmla="*/ 0 w 1667736"/>
              <a:gd name="connsiteY7" fmla="*/ 894973 h 1073972"/>
              <a:gd name="connsiteX8" fmla="*/ 0 w 1667736"/>
              <a:gd name="connsiteY8" fmla="*/ 178999 h 107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7736" h="1073972">
                <a:moveTo>
                  <a:pt x="0" y="178999"/>
                </a:moveTo>
                <a:cubicBezTo>
                  <a:pt x="0" y="80141"/>
                  <a:pt x="80141" y="0"/>
                  <a:pt x="178999" y="0"/>
                </a:cubicBezTo>
                <a:lnTo>
                  <a:pt x="1488737" y="0"/>
                </a:lnTo>
                <a:cubicBezTo>
                  <a:pt x="1587595" y="0"/>
                  <a:pt x="1667736" y="80141"/>
                  <a:pt x="1667736" y="178999"/>
                </a:cubicBezTo>
                <a:lnTo>
                  <a:pt x="1667736" y="894973"/>
                </a:lnTo>
                <a:cubicBezTo>
                  <a:pt x="1667736" y="993831"/>
                  <a:pt x="1587595" y="1073972"/>
                  <a:pt x="1488737" y="1073972"/>
                </a:cubicBezTo>
                <a:lnTo>
                  <a:pt x="178999" y="1073972"/>
                </a:lnTo>
                <a:cubicBezTo>
                  <a:pt x="80141" y="1073972"/>
                  <a:pt x="0" y="993831"/>
                  <a:pt x="0" y="894973"/>
                </a:cubicBezTo>
                <a:lnTo>
                  <a:pt x="0" y="178999"/>
                </a:lnTo>
                <a:close/>
              </a:path>
            </a:pathLst>
          </a:custGeom>
          <a:ln w="19050">
            <a:solidFill>
              <a:schemeClr val="accent5"/>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3067" tIns="93067" rIns="93067" bIns="93067" numCol="1" spcCol="1270" anchor="ctr" anchorCtr="0">
            <a:noAutofit/>
          </a:bodyPr>
          <a:lstStyle/>
          <a:p>
            <a:pPr marL="0" lvl="0" indent="0" algn="ctr" defTabSz="711200">
              <a:lnSpc>
                <a:spcPct val="90000"/>
              </a:lnSpc>
              <a:spcBef>
                <a:spcPct val="0"/>
              </a:spcBef>
              <a:spcAft>
                <a:spcPct val="35000"/>
              </a:spcAft>
              <a:buNone/>
            </a:pPr>
            <a:endParaRPr lang="en-US" sz="2000" i="1" kern="1200" dirty="0">
              <a:ea typeface="Amazon Ember" panose="020B0603020204020204" pitchFamily="34" charset="0"/>
              <a:cs typeface="Amazon Ember" panose="020B0603020204020204" pitchFamily="34" charset="0"/>
            </a:endParaRPr>
          </a:p>
        </p:txBody>
      </p:sp>
      <p:pic>
        <p:nvPicPr>
          <p:cNvPr id="17" name="Picture 2" descr="Envoy_Logo_Stacked_CMYK-REVERSE.png">
            <a:extLst>
              <a:ext uri="{FF2B5EF4-FFF2-40B4-BE49-F238E27FC236}">
                <a16:creationId xmlns:a16="http://schemas.microsoft.com/office/drawing/2014/main" id="{69F9FEC4-FF3F-8C47-8F5F-F1E10377A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831" y="3457802"/>
            <a:ext cx="835499" cy="83549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668293B-04BD-2F49-8178-18ECD7EA87CE}"/>
              </a:ext>
            </a:extLst>
          </p:cNvPr>
          <p:cNvSpPr/>
          <p:nvPr/>
        </p:nvSpPr>
        <p:spPr>
          <a:xfrm>
            <a:off x="893891" y="2795954"/>
            <a:ext cx="4891447" cy="2263921"/>
          </a:xfrm>
          <a:prstGeom prst="rect">
            <a:avLst/>
          </a:prstGeom>
          <a:noFill/>
          <a:ln w="1270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400" dirty="0">
                <a:solidFill>
                  <a:srgbClr val="B6BABF"/>
                </a:solidFill>
              </a:rPr>
              <a:t>Gateway</a:t>
            </a:r>
          </a:p>
        </p:txBody>
      </p:sp>
      <p:sp>
        <p:nvSpPr>
          <p:cNvPr id="19" name="TextBox 18">
            <a:extLst>
              <a:ext uri="{FF2B5EF4-FFF2-40B4-BE49-F238E27FC236}">
                <a16:creationId xmlns:a16="http://schemas.microsoft.com/office/drawing/2014/main" id="{830EE148-F7CE-D44C-9A6D-FC817610EC50}"/>
              </a:ext>
            </a:extLst>
          </p:cNvPr>
          <p:cNvSpPr txBox="1"/>
          <p:nvPr/>
        </p:nvSpPr>
        <p:spPr>
          <a:xfrm>
            <a:off x="2912571" y="3656271"/>
            <a:ext cx="943550" cy="438560"/>
          </a:xfrm>
          <a:prstGeom prst="rect">
            <a:avLst/>
          </a:prstGeom>
          <a:noFill/>
        </p:spPr>
        <p:txBody>
          <a:bodyPr wrap="square" lIns="0" tIns="0" rIns="0" bIns="0" rtlCol="0" anchor="t">
            <a:noAutofit/>
          </a:bodyPr>
          <a:lstStyle/>
          <a:p>
            <a:pPr algn="ctr"/>
            <a:r>
              <a:rPr lang="en-US" sz="1400" dirty="0"/>
              <a:t>http</a:t>
            </a:r>
            <a:endParaRPr lang="en-US" sz="3600" dirty="0"/>
          </a:p>
        </p:txBody>
      </p:sp>
      <p:cxnSp>
        <p:nvCxnSpPr>
          <p:cNvPr id="20" name="Straight Arrow Connector 19">
            <a:extLst>
              <a:ext uri="{FF2B5EF4-FFF2-40B4-BE49-F238E27FC236}">
                <a16:creationId xmlns:a16="http://schemas.microsoft.com/office/drawing/2014/main" id="{A7CB79DD-C1C4-934A-B94F-AD74A71969F6}"/>
              </a:ext>
            </a:extLst>
          </p:cNvPr>
          <p:cNvCxnSpPr>
            <a:cxnSpLocks/>
          </p:cNvCxnSpPr>
          <p:nvPr/>
        </p:nvCxnSpPr>
        <p:spPr>
          <a:xfrm flipV="1">
            <a:off x="3083003" y="3875551"/>
            <a:ext cx="697643" cy="9492"/>
          </a:xfrm>
          <a:prstGeom prst="straightConnector1">
            <a:avLst/>
          </a:prstGeom>
          <a:noFill/>
          <a:ln w="28575" cap="rnd">
            <a:solidFill>
              <a:schemeClr val="tx1"/>
            </a:solidFill>
            <a:prstDash val="sysDot"/>
            <a:round/>
            <a:tailEnd type="arrow" w="med" len="sm"/>
          </a:ln>
        </p:spPr>
      </p:cxnSp>
      <p:sp>
        <p:nvSpPr>
          <p:cNvPr id="23" name="Freeform 22">
            <a:extLst>
              <a:ext uri="{FF2B5EF4-FFF2-40B4-BE49-F238E27FC236}">
                <a16:creationId xmlns:a16="http://schemas.microsoft.com/office/drawing/2014/main" id="{4E527A38-FBBF-5245-A85A-4D9269EA01E0}"/>
              </a:ext>
            </a:extLst>
          </p:cNvPr>
          <p:cNvSpPr/>
          <p:nvPr/>
        </p:nvSpPr>
        <p:spPr>
          <a:xfrm>
            <a:off x="10538171" y="3338564"/>
            <a:ext cx="1667736" cy="1073972"/>
          </a:xfrm>
          <a:custGeom>
            <a:avLst/>
            <a:gdLst>
              <a:gd name="connsiteX0" fmla="*/ 0 w 1667736"/>
              <a:gd name="connsiteY0" fmla="*/ 178999 h 1073972"/>
              <a:gd name="connsiteX1" fmla="*/ 178999 w 1667736"/>
              <a:gd name="connsiteY1" fmla="*/ 0 h 1073972"/>
              <a:gd name="connsiteX2" fmla="*/ 1488737 w 1667736"/>
              <a:gd name="connsiteY2" fmla="*/ 0 h 1073972"/>
              <a:gd name="connsiteX3" fmla="*/ 1667736 w 1667736"/>
              <a:gd name="connsiteY3" fmla="*/ 178999 h 1073972"/>
              <a:gd name="connsiteX4" fmla="*/ 1667736 w 1667736"/>
              <a:gd name="connsiteY4" fmla="*/ 894973 h 1073972"/>
              <a:gd name="connsiteX5" fmla="*/ 1488737 w 1667736"/>
              <a:gd name="connsiteY5" fmla="*/ 1073972 h 1073972"/>
              <a:gd name="connsiteX6" fmla="*/ 178999 w 1667736"/>
              <a:gd name="connsiteY6" fmla="*/ 1073972 h 1073972"/>
              <a:gd name="connsiteX7" fmla="*/ 0 w 1667736"/>
              <a:gd name="connsiteY7" fmla="*/ 894973 h 1073972"/>
              <a:gd name="connsiteX8" fmla="*/ 0 w 1667736"/>
              <a:gd name="connsiteY8" fmla="*/ 178999 h 107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7736" h="1073972">
                <a:moveTo>
                  <a:pt x="0" y="178999"/>
                </a:moveTo>
                <a:cubicBezTo>
                  <a:pt x="0" y="80141"/>
                  <a:pt x="80141" y="0"/>
                  <a:pt x="178999" y="0"/>
                </a:cubicBezTo>
                <a:lnTo>
                  <a:pt x="1488737" y="0"/>
                </a:lnTo>
                <a:cubicBezTo>
                  <a:pt x="1587595" y="0"/>
                  <a:pt x="1667736" y="80141"/>
                  <a:pt x="1667736" y="178999"/>
                </a:cubicBezTo>
                <a:lnTo>
                  <a:pt x="1667736" y="894973"/>
                </a:lnTo>
                <a:cubicBezTo>
                  <a:pt x="1667736" y="993831"/>
                  <a:pt x="1587595" y="1073972"/>
                  <a:pt x="1488737" y="1073972"/>
                </a:cubicBezTo>
                <a:lnTo>
                  <a:pt x="178999" y="1073972"/>
                </a:lnTo>
                <a:cubicBezTo>
                  <a:pt x="80141" y="1073972"/>
                  <a:pt x="0" y="993831"/>
                  <a:pt x="0" y="894973"/>
                </a:cubicBezTo>
                <a:lnTo>
                  <a:pt x="0" y="178999"/>
                </a:lnTo>
                <a:close/>
              </a:path>
            </a:pathLst>
          </a:custGeom>
          <a:ln w="19050">
            <a:solidFill>
              <a:schemeClr val="accent6">
                <a:lumMod val="60000"/>
                <a:lumOff val="40000"/>
              </a:schemeClr>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3067" tIns="93067" rIns="93067" bIns="93067" numCol="1" spcCol="1270" anchor="ctr" anchorCtr="0">
            <a:noAutofit/>
          </a:bodyPr>
          <a:lstStyle/>
          <a:p>
            <a:pPr marL="0" lvl="0" indent="0" algn="ctr" defTabSz="711200">
              <a:lnSpc>
                <a:spcPct val="90000"/>
              </a:lnSpc>
              <a:spcBef>
                <a:spcPct val="0"/>
              </a:spcBef>
              <a:spcAft>
                <a:spcPct val="35000"/>
              </a:spcAft>
              <a:buNone/>
            </a:pPr>
            <a:r>
              <a:rPr lang="en-US" sz="2000">
                <a:solidFill>
                  <a:srgbClr val="FFFFFF"/>
                </a:solidFill>
                <a:ea typeface="Amazon Ember" panose="020B0603020204020204" pitchFamily="34" charset="0"/>
                <a:cs typeface="Amazon Ember" panose="020B0603020204020204" pitchFamily="34" charset="0"/>
              </a:rPr>
              <a:t>Colorteller</a:t>
            </a:r>
            <a:r>
              <a:rPr lang="en-US" sz="2000" dirty="0">
                <a:ea typeface="Amazon Ember" panose="020B0603020204020204" pitchFamily="34" charset="0"/>
                <a:cs typeface="Amazon Ember" panose="020B0603020204020204" pitchFamily="34" charset="0"/>
              </a:rPr>
              <a:t> container</a:t>
            </a:r>
            <a:endParaRPr lang="en-US" sz="2000" kern="1200" dirty="0">
              <a:ea typeface="Amazon Ember" panose="020B0603020204020204" pitchFamily="34" charset="0"/>
              <a:cs typeface="Amazon Ember" panose="020B0603020204020204" pitchFamily="34" charset="0"/>
            </a:endParaRPr>
          </a:p>
        </p:txBody>
      </p:sp>
      <p:sp>
        <p:nvSpPr>
          <p:cNvPr id="24" name="Freeform 23">
            <a:extLst>
              <a:ext uri="{FF2B5EF4-FFF2-40B4-BE49-F238E27FC236}">
                <a16:creationId xmlns:a16="http://schemas.microsoft.com/office/drawing/2014/main" id="{7130619C-0865-C347-8157-081FF9B4A9BC}"/>
              </a:ext>
            </a:extLst>
          </p:cNvPr>
          <p:cNvSpPr/>
          <p:nvPr/>
        </p:nvSpPr>
        <p:spPr>
          <a:xfrm>
            <a:off x="7979522" y="3338566"/>
            <a:ext cx="1667736" cy="1073972"/>
          </a:xfrm>
          <a:custGeom>
            <a:avLst/>
            <a:gdLst>
              <a:gd name="connsiteX0" fmla="*/ 0 w 1667736"/>
              <a:gd name="connsiteY0" fmla="*/ 178999 h 1073972"/>
              <a:gd name="connsiteX1" fmla="*/ 178999 w 1667736"/>
              <a:gd name="connsiteY1" fmla="*/ 0 h 1073972"/>
              <a:gd name="connsiteX2" fmla="*/ 1488737 w 1667736"/>
              <a:gd name="connsiteY2" fmla="*/ 0 h 1073972"/>
              <a:gd name="connsiteX3" fmla="*/ 1667736 w 1667736"/>
              <a:gd name="connsiteY3" fmla="*/ 178999 h 1073972"/>
              <a:gd name="connsiteX4" fmla="*/ 1667736 w 1667736"/>
              <a:gd name="connsiteY4" fmla="*/ 894973 h 1073972"/>
              <a:gd name="connsiteX5" fmla="*/ 1488737 w 1667736"/>
              <a:gd name="connsiteY5" fmla="*/ 1073972 h 1073972"/>
              <a:gd name="connsiteX6" fmla="*/ 178999 w 1667736"/>
              <a:gd name="connsiteY6" fmla="*/ 1073972 h 1073972"/>
              <a:gd name="connsiteX7" fmla="*/ 0 w 1667736"/>
              <a:gd name="connsiteY7" fmla="*/ 894973 h 1073972"/>
              <a:gd name="connsiteX8" fmla="*/ 0 w 1667736"/>
              <a:gd name="connsiteY8" fmla="*/ 178999 h 107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7736" h="1073972">
                <a:moveTo>
                  <a:pt x="0" y="178999"/>
                </a:moveTo>
                <a:cubicBezTo>
                  <a:pt x="0" y="80141"/>
                  <a:pt x="80141" y="0"/>
                  <a:pt x="178999" y="0"/>
                </a:cubicBezTo>
                <a:lnTo>
                  <a:pt x="1488737" y="0"/>
                </a:lnTo>
                <a:cubicBezTo>
                  <a:pt x="1587595" y="0"/>
                  <a:pt x="1667736" y="80141"/>
                  <a:pt x="1667736" y="178999"/>
                </a:cubicBezTo>
                <a:lnTo>
                  <a:pt x="1667736" y="894973"/>
                </a:lnTo>
                <a:cubicBezTo>
                  <a:pt x="1667736" y="993831"/>
                  <a:pt x="1587595" y="1073972"/>
                  <a:pt x="1488737" y="1073972"/>
                </a:cubicBezTo>
                <a:lnTo>
                  <a:pt x="178999" y="1073972"/>
                </a:lnTo>
                <a:cubicBezTo>
                  <a:pt x="80141" y="1073972"/>
                  <a:pt x="0" y="993831"/>
                  <a:pt x="0" y="894973"/>
                </a:cubicBezTo>
                <a:lnTo>
                  <a:pt x="0" y="178999"/>
                </a:lnTo>
                <a:close/>
              </a:path>
            </a:pathLst>
          </a:custGeom>
          <a:ln w="19050">
            <a:solidFill>
              <a:schemeClr val="accent6">
                <a:lumMod val="60000"/>
                <a:lumOff val="40000"/>
              </a:schemeClr>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93067" tIns="93067" rIns="93067" bIns="93067" numCol="1" spcCol="1270" anchor="ctr" anchorCtr="0">
            <a:noAutofit/>
          </a:bodyPr>
          <a:lstStyle/>
          <a:p>
            <a:pPr marL="0" lvl="0" indent="0" algn="ctr" defTabSz="711200">
              <a:lnSpc>
                <a:spcPct val="90000"/>
              </a:lnSpc>
              <a:spcBef>
                <a:spcPct val="0"/>
              </a:spcBef>
              <a:spcAft>
                <a:spcPct val="35000"/>
              </a:spcAft>
              <a:buNone/>
            </a:pPr>
            <a:endParaRPr lang="en-US" sz="2000" i="1" kern="1200" dirty="0">
              <a:ea typeface="Amazon Ember" panose="020B0603020204020204" pitchFamily="34" charset="0"/>
              <a:cs typeface="Amazon Ember" panose="020B0603020204020204" pitchFamily="34" charset="0"/>
            </a:endParaRPr>
          </a:p>
        </p:txBody>
      </p:sp>
      <p:pic>
        <p:nvPicPr>
          <p:cNvPr id="25" name="Picture 2" descr="Envoy_Logo_Stacked_CMYK-REVERSE.png">
            <a:extLst>
              <a:ext uri="{FF2B5EF4-FFF2-40B4-BE49-F238E27FC236}">
                <a16:creationId xmlns:a16="http://schemas.microsoft.com/office/drawing/2014/main" id="{8741C33D-B818-4847-B9AC-3741F5DAFC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2820" y="3510164"/>
            <a:ext cx="835499" cy="835499"/>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25F1DC32-CB42-134A-96C1-05DF8227EBFA}"/>
              </a:ext>
            </a:extLst>
          </p:cNvPr>
          <p:cNvSpPr/>
          <p:nvPr/>
        </p:nvSpPr>
        <p:spPr>
          <a:xfrm>
            <a:off x="7622937" y="2743590"/>
            <a:ext cx="4891447" cy="2263921"/>
          </a:xfrm>
          <a:prstGeom prst="rect">
            <a:avLst/>
          </a:prstGeom>
          <a:noFill/>
          <a:ln w="12700">
            <a:solidFill>
              <a:schemeClr val="accent6">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2400">
                <a:solidFill>
                  <a:srgbClr val="B6BABF"/>
                </a:solidFill>
              </a:rPr>
              <a:t>Colorteller</a:t>
            </a:r>
            <a:endParaRPr lang="en-US" sz="2400" dirty="0">
              <a:solidFill>
                <a:srgbClr val="B6BABF"/>
              </a:solidFill>
              <a:latin typeface="Amazon Ember" panose="02000000000000000000" pitchFamily="2" charset="0"/>
            </a:endParaRPr>
          </a:p>
        </p:txBody>
      </p:sp>
      <p:sp>
        <p:nvSpPr>
          <p:cNvPr id="27" name="TextBox 26">
            <a:extLst>
              <a:ext uri="{FF2B5EF4-FFF2-40B4-BE49-F238E27FC236}">
                <a16:creationId xmlns:a16="http://schemas.microsoft.com/office/drawing/2014/main" id="{CE64DB30-3E20-5641-8821-24F6F8DB8266}"/>
              </a:ext>
            </a:extLst>
          </p:cNvPr>
          <p:cNvSpPr txBox="1"/>
          <p:nvPr/>
        </p:nvSpPr>
        <p:spPr>
          <a:xfrm>
            <a:off x="9641617" y="3603907"/>
            <a:ext cx="943550" cy="438560"/>
          </a:xfrm>
          <a:prstGeom prst="rect">
            <a:avLst/>
          </a:prstGeom>
          <a:noFill/>
        </p:spPr>
        <p:txBody>
          <a:bodyPr wrap="square" lIns="0" tIns="0" rIns="0" bIns="0" rtlCol="0" anchor="t">
            <a:noAutofit/>
          </a:bodyPr>
          <a:lstStyle/>
          <a:p>
            <a:pPr algn="ctr"/>
            <a:r>
              <a:rPr lang="en-US" sz="1400" dirty="0"/>
              <a:t>http</a:t>
            </a:r>
            <a:endParaRPr lang="en-US" sz="3600" dirty="0"/>
          </a:p>
        </p:txBody>
      </p:sp>
      <p:cxnSp>
        <p:nvCxnSpPr>
          <p:cNvPr id="28" name="Straight Arrow Connector 27">
            <a:extLst>
              <a:ext uri="{FF2B5EF4-FFF2-40B4-BE49-F238E27FC236}">
                <a16:creationId xmlns:a16="http://schemas.microsoft.com/office/drawing/2014/main" id="{06491992-5CAE-C34D-9928-021BEBAA849B}"/>
              </a:ext>
            </a:extLst>
          </p:cNvPr>
          <p:cNvCxnSpPr>
            <a:cxnSpLocks/>
            <a:stCxn id="27" idx="1"/>
          </p:cNvCxnSpPr>
          <p:nvPr/>
        </p:nvCxnSpPr>
        <p:spPr>
          <a:xfrm>
            <a:off x="9641617" y="3823187"/>
            <a:ext cx="868075" cy="0"/>
          </a:xfrm>
          <a:prstGeom prst="straightConnector1">
            <a:avLst/>
          </a:prstGeom>
          <a:noFill/>
          <a:ln w="28575" cap="rnd">
            <a:solidFill>
              <a:schemeClr val="tx1"/>
            </a:solidFill>
            <a:prstDash val="sysDot"/>
            <a:round/>
            <a:tailEnd type="arrow" w="med" len="sm"/>
          </a:ln>
        </p:spPr>
      </p:cxnSp>
      <p:sp>
        <p:nvSpPr>
          <p:cNvPr id="29" name="TextBox 28">
            <a:extLst>
              <a:ext uri="{FF2B5EF4-FFF2-40B4-BE49-F238E27FC236}">
                <a16:creationId xmlns:a16="http://schemas.microsoft.com/office/drawing/2014/main" id="{1B042E73-238F-C741-BC9E-8443DFB1266C}"/>
              </a:ext>
            </a:extLst>
          </p:cNvPr>
          <p:cNvSpPr txBox="1"/>
          <p:nvPr/>
        </p:nvSpPr>
        <p:spPr>
          <a:xfrm>
            <a:off x="6175277" y="3649511"/>
            <a:ext cx="943550" cy="438560"/>
          </a:xfrm>
          <a:prstGeom prst="rect">
            <a:avLst/>
          </a:prstGeom>
          <a:noFill/>
        </p:spPr>
        <p:txBody>
          <a:bodyPr wrap="square" lIns="0" tIns="0" rIns="0" bIns="0" rtlCol="0" anchor="t">
            <a:noAutofit/>
          </a:bodyPr>
          <a:lstStyle/>
          <a:p>
            <a:pPr algn="ctr"/>
            <a:r>
              <a:rPr lang="en-US" sz="1400" dirty="0"/>
              <a:t>http</a:t>
            </a:r>
            <a:endParaRPr lang="en-US" sz="3600" dirty="0"/>
          </a:p>
        </p:txBody>
      </p:sp>
      <p:cxnSp>
        <p:nvCxnSpPr>
          <p:cNvPr id="32" name="Straight Arrow Connector 31">
            <a:extLst>
              <a:ext uri="{FF2B5EF4-FFF2-40B4-BE49-F238E27FC236}">
                <a16:creationId xmlns:a16="http://schemas.microsoft.com/office/drawing/2014/main" id="{434279B5-2C7A-BB44-B8E2-90AC548BFB6D}"/>
              </a:ext>
            </a:extLst>
          </p:cNvPr>
          <p:cNvCxnSpPr>
            <a:cxnSpLocks/>
          </p:cNvCxnSpPr>
          <p:nvPr/>
        </p:nvCxnSpPr>
        <p:spPr>
          <a:xfrm flipV="1">
            <a:off x="5523503" y="3875550"/>
            <a:ext cx="2456019" cy="9493"/>
          </a:xfrm>
          <a:prstGeom prst="straightConnector1">
            <a:avLst/>
          </a:prstGeom>
          <a:noFill/>
          <a:ln w="28575" cap="rnd">
            <a:solidFill>
              <a:schemeClr val="tx1"/>
            </a:solidFill>
            <a:prstDash val="sysDot"/>
            <a:round/>
            <a:tailEnd type="arrow" w="med" len="sm"/>
          </a:ln>
        </p:spPr>
      </p:cxnSp>
      <p:sp>
        <p:nvSpPr>
          <p:cNvPr id="45" name="Rounded Rectangle 44">
            <a:extLst>
              <a:ext uri="{FF2B5EF4-FFF2-40B4-BE49-F238E27FC236}">
                <a16:creationId xmlns:a16="http://schemas.microsoft.com/office/drawing/2014/main" id="{8A6FCAE0-62D1-2646-85C5-90E04867F426}"/>
              </a:ext>
            </a:extLst>
          </p:cNvPr>
          <p:cNvSpPr/>
          <p:nvPr/>
        </p:nvSpPr>
        <p:spPr bwMode="auto">
          <a:xfrm>
            <a:off x="893891" y="5153618"/>
            <a:ext cx="5720013" cy="1519852"/>
          </a:xfrm>
          <a:prstGeom prst="round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1200"/>
              </a:spcBef>
              <a:spcAft>
                <a:spcPct val="0"/>
              </a:spcAft>
            </a:pPr>
            <a:r>
              <a:rPr lang="en-US" sz="2400" dirty="0">
                <a:solidFill>
                  <a:schemeClr val="tx2"/>
                </a:solidFill>
                <a:ea typeface="Amazon Ember Light" panose="020B0403020204020204" pitchFamily="34" charset="0"/>
                <a:cs typeface="Amazon Ember Light" panose="020B0403020204020204" pitchFamily="34" charset="0"/>
              </a:rPr>
              <a:t>Gateway</a:t>
            </a:r>
          </a:p>
          <a:p>
            <a:pPr defTabSz="932472" fontAlgn="base">
              <a:lnSpc>
                <a:spcPct val="90000"/>
              </a:lnSpc>
              <a:spcBef>
                <a:spcPts val="1200"/>
              </a:spcBef>
              <a:spcAft>
                <a:spcPct val="0"/>
              </a:spcAft>
            </a:pPr>
            <a:r>
              <a:rPr lang="en-US" sz="1800" dirty="0">
                <a:solidFill>
                  <a:schemeClr val="tx1"/>
                </a:solidFill>
              </a:rPr>
              <a:t>Proxy applies routing rules (</a:t>
            </a:r>
            <a:r>
              <a:rPr lang="en-US" sz="1800" dirty="0">
                <a:solidFill>
                  <a:srgbClr val="FFFFFF"/>
                </a:solidFill>
              </a:rPr>
              <a:t>e.g.</a:t>
            </a:r>
            <a:r>
              <a:rPr lang="en-US" sz="1800" dirty="0">
                <a:solidFill>
                  <a:schemeClr val="tx1"/>
                </a:solidFill>
              </a:rPr>
              <a:t>, path matching</a:t>
            </a:r>
            <a:r>
              <a:rPr lang="en-US" sz="1800" dirty="0">
                <a:solidFill>
                  <a:srgbClr val="FFFFFF"/>
                </a:solidFill>
              </a:rPr>
              <a:t>)</a:t>
            </a:r>
            <a:endParaRPr lang="en-US" sz="1800" dirty="0">
              <a:solidFill>
                <a:srgbClr val="FFFFFF"/>
              </a:solidFill>
              <a:latin typeface="Amazon Ember" panose="02000000000000000000" pitchFamily="2" charset="0"/>
            </a:endParaRPr>
          </a:p>
          <a:p>
            <a:pPr defTabSz="932472" fontAlgn="base">
              <a:lnSpc>
                <a:spcPct val="90000"/>
              </a:lnSpc>
              <a:spcBef>
                <a:spcPts val="1200"/>
              </a:spcBef>
              <a:spcAft>
                <a:spcPct val="0"/>
              </a:spcAft>
            </a:pPr>
            <a:r>
              <a:rPr lang="en-US" sz="1800" dirty="0">
                <a:solidFill>
                  <a:schemeClr val="tx1"/>
                </a:solidFill>
              </a:rPr>
              <a:t>Proxy does the load balancing </a:t>
            </a:r>
            <a:r>
              <a:rPr lang="en-US" sz="1800" dirty="0">
                <a:solidFill>
                  <a:srgbClr val="FFFFFF"/>
                </a:solidFill>
              </a:rPr>
              <a:t>if</a:t>
            </a:r>
            <a:r>
              <a:rPr lang="en-US" sz="1800" dirty="0">
                <a:solidFill>
                  <a:schemeClr val="tx1"/>
                </a:solidFill>
              </a:rPr>
              <a:t> there is more than one </a:t>
            </a:r>
            <a:r>
              <a:rPr lang="en-US" sz="1800">
                <a:solidFill>
                  <a:srgbClr val="FFFFFF"/>
                </a:solidFill>
              </a:rPr>
              <a:t>Colorteller</a:t>
            </a:r>
            <a:r>
              <a:rPr lang="en-US" sz="1800" dirty="0">
                <a:solidFill>
                  <a:schemeClr val="tx1"/>
                </a:solidFill>
              </a:rPr>
              <a:t> task </a:t>
            </a:r>
            <a:r>
              <a:rPr lang="en-US" sz="1800" dirty="0">
                <a:solidFill>
                  <a:srgbClr val="FFFFFF"/>
                </a:solidFill>
              </a:rPr>
              <a:t>running</a:t>
            </a:r>
            <a:endParaRPr lang="en-US" sz="1800" dirty="0">
              <a:solidFill>
                <a:srgbClr val="FFFFFF"/>
              </a:solidFill>
              <a:latin typeface="Amazon Ember" panose="02000000000000000000" pitchFamily="2" charset="0"/>
            </a:endParaRPr>
          </a:p>
          <a:p>
            <a:pPr defTabSz="932472" fontAlgn="base">
              <a:lnSpc>
                <a:spcPct val="90000"/>
              </a:lnSpc>
              <a:spcBef>
                <a:spcPts val="1200"/>
              </a:spcBef>
              <a:spcAft>
                <a:spcPct val="0"/>
              </a:spcAft>
            </a:pPr>
            <a:r>
              <a:rPr lang="en-US" sz="1800" dirty="0">
                <a:solidFill>
                  <a:schemeClr val="tx1"/>
                </a:solidFill>
              </a:rPr>
              <a:t>Proxy does metrics, logging, and </a:t>
            </a:r>
            <a:r>
              <a:rPr lang="en-US" sz="1800" dirty="0">
                <a:solidFill>
                  <a:srgbClr val="FFFFFF"/>
                </a:solidFill>
              </a:rPr>
              <a:t>tracing</a:t>
            </a:r>
            <a:endParaRPr lang="en-US" sz="1800" dirty="0">
              <a:solidFill>
                <a:srgbClr val="FFFFFF"/>
              </a:solidFill>
              <a:latin typeface="Amazon Ember" panose="02000000000000000000" pitchFamily="2" charset="0"/>
            </a:endParaRPr>
          </a:p>
          <a:p>
            <a:pPr defTabSz="932472" fontAlgn="base">
              <a:lnSpc>
                <a:spcPct val="90000"/>
              </a:lnSpc>
              <a:spcBef>
                <a:spcPts val="1200"/>
              </a:spcBef>
              <a:spcAft>
                <a:spcPct val="0"/>
              </a:spcAft>
            </a:pPr>
            <a:endParaRPr lang="en-US" sz="1800" dirty="0">
              <a:solidFill>
                <a:schemeClr val="tx1"/>
              </a:solidFill>
            </a:endParaRPr>
          </a:p>
          <a:p>
            <a:pPr defTabSz="932472" fontAlgn="base">
              <a:lnSpc>
                <a:spcPct val="90000"/>
              </a:lnSpc>
              <a:spcBef>
                <a:spcPts val="1200"/>
              </a:spcBef>
              <a:spcAft>
                <a:spcPct val="0"/>
              </a:spcAft>
            </a:pPr>
            <a:endParaRPr lang="en-US" sz="1800" dirty="0">
              <a:solidFill>
                <a:schemeClr val="tx1"/>
              </a:solidFill>
              <a:ea typeface="Segoe UI" pitchFamily="34" charset="0"/>
              <a:cs typeface="Segoe UI" pitchFamily="34" charset="0"/>
            </a:endParaRPr>
          </a:p>
        </p:txBody>
      </p:sp>
      <p:sp>
        <p:nvSpPr>
          <p:cNvPr id="49" name="Rounded Rectangle 48">
            <a:extLst>
              <a:ext uri="{FF2B5EF4-FFF2-40B4-BE49-F238E27FC236}">
                <a16:creationId xmlns:a16="http://schemas.microsoft.com/office/drawing/2014/main" id="{095BB7BD-7AD0-834B-AEAC-8C672E2AC2FE}"/>
              </a:ext>
            </a:extLst>
          </p:cNvPr>
          <p:cNvSpPr/>
          <p:nvPr/>
        </p:nvSpPr>
        <p:spPr bwMode="auto">
          <a:xfrm>
            <a:off x="7649685" y="5122063"/>
            <a:ext cx="6418007" cy="1519852"/>
          </a:xfrm>
          <a:prstGeom prst="round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1200"/>
              </a:spcBef>
              <a:spcAft>
                <a:spcPct val="0"/>
              </a:spcAft>
            </a:pPr>
            <a:r>
              <a:rPr lang="en-US" sz="2400" dirty="0" err="1">
                <a:solidFill>
                  <a:srgbClr val="F2F2F2"/>
                </a:solidFill>
                <a:ea typeface="Amazon Ember Light" panose="020B0403020204020204" pitchFamily="34" charset="0"/>
                <a:cs typeface="Amazon Ember Light" panose="020B0403020204020204" pitchFamily="34" charset="0"/>
              </a:rPr>
              <a:t>Colorteller</a:t>
            </a:r>
            <a:endParaRPr lang="en-US" sz="1800" b="1" dirty="0">
              <a:solidFill>
                <a:srgbClr val="F2F2F2"/>
              </a:solidFill>
              <a:latin typeface="Amazon Ember" panose="02000000000000000000" pitchFamily="2" charset="0"/>
            </a:endParaRPr>
          </a:p>
          <a:p>
            <a:pPr defTabSz="932472" fontAlgn="base">
              <a:lnSpc>
                <a:spcPct val="90000"/>
              </a:lnSpc>
              <a:spcBef>
                <a:spcPts val="1200"/>
              </a:spcBef>
              <a:spcAft>
                <a:spcPct val="0"/>
              </a:spcAft>
            </a:pPr>
            <a:r>
              <a:rPr lang="en-US" sz="1800" dirty="0">
                <a:solidFill>
                  <a:schemeClr val="tx1"/>
                </a:solidFill>
              </a:rPr>
              <a:t>Proxy also does metrics, logging, and </a:t>
            </a:r>
            <a:r>
              <a:rPr lang="en-US" sz="1800" dirty="0">
                <a:solidFill>
                  <a:srgbClr val="FFFFFF"/>
                </a:solidFill>
              </a:rPr>
              <a:t>tracing</a:t>
            </a:r>
            <a:endParaRPr lang="en-US" sz="1800" dirty="0">
              <a:solidFill>
                <a:srgbClr val="FFFFFF"/>
              </a:solidFill>
              <a:latin typeface="Amazon Ember" panose="02000000000000000000" pitchFamily="2" charset="0"/>
            </a:endParaRPr>
          </a:p>
          <a:p>
            <a:pPr defTabSz="932472" fontAlgn="base">
              <a:lnSpc>
                <a:spcPct val="90000"/>
              </a:lnSpc>
              <a:spcBef>
                <a:spcPts val="1200"/>
              </a:spcBef>
              <a:spcAft>
                <a:spcPct val="0"/>
              </a:spcAft>
            </a:pPr>
            <a:endParaRPr lang="en-US" sz="1800" dirty="0">
              <a:solidFill>
                <a:schemeClr val="tx1"/>
              </a:solidFill>
            </a:endParaRPr>
          </a:p>
          <a:p>
            <a:pPr defTabSz="932472" fontAlgn="base">
              <a:lnSpc>
                <a:spcPct val="90000"/>
              </a:lnSpc>
              <a:spcBef>
                <a:spcPts val="1200"/>
              </a:spcBef>
              <a:spcAft>
                <a:spcPct val="0"/>
              </a:spcAft>
            </a:pPr>
            <a:endParaRPr lang="en-US" sz="1800" dirty="0">
              <a:solidFill>
                <a:schemeClr val="tx1"/>
              </a:soli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64FD8D97-111B-EE40-B640-948409EED1B8}"/>
              </a:ext>
            </a:extLst>
          </p:cNvPr>
          <p:cNvPicPr>
            <a:picLocks noChangeAspect="1"/>
          </p:cNvPicPr>
          <p:nvPr/>
        </p:nvPicPr>
        <p:blipFill>
          <a:blip r:embed="rId4">
            <a:alphaModFix amt="50000"/>
          </a:blip>
          <a:stretch>
            <a:fillRect/>
          </a:stretch>
        </p:blipFill>
        <p:spPr>
          <a:xfrm>
            <a:off x="5198441" y="1173685"/>
            <a:ext cx="2830926" cy="814559"/>
          </a:xfrm>
          <a:prstGeom prst="rect">
            <a:avLst/>
          </a:prstGeom>
        </p:spPr>
      </p:pic>
      <p:cxnSp>
        <p:nvCxnSpPr>
          <p:cNvPr id="51" name="Straight Arrow Connector 50">
            <a:extLst>
              <a:ext uri="{FF2B5EF4-FFF2-40B4-BE49-F238E27FC236}">
                <a16:creationId xmlns:a16="http://schemas.microsoft.com/office/drawing/2014/main" id="{ED51D496-2898-F247-B69F-470228FA22AB}"/>
              </a:ext>
            </a:extLst>
          </p:cNvPr>
          <p:cNvCxnSpPr>
            <a:cxnSpLocks/>
          </p:cNvCxnSpPr>
          <p:nvPr/>
        </p:nvCxnSpPr>
        <p:spPr>
          <a:xfrm flipH="1">
            <a:off x="4765431" y="2060057"/>
            <a:ext cx="3815861" cy="0"/>
          </a:xfrm>
          <a:prstGeom prst="straightConnector1">
            <a:avLst/>
          </a:prstGeom>
          <a:noFill/>
          <a:ln w="28575" cap="rnd">
            <a:solidFill>
              <a:schemeClr val="tx1">
                <a:alpha val="50000"/>
              </a:schemeClr>
            </a:solidFill>
            <a:prstDash val="sysDot"/>
            <a:round/>
            <a:tailEnd type="none" w="med" len="sm"/>
          </a:ln>
        </p:spPr>
      </p:cxnSp>
      <p:sp>
        <p:nvSpPr>
          <p:cNvPr id="55" name="TextBox 54">
            <a:extLst>
              <a:ext uri="{FF2B5EF4-FFF2-40B4-BE49-F238E27FC236}">
                <a16:creationId xmlns:a16="http://schemas.microsoft.com/office/drawing/2014/main" id="{FB51E9A1-E4B2-8844-9957-912A0E86E6AF}"/>
              </a:ext>
            </a:extLst>
          </p:cNvPr>
          <p:cNvSpPr txBox="1"/>
          <p:nvPr/>
        </p:nvSpPr>
        <p:spPr>
          <a:xfrm>
            <a:off x="5621758" y="2168415"/>
            <a:ext cx="2003538" cy="438560"/>
          </a:xfrm>
          <a:prstGeom prst="rect">
            <a:avLst/>
          </a:prstGeom>
          <a:noFill/>
        </p:spPr>
        <p:txBody>
          <a:bodyPr wrap="square" lIns="0" tIns="0" rIns="0" bIns="0" rtlCol="0" anchor="t">
            <a:noAutofit/>
          </a:bodyPr>
          <a:lstStyle/>
          <a:p>
            <a:pPr algn="ctr"/>
            <a:r>
              <a:rPr lang="en-US" sz="1800" dirty="0">
                <a:solidFill>
                  <a:schemeClr val="tx1">
                    <a:alpha val="50000"/>
                  </a:schemeClr>
                </a:solidFill>
              </a:rPr>
              <a:t>Control plane</a:t>
            </a:r>
            <a:endParaRPr lang="en-US" sz="4400" dirty="0">
              <a:solidFill>
                <a:schemeClr val="tx1">
                  <a:alpha val="50000"/>
                </a:schemeClr>
              </a:solidFill>
            </a:endParaRPr>
          </a:p>
        </p:txBody>
      </p:sp>
      <p:pic>
        <p:nvPicPr>
          <p:cNvPr id="31" name="Graphic 30">
            <a:extLst>
              <a:ext uri="{FF2B5EF4-FFF2-40B4-BE49-F238E27FC236}">
                <a16:creationId xmlns:a16="http://schemas.microsoft.com/office/drawing/2014/main" id="{DD1DF7AF-CD47-5B4E-B560-4EBFD2B4DC87}"/>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438854" y="3572313"/>
            <a:ext cx="711200" cy="711200"/>
          </a:xfrm>
          <a:prstGeom prst="rect">
            <a:avLst/>
          </a:prstGeom>
        </p:spPr>
      </p:pic>
      <p:cxnSp>
        <p:nvCxnSpPr>
          <p:cNvPr id="33" name="Straight Arrow Connector 32">
            <a:extLst>
              <a:ext uri="{FF2B5EF4-FFF2-40B4-BE49-F238E27FC236}">
                <a16:creationId xmlns:a16="http://schemas.microsoft.com/office/drawing/2014/main" id="{A6AF6CC6-CF86-3C43-BD40-E3D93B816DBE}"/>
              </a:ext>
            </a:extLst>
          </p:cNvPr>
          <p:cNvCxnSpPr>
            <a:cxnSpLocks/>
          </p:cNvCxnSpPr>
          <p:nvPr/>
        </p:nvCxnSpPr>
        <p:spPr>
          <a:xfrm>
            <a:off x="224995" y="3927913"/>
            <a:ext cx="1383123" cy="888"/>
          </a:xfrm>
          <a:prstGeom prst="straightConnector1">
            <a:avLst/>
          </a:prstGeom>
          <a:noFill/>
          <a:ln w="28575" cap="rnd">
            <a:solidFill>
              <a:schemeClr val="tx1"/>
            </a:solidFill>
            <a:prstDash val="sysDot"/>
            <a:round/>
            <a:tailEnd type="arrow" w="med" len="sm"/>
          </a:ln>
        </p:spPr>
      </p:cxnSp>
      <p:sp>
        <p:nvSpPr>
          <p:cNvPr id="34" name="TextBox 33">
            <a:extLst>
              <a:ext uri="{FF2B5EF4-FFF2-40B4-BE49-F238E27FC236}">
                <a16:creationId xmlns:a16="http://schemas.microsoft.com/office/drawing/2014/main" id="{4A17373B-5D74-1F44-B9C4-4F9448FDC0D7}"/>
              </a:ext>
            </a:extLst>
          </p:cNvPr>
          <p:cNvSpPr txBox="1"/>
          <p:nvPr/>
        </p:nvSpPr>
        <p:spPr>
          <a:xfrm>
            <a:off x="250974" y="3656950"/>
            <a:ext cx="943550" cy="438560"/>
          </a:xfrm>
          <a:prstGeom prst="rect">
            <a:avLst/>
          </a:prstGeom>
          <a:noFill/>
        </p:spPr>
        <p:txBody>
          <a:bodyPr wrap="square" lIns="0" tIns="0" rIns="0" bIns="0" rtlCol="0" anchor="t">
            <a:noAutofit/>
          </a:bodyPr>
          <a:lstStyle/>
          <a:p>
            <a:pPr algn="ctr"/>
            <a:r>
              <a:rPr lang="en-US" sz="1400" dirty="0"/>
              <a:t>http</a:t>
            </a:r>
            <a:endParaRPr lang="en-US" sz="3600" dirty="0"/>
          </a:p>
        </p:txBody>
      </p:sp>
      <p:pic>
        <p:nvPicPr>
          <p:cNvPr id="35" name="Graphic 34">
            <a:extLst>
              <a:ext uri="{FF2B5EF4-FFF2-40B4-BE49-F238E27FC236}">
                <a16:creationId xmlns:a16="http://schemas.microsoft.com/office/drawing/2014/main" id="{B830A1D8-4979-C045-B602-D304ABC65E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78145" y="1546247"/>
            <a:ext cx="711200" cy="711200"/>
          </a:xfrm>
          <a:prstGeom prst="rect">
            <a:avLst/>
          </a:prstGeom>
        </p:spPr>
      </p:pic>
      <p:pic>
        <p:nvPicPr>
          <p:cNvPr id="36" name="Graphic 35">
            <a:extLst>
              <a:ext uri="{FF2B5EF4-FFF2-40B4-BE49-F238E27FC236}">
                <a16:creationId xmlns:a16="http://schemas.microsoft.com/office/drawing/2014/main" id="{CC1DAEA4-9528-BB49-BBDD-B16383D114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96664" y="1523012"/>
            <a:ext cx="711200" cy="711200"/>
          </a:xfrm>
          <a:prstGeom prst="rect">
            <a:avLst/>
          </a:prstGeom>
        </p:spPr>
      </p:pic>
      <p:pic>
        <p:nvPicPr>
          <p:cNvPr id="37" name="Graphic 36">
            <a:extLst>
              <a:ext uri="{FF2B5EF4-FFF2-40B4-BE49-F238E27FC236}">
                <a16:creationId xmlns:a16="http://schemas.microsoft.com/office/drawing/2014/main" id="{198AD51C-E0CC-D841-B30D-022EF09B98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70870" y="1538661"/>
            <a:ext cx="711200" cy="711200"/>
          </a:xfrm>
          <a:prstGeom prst="rect">
            <a:avLst/>
          </a:prstGeom>
        </p:spPr>
      </p:pic>
      <p:pic>
        <p:nvPicPr>
          <p:cNvPr id="38" name="Graphic 37">
            <a:extLst>
              <a:ext uri="{FF2B5EF4-FFF2-40B4-BE49-F238E27FC236}">
                <a16:creationId xmlns:a16="http://schemas.microsoft.com/office/drawing/2014/main" id="{F4A7A459-0579-0642-8678-1B61FCF718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03939" y="1528837"/>
            <a:ext cx="711200" cy="711200"/>
          </a:xfrm>
          <a:prstGeom prst="rect">
            <a:avLst/>
          </a:prstGeom>
        </p:spPr>
      </p:pic>
      <p:cxnSp>
        <p:nvCxnSpPr>
          <p:cNvPr id="39" name="Straight Arrow Connector 38">
            <a:extLst>
              <a:ext uri="{FF2B5EF4-FFF2-40B4-BE49-F238E27FC236}">
                <a16:creationId xmlns:a16="http://schemas.microsoft.com/office/drawing/2014/main" id="{F6A2189A-B19D-ED41-8B71-6B25264F2608}"/>
              </a:ext>
            </a:extLst>
          </p:cNvPr>
          <p:cNvCxnSpPr>
            <a:cxnSpLocks/>
            <a:endCxn id="35" idx="2"/>
          </p:cNvCxnSpPr>
          <p:nvPr/>
        </p:nvCxnSpPr>
        <p:spPr>
          <a:xfrm flipV="1">
            <a:off x="4133745" y="2257447"/>
            <a:ext cx="0" cy="1101039"/>
          </a:xfrm>
          <a:prstGeom prst="straightConnector1">
            <a:avLst/>
          </a:prstGeom>
          <a:noFill/>
          <a:ln w="28575" cap="rnd">
            <a:solidFill>
              <a:schemeClr val="tx1">
                <a:alpha val="50000"/>
              </a:schemeClr>
            </a:solidFill>
            <a:prstDash val="sysDot"/>
            <a:round/>
            <a:tailEnd type="arrow" w="med" len="sm"/>
          </a:ln>
        </p:spPr>
      </p:cxnSp>
      <p:cxnSp>
        <p:nvCxnSpPr>
          <p:cNvPr id="11" name="Elbow Connector 10">
            <a:extLst>
              <a:ext uri="{FF2B5EF4-FFF2-40B4-BE49-F238E27FC236}">
                <a16:creationId xmlns:a16="http://schemas.microsoft.com/office/drawing/2014/main" id="{B28D3611-B874-5541-9343-2A4352134DC4}"/>
              </a:ext>
            </a:extLst>
          </p:cNvPr>
          <p:cNvCxnSpPr>
            <a:cxnSpLocks/>
            <a:endCxn id="37" idx="2"/>
          </p:cNvCxnSpPr>
          <p:nvPr/>
        </p:nvCxnSpPr>
        <p:spPr>
          <a:xfrm rot="10800000">
            <a:off x="3126471" y="2249862"/>
            <a:ext cx="1006009" cy="309113"/>
          </a:xfrm>
          <a:prstGeom prst="bentConnector2">
            <a:avLst/>
          </a:prstGeom>
          <a:ln w="19050">
            <a:solidFill>
              <a:schemeClr val="tx1">
                <a:alpha val="47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36B77DD-940C-3149-AF78-9943E6255973}"/>
              </a:ext>
            </a:extLst>
          </p:cNvPr>
          <p:cNvCxnSpPr>
            <a:cxnSpLocks/>
          </p:cNvCxnSpPr>
          <p:nvPr/>
        </p:nvCxnSpPr>
        <p:spPr>
          <a:xfrm flipV="1">
            <a:off x="9223171" y="2193070"/>
            <a:ext cx="0" cy="1101039"/>
          </a:xfrm>
          <a:prstGeom prst="straightConnector1">
            <a:avLst/>
          </a:prstGeom>
          <a:noFill/>
          <a:ln w="28575" cap="rnd">
            <a:solidFill>
              <a:schemeClr val="tx1">
                <a:alpha val="50000"/>
              </a:schemeClr>
            </a:solidFill>
            <a:prstDash val="sysDot"/>
            <a:round/>
            <a:tailEnd type="arrow" w="med" len="sm"/>
          </a:ln>
        </p:spPr>
      </p:cxnSp>
      <p:cxnSp>
        <p:nvCxnSpPr>
          <p:cNvPr id="46" name="Elbow Connector 45">
            <a:extLst>
              <a:ext uri="{FF2B5EF4-FFF2-40B4-BE49-F238E27FC236}">
                <a16:creationId xmlns:a16="http://schemas.microsoft.com/office/drawing/2014/main" id="{4504EFE5-F1D0-D54B-BF78-A5219BEAE6C9}"/>
              </a:ext>
            </a:extLst>
          </p:cNvPr>
          <p:cNvCxnSpPr>
            <a:cxnSpLocks/>
          </p:cNvCxnSpPr>
          <p:nvPr/>
        </p:nvCxnSpPr>
        <p:spPr>
          <a:xfrm rot="10800000" flipH="1">
            <a:off x="9272750" y="2232734"/>
            <a:ext cx="1006009" cy="309113"/>
          </a:xfrm>
          <a:prstGeom prst="bentConnector2">
            <a:avLst/>
          </a:prstGeom>
          <a:ln w="19050">
            <a:solidFill>
              <a:schemeClr val="tx1">
                <a:alpha val="47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AD26E74D-9920-8144-BD49-29E0375F7F78}"/>
              </a:ext>
            </a:extLst>
          </p:cNvPr>
          <p:cNvSpPr/>
          <p:nvPr/>
        </p:nvSpPr>
        <p:spPr bwMode="auto">
          <a:xfrm>
            <a:off x="10659397" y="1354588"/>
            <a:ext cx="6418007" cy="1519852"/>
          </a:xfrm>
          <a:prstGeom prst="roundRect">
            <a:avLst/>
          </a:prstGeom>
          <a:noFill/>
          <a:ln>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1200"/>
              </a:spcBef>
              <a:spcAft>
                <a:spcPct val="0"/>
              </a:spcAft>
            </a:pPr>
            <a:r>
              <a:rPr lang="en-US" sz="1800" dirty="0">
                <a:solidFill>
                  <a:schemeClr val="tx1">
                    <a:alpha val="51000"/>
                  </a:schemeClr>
                </a:solidFill>
              </a:rPr>
              <a:t>AWS X-Ray</a:t>
            </a:r>
          </a:p>
          <a:p>
            <a:pPr defTabSz="932472" fontAlgn="base">
              <a:lnSpc>
                <a:spcPct val="90000"/>
              </a:lnSpc>
              <a:spcBef>
                <a:spcPts val="1200"/>
              </a:spcBef>
              <a:spcAft>
                <a:spcPct val="0"/>
              </a:spcAft>
            </a:pPr>
            <a:r>
              <a:rPr lang="en-US" sz="1800" dirty="0">
                <a:solidFill>
                  <a:schemeClr val="tx1">
                    <a:alpha val="51000"/>
                  </a:schemeClr>
                </a:solidFill>
              </a:rPr>
              <a:t>Amazon Cloud Watch</a:t>
            </a:r>
          </a:p>
          <a:p>
            <a:pPr defTabSz="932472" fontAlgn="base">
              <a:lnSpc>
                <a:spcPct val="90000"/>
              </a:lnSpc>
              <a:spcBef>
                <a:spcPts val="1200"/>
              </a:spcBef>
              <a:spcAft>
                <a:spcPct val="0"/>
              </a:spcAft>
            </a:pPr>
            <a:endParaRPr lang="en-US" sz="18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87647326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A4049-3AC6-7340-859D-459B977B60E2}"/>
              </a:ext>
            </a:extLst>
          </p:cNvPr>
          <p:cNvSpPr>
            <a:spLocks noGrp="1"/>
          </p:cNvSpPr>
          <p:nvPr>
            <p:ph type="title"/>
          </p:nvPr>
        </p:nvSpPr>
        <p:spPr/>
        <p:txBody>
          <a:bodyPr/>
          <a:lstStyle/>
          <a:p>
            <a:r>
              <a:rPr lang="en-US" dirty="0">
                <a:gradFill flip="none" rotWithShape="1">
                  <a:gsLst>
                    <a:gs pos="0">
                      <a:srgbClr val="FFFFFF"/>
                    </a:gs>
                    <a:gs pos="100000">
                      <a:schemeClr val="tx1"/>
                    </a:gs>
                  </a:gsLst>
                  <a:lin ang="5400000" scaled="0"/>
                  <a:tileRect/>
                </a:gradFill>
              </a:rPr>
              <a:t>Partners</a:t>
            </a:r>
          </a:p>
        </p:txBody>
      </p:sp>
    </p:spTree>
    <p:extLst>
      <p:ext uri="{BB962C8B-B14F-4D97-AF65-F5344CB8AC3E}">
        <p14:creationId xmlns:p14="http://schemas.microsoft.com/office/powerpoint/2010/main" val="315193590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E638-F2BC-E140-9CA3-DB7868814FBC}"/>
              </a:ext>
            </a:extLst>
          </p:cNvPr>
          <p:cNvSpPr>
            <a:spLocks noGrp="1"/>
          </p:cNvSpPr>
          <p:nvPr>
            <p:ph type="title"/>
          </p:nvPr>
        </p:nvSpPr>
        <p:spPr>
          <a:xfrm>
            <a:off x="323088" y="347413"/>
            <a:ext cx="13987008" cy="1079598"/>
          </a:xfrm>
        </p:spPr>
        <p:txBody>
          <a:bodyPr/>
          <a:lstStyle/>
          <a:p>
            <a:r>
              <a:rPr lang="en-US" dirty="0">
                <a:solidFill>
                  <a:srgbClr val="FFFFFF"/>
                </a:solidFill>
              </a:rPr>
              <a:t>Partners</a:t>
            </a:r>
          </a:p>
        </p:txBody>
      </p:sp>
      <p:sp>
        <p:nvSpPr>
          <p:cNvPr id="5" name="Rectangle 4">
            <a:extLst>
              <a:ext uri="{FF2B5EF4-FFF2-40B4-BE49-F238E27FC236}">
                <a16:creationId xmlns:a16="http://schemas.microsoft.com/office/drawing/2014/main" id="{61CF7DBD-54F9-ED4D-9D83-0B70FDD172F9}"/>
              </a:ext>
            </a:extLst>
          </p:cNvPr>
          <p:cNvSpPr/>
          <p:nvPr/>
        </p:nvSpPr>
        <p:spPr bwMode="auto">
          <a:xfrm>
            <a:off x="957263" y="1427011"/>
            <a:ext cx="12973050" cy="560243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BA738D15-7D1E-754E-A9C1-E055D5F3D23B}"/>
              </a:ext>
            </a:extLst>
          </p:cNvPr>
          <p:cNvPicPr>
            <a:picLocks noChangeAspect="1"/>
          </p:cNvPicPr>
          <p:nvPr/>
        </p:nvPicPr>
        <p:blipFill>
          <a:blip r:embed="rId3"/>
          <a:stretch>
            <a:fillRect/>
          </a:stretch>
        </p:blipFill>
        <p:spPr>
          <a:xfrm>
            <a:off x="1700530" y="1905622"/>
            <a:ext cx="1398917" cy="1281430"/>
          </a:xfrm>
          <a:prstGeom prst="rect">
            <a:avLst/>
          </a:prstGeom>
        </p:spPr>
      </p:pic>
      <p:pic>
        <p:nvPicPr>
          <p:cNvPr id="7" name="Picture 6">
            <a:extLst>
              <a:ext uri="{FF2B5EF4-FFF2-40B4-BE49-F238E27FC236}">
                <a16:creationId xmlns:a16="http://schemas.microsoft.com/office/drawing/2014/main" id="{98DB908D-8296-A244-975B-B754B2E29723}"/>
              </a:ext>
            </a:extLst>
          </p:cNvPr>
          <p:cNvPicPr>
            <a:picLocks noChangeAspect="1"/>
          </p:cNvPicPr>
          <p:nvPr/>
        </p:nvPicPr>
        <p:blipFill>
          <a:blip r:embed="rId4"/>
          <a:stretch>
            <a:fillRect/>
          </a:stretch>
        </p:blipFill>
        <p:spPr>
          <a:xfrm>
            <a:off x="3552653" y="1654833"/>
            <a:ext cx="1564640" cy="1564640"/>
          </a:xfrm>
          <a:prstGeom prst="rect">
            <a:avLst/>
          </a:prstGeom>
        </p:spPr>
      </p:pic>
      <p:pic>
        <p:nvPicPr>
          <p:cNvPr id="8" name="Picture 7">
            <a:extLst>
              <a:ext uri="{FF2B5EF4-FFF2-40B4-BE49-F238E27FC236}">
                <a16:creationId xmlns:a16="http://schemas.microsoft.com/office/drawing/2014/main" id="{D86944DD-EE4B-EB4B-A5F2-436D046004CF}"/>
              </a:ext>
            </a:extLst>
          </p:cNvPr>
          <p:cNvPicPr>
            <a:picLocks noChangeAspect="1"/>
          </p:cNvPicPr>
          <p:nvPr/>
        </p:nvPicPr>
        <p:blipFill>
          <a:blip r:embed="rId5"/>
          <a:stretch>
            <a:fillRect/>
          </a:stretch>
        </p:blipFill>
        <p:spPr>
          <a:xfrm>
            <a:off x="5298440" y="1937381"/>
            <a:ext cx="3418840" cy="1027816"/>
          </a:xfrm>
          <a:prstGeom prst="rect">
            <a:avLst/>
          </a:prstGeom>
        </p:spPr>
      </p:pic>
      <p:pic>
        <p:nvPicPr>
          <p:cNvPr id="9" name="Picture 8">
            <a:extLst>
              <a:ext uri="{FF2B5EF4-FFF2-40B4-BE49-F238E27FC236}">
                <a16:creationId xmlns:a16="http://schemas.microsoft.com/office/drawing/2014/main" id="{CB5F4E12-6681-BA40-82EE-987C1FBFC50F}"/>
              </a:ext>
            </a:extLst>
          </p:cNvPr>
          <p:cNvPicPr>
            <a:picLocks noChangeAspect="1"/>
          </p:cNvPicPr>
          <p:nvPr/>
        </p:nvPicPr>
        <p:blipFill>
          <a:blip r:embed="rId6"/>
          <a:stretch>
            <a:fillRect/>
          </a:stretch>
        </p:blipFill>
        <p:spPr>
          <a:xfrm>
            <a:off x="9022306" y="2092753"/>
            <a:ext cx="3345180" cy="907167"/>
          </a:xfrm>
          <a:prstGeom prst="rect">
            <a:avLst/>
          </a:prstGeom>
        </p:spPr>
      </p:pic>
      <p:pic>
        <p:nvPicPr>
          <p:cNvPr id="10" name="Picture 9">
            <a:extLst>
              <a:ext uri="{FF2B5EF4-FFF2-40B4-BE49-F238E27FC236}">
                <a16:creationId xmlns:a16="http://schemas.microsoft.com/office/drawing/2014/main" id="{AB6F0CF7-4041-404B-9CA1-BE7B70054533}"/>
              </a:ext>
            </a:extLst>
          </p:cNvPr>
          <p:cNvPicPr>
            <a:picLocks noChangeAspect="1"/>
          </p:cNvPicPr>
          <p:nvPr/>
        </p:nvPicPr>
        <p:blipFill>
          <a:blip r:embed="rId7"/>
          <a:stretch>
            <a:fillRect/>
          </a:stretch>
        </p:blipFill>
        <p:spPr>
          <a:xfrm>
            <a:off x="1560074" y="3610975"/>
            <a:ext cx="1539373" cy="1238248"/>
          </a:xfrm>
          <a:prstGeom prst="rect">
            <a:avLst/>
          </a:prstGeom>
        </p:spPr>
      </p:pic>
      <p:pic>
        <p:nvPicPr>
          <p:cNvPr id="11" name="Picture 10">
            <a:extLst>
              <a:ext uri="{FF2B5EF4-FFF2-40B4-BE49-F238E27FC236}">
                <a16:creationId xmlns:a16="http://schemas.microsoft.com/office/drawing/2014/main" id="{68E9063B-852F-2742-8A6D-A89A5376F54E}"/>
              </a:ext>
            </a:extLst>
          </p:cNvPr>
          <p:cNvPicPr>
            <a:picLocks noChangeAspect="1"/>
          </p:cNvPicPr>
          <p:nvPr/>
        </p:nvPicPr>
        <p:blipFill>
          <a:blip r:embed="rId8"/>
          <a:stretch>
            <a:fillRect/>
          </a:stretch>
        </p:blipFill>
        <p:spPr>
          <a:xfrm>
            <a:off x="3552653" y="3900169"/>
            <a:ext cx="1718310" cy="576614"/>
          </a:xfrm>
          <a:prstGeom prst="rect">
            <a:avLst/>
          </a:prstGeom>
        </p:spPr>
      </p:pic>
      <p:pic>
        <p:nvPicPr>
          <p:cNvPr id="12" name="Picture 11">
            <a:extLst>
              <a:ext uri="{FF2B5EF4-FFF2-40B4-BE49-F238E27FC236}">
                <a16:creationId xmlns:a16="http://schemas.microsoft.com/office/drawing/2014/main" id="{A033FB73-F8BC-B94F-B25F-C87E83137B3E}"/>
              </a:ext>
            </a:extLst>
          </p:cNvPr>
          <p:cNvPicPr>
            <a:picLocks noChangeAspect="1"/>
          </p:cNvPicPr>
          <p:nvPr/>
        </p:nvPicPr>
        <p:blipFill>
          <a:blip r:embed="rId9"/>
          <a:stretch>
            <a:fillRect/>
          </a:stretch>
        </p:blipFill>
        <p:spPr>
          <a:xfrm>
            <a:off x="5217783" y="3224830"/>
            <a:ext cx="1790077" cy="1790077"/>
          </a:xfrm>
          <a:prstGeom prst="rect">
            <a:avLst/>
          </a:prstGeom>
        </p:spPr>
      </p:pic>
      <p:pic>
        <p:nvPicPr>
          <p:cNvPr id="13" name="Picture 12">
            <a:extLst>
              <a:ext uri="{FF2B5EF4-FFF2-40B4-BE49-F238E27FC236}">
                <a16:creationId xmlns:a16="http://schemas.microsoft.com/office/drawing/2014/main" id="{83C7B335-2EA1-5040-AFE5-214EF38F1314}"/>
              </a:ext>
            </a:extLst>
          </p:cNvPr>
          <p:cNvPicPr>
            <a:picLocks noChangeAspect="1"/>
          </p:cNvPicPr>
          <p:nvPr/>
        </p:nvPicPr>
        <p:blipFill>
          <a:blip r:embed="rId10"/>
          <a:stretch>
            <a:fillRect/>
          </a:stretch>
        </p:blipFill>
        <p:spPr>
          <a:xfrm>
            <a:off x="6983863" y="3683199"/>
            <a:ext cx="2547620" cy="893365"/>
          </a:xfrm>
          <a:prstGeom prst="rect">
            <a:avLst/>
          </a:prstGeom>
        </p:spPr>
      </p:pic>
      <p:pic>
        <p:nvPicPr>
          <p:cNvPr id="14" name="Picture 13">
            <a:extLst>
              <a:ext uri="{FF2B5EF4-FFF2-40B4-BE49-F238E27FC236}">
                <a16:creationId xmlns:a16="http://schemas.microsoft.com/office/drawing/2014/main" id="{08A9991E-137E-494D-956F-406EAE50C17C}"/>
              </a:ext>
            </a:extLst>
          </p:cNvPr>
          <p:cNvPicPr>
            <a:picLocks noChangeAspect="1"/>
          </p:cNvPicPr>
          <p:nvPr/>
        </p:nvPicPr>
        <p:blipFill>
          <a:blip r:embed="rId11"/>
          <a:stretch>
            <a:fillRect/>
          </a:stretch>
        </p:blipFill>
        <p:spPr>
          <a:xfrm>
            <a:off x="9963886" y="3803696"/>
            <a:ext cx="2560994" cy="632344"/>
          </a:xfrm>
          <a:prstGeom prst="rect">
            <a:avLst/>
          </a:prstGeom>
        </p:spPr>
      </p:pic>
      <p:pic>
        <p:nvPicPr>
          <p:cNvPr id="15" name="Picture 14">
            <a:extLst>
              <a:ext uri="{FF2B5EF4-FFF2-40B4-BE49-F238E27FC236}">
                <a16:creationId xmlns:a16="http://schemas.microsoft.com/office/drawing/2014/main" id="{968DA1E6-E559-0541-811C-A3C6D98FE1E5}"/>
              </a:ext>
            </a:extLst>
          </p:cNvPr>
          <p:cNvPicPr>
            <a:picLocks noChangeAspect="1"/>
          </p:cNvPicPr>
          <p:nvPr/>
        </p:nvPicPr>
        <p:blipFill>
          <a:blip r:embed="rId12"/>
          <a:stretch>
            <a:fillRect/>
          </a:stretch>
        </p:blipFill>
        <p:spPr>
          <a:xfrm>
            <a:off x="1610048" y="5412710"/>
            <a:ext cx="1579880" cy="1053253"/>
          </a:xfrm>
          <a:prstGeom prst="rect">
            <a:avLst/>
          </a:prstGeom>
        </p:spPr>
      </p:pic>
      <p:pic>
        <p:nvPicPr>
          <p:cNvPr id="16" name="Picture 15">
            <a:extLst>
              <a:ext uri="{FF2B5EF4-FFF2-40B4-BE49-F238E27FC236}">
                <a16:creationId xmlns:a16="http://schemas.microsoft.com/office/drawing/2014/main" id="{85692994-E3C7-D64B-B5C9-2CE86814568B}"/>
              </a:ext>
            </a:extLst>
          </p:cNvPr>
          <p:cNvPicPr>
            <a:picLocks noChangeAspect="1"/>
          </p:cNvPicPr>
          <p:nvPr/>
        </p:nvPicPr>
        <p:blipFill>
          <a:blip r:embed="rId13"/>
          <a:stretch>
            <a:fillRect/>
          </a:stretch>
        </p:blipFill>
        <p:spPr>
          <a:xfrm>
            <a:off x="3815543" y="5556381"/>
            <a:ext cx="2603500" cy="863600"/>
          </a:xfrm>
          <a:prstGeom prst="rect">
            <a:avLst/>
          </a:prstGeom>
        </p:spPr>
      </p:pic>
      <p:pic>
        <p:nvPicPr>
          <p:cNvPr id="17" name="Picture 16">
            <a:extLst>
              <a:ext uri="{FF2B5EF4-FFF2-40B4-BE49-F238E27FC236}">
                <a16:creationId xmlns:a16="http://schemas.microsoft.com/office/drawing/2014/main" id="{87A1F60D-035A-F543-BC86-199CA37A8FC9}"/>
              </a:ext>
            </a:extLst>
          </p:cNvPr>
          <p:cNvPicPr>
            <a:picLocks noChangeAspect="1"/>
          </p:cNvPicPr>
          <p:nvPr/>
        </p:nvPicPr>
        <p:blipFill>
          <a:blip r:embed="rId14"/>
          <a:stretch>
            <a:fillRect/>
          </a:stretch>
        </p:blipFill>
        <p:spPr>
          <a:xfrm>
            <a:off x="6873346" y="5538730"/>
            <a:ext cx="2403977" cy="862603"/>
          </a:xfrm>
          <a:prstGeom prst="rect">
            <a:avLst/>
          </a:prstGeom>
        </p:spPr>
      </p:pic>
    </p:spTree>
    <p:extLst>
      <p:ext uri="{BB962C8B-B14F-4D97-AF65-F5344CB8AC3E}">
        <p14:creationId xmlns:p14="http://schemas.microsoft.com/office/powerpoint/2010/main" val="308506971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A4049-3AC6-7340-859D-459B977B60E2}"/>
              </a:ext>
            </a:extLst>
          </p:cNvPr>
          <p:cNvSpPr>
            <a:spLocks noGrp="1"/>
          </p:cNvSpPr>
          <p:nvPr>
            <p:ph type="title"/>
          </p:nvPr>
        </p:nvSpPr>
        <p:spPr/>
        <p:txBody>
          <a:bodyPr/>
          <a:lstStyle/>
          <a:p>
            <a:r>
              <a:rPr lang="en-US" dirty="0"/>
              <a:t>Roadmap</a:t>
            </a:r>
          </a:p>
        </p:txBody>
      </p:sp>
    </p:spTree>
    <p:extLst>
      <p:ext uri="{BB962C8B-B14F-4D97-AF65-F5344CB8AC3E}">
        <p14:creationId xmlns:p14="http://schemas.microsoft.com/office/powerpoint/2010/main" val="277067559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EBB1-1616-1942-8027-0F6BEB1E1865}"/>
              </a:ext>
            </a:extLst>
          </p:cNvPr>
          <p:cNvSpPr>
            <a:spLocks noGrp="1"/>
          </p:cNvSpPr>
          <p:nvPr>
            <p:ph type="title"/>
          </p:nvPr>
        </p:nvSpPr>
        <p:spPr>
          <a:xfrm>
            <a:off x="323088" y="347413"/>
            <a:ext cx="13987008" cy="1079598"/>
          </a:xfrm>
        </p:spPr>
        <p:txBody>
          <a:bodyPr/>
          <a:lstStyle/>
          <a:p>
            <a:r>
              <a:rPr lang="en-US" dirty="0"/>
              <a:t>Roadmap</a:t>
            </a:r>
          </a:p>
        </p:txBody>
      </p:sp>
      <p:sp>
        <p:nvSpPr>
          <p:cNvPr id="11" name="Text Placeholder 2">
            <a:extLst>
              <a:ext uri="{FF2B5EF4-FFF2-40B4-BE49-F238E27FC236}">
                <a16:creationId xmlns:a16="http://schemas.microsoft.com/office/drawing/2014/main" id="{622595DA-F348-4876-930D-611C3D9883CB}"/>
              </a:ext>
            </a:extLst>
          </p:cNvPr>
          <p:cNvSpPr txBox="1">
            <a:spLocks/>
          </p:cNvSpPr>
          <p:nvPr/>
        </p:nvSpPr>
        <p:spPr>
          <a:xfrm>
            <a:off x="538162" y="1603621"/>
            <a:ext cx="4877899" cy="4892860"/>
          </a:xfrm>
          <a:prstGeom prst="rect">
            <a:avLst/>
          </a:prstGeom>
        </p:spPr>
        <p:txBody>
          <a:bodyPr vert="horz" wrap="square" lIns="91440" tIns="91440" rIns="91440" bIns="91440">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spcBef>
                <a:spcPts val="1200"/>
              </a:spcBef>
            </a:pPr>
            <a:r>
              <a:rPr lang="en-US" sz="4000" dirty="0">
                <a:solidFill>
                  <a:schemeClr val="tx2"/>
                </a:solidFill>
                <a:latin typeface="+mj-lt"/>
              </a:rPr>
              <a:t>Today</a:t>
            </a:r>
            <a:endParaRPr lang="en-US" sz="3600" dirty="0">
              <a:solidFill>
                <a:schemeClr val="tx2"/>
              </a:solidFill>
              <a:latin typeface="+mj-lt"/>
            </a:endParaRPr>
          </a:p>
          <a:p>
            <a:pPr algn="ctr">
              <a:spcBef>
                <a:spcPts val="600"/>
              </a:spcBef>
            </a:pPr>
            <a:r>
              <a:rPr lang="en-US" sz="2400" dirty="0"/>
              <a:t>Client-side load balancing</a:t>
            </a:r>
          </a:p>
          <a:p>
            <a:pPr algn="ctr">
              <a:spcBef>
                <a:spcPts val="600"/>
              </a:spcBef>
            </a:pPr>
            <a:r>
              <a:rPr lang="en-US" sz="2400" dirty="0"/>
              <a:t>Path-based routing</a:t>
            </a:r>
          </a:p>
          <a:p>
            <a:pPr algn="ctr">
              <a:spcBef>
                <a:spcPts val="600"/>
              </a:spcBef>
            </a:pPr>
            <a:r>
              <a:rPr lang="en-US" sz="2400" dirty="0">
                <a:solidFill>
                  <a:srgbClr val="FFFFFF"/>
                </a:solidFill>
              </a:rPr>
              <a:t>Egress</a:t>
            </a:r>
            <a:r>
              <a:rPr lang="en-US" sz="2400" dirty="0"/>
              <a:t> traffic</a:t>
            </a:r>
          </a:p>
          <a:p>
            <a:pPr algn="ctr">
              <a:spcBef>
                <a:spcPts val="600"/>
              </a:spcBef>
            </a:pPr>
            <a:r>
              <a:rPr lang="en-US" sz="2400" dirty="0"/>
              <a:t>AWS Cloud Map </a:t>
            </a:r>
            <a:r>
              <a:rPr lang="en-US" sz="2400" dirty="0">
                <a:solidFill>
                  <a:srgbClr val="FFFFFF"/>
                </a:solidFill>
              </a:rPr>
              <a:t>service</a:t>
            </a:r>
            <a:r>
              <a:rPr lang="en-US" sz="2400" dirty="0"/>
              <a:t> discovery</a:t>
            </a:r>
          </a:p>
          <a:p>
            <a:pPr algn="ctr">
              <a:spcBef>
                <a:spcPts val="600"/>
              </a:spcBef>
            </a:pPr>
            <a:r>
              <a:rPr lang="en-US" sz="2400" dirty="0"/>
              <a:t>App Mesh console</a:t>
            </a:r>
          </a:p>
          <a:p>
            <a:pPr algn="ctr">
              <a:spcBef>
                <a:spcPts val="600"/>
              </a:spcBef>
            </a:pPr>
            <a:r>
              <a:rPr lang="en-US" sz="2400" dirty="0"/>
              <a:t>AWS X-Ray tracing</a:t>
            </a:r>
          </a:p>
          <a:p>
            <a:pPr algn="ctr">
              <a:spcBef>
                <a:spcPts val="600"/>
              </a:spcBef>
            </a:pPr>
            <a:r>
              <a:rPr lang="en-US" sz="2400" dirty="0"/>
              <a:t>Envoy supported tracing</a:t>
            </a:r>
          </a:p>
          <a:p>
            <a:pPr algn="ctr">
              <a:spcBef>
                <a:spcPts val="600"/>
              </a:spcBef>
            </a:pPr>
            <a:r>
              <a:rPr lang="en-US" sz="2400" dirty="0">
                <a:solidFill>
                  <a:srgbClr val="FFFFFF"/>
                </a:solidFill>
              </a:rPr>
              <a:t>CloudWatch Logs</a:t>
            </a:r>
            <a:r>
              <a:rPr lang="en-US" sz="2400" dirty="0"/>
              <a:t>, metrics</a:t>
            </a:r>
          </a:p>
          <a:p>
            <a:pPr algn="ctr">
              <a:spcBef>
                <a:spcPts val="600"/>
              </a:spcBef>
            </a:pPr>
            <a:r>
              <a:rPr lang="en-US" sz="2400" dirty="0"/>
              <a:t>StatsD, Prometheus metrics</a:t>
            </a:r>
          </a:p>
          <a:p>
            <a:pPr algn="ctr">
              <a:spcBef>
                <a:spcPts val="600"/>
              </a:spcBef>
            </a:pPr>
            <a:r>
              <a:rPr lang="en-US" sz="2400" dirty="0">
                <a:solidFill>
                  <a:srgbClr val="FFFFFF"/>
                </a:solidFill>
              </a:rPr>
              <a:t>Amazon ECS</a:t>
            </a:r>
            <a:r>
              <a:rPr lang="en-US" sz="2400" dirty="0"/>
              <a:t>, Fargate integration</a:t>
            </a:r>
          </a:p>
          <a:p>
            <a:pPr algn="ctr">
              <a:spcBef>
                <a:spcPts val="600"/>
              </a:spcBef>
            </a:pPr>
            <a:r>
              <a:rPr lang="en-US" sz="2400" dirty="0">
                <a:solidFill>
                  <a:srgbClr val="FFFFFF"/>
                </a:solidFill>
              </a:rPr>
              <a:t>Amazon EKS</a:t>
            </a:r>
            <a:r>
              <a:rPr lang="en-US" sz="2400" dirty="0"/>
              <a:t> integration</a:t>
            </a:r>
            <a:br>
              <a:rPr lang="en-US" sz="2400" dirty="0"/>
            </a:br>
            <a:r>
              <a:rPr lang="en-US" sz="2400" dirty="0"/>
              <a:t>Amazon EC2 integration</a:t>
            </a:r>
          </a:p>
          <a:p>
            <a:pPr algn="ctr">
              <a:spcBef>
                <a:spcPts val="1200"/>
              </a:spcBef>
            </a:pPr>
            <a:endParaRPr lang="en-US" sz="2400" dirty="0"/>
          </a:p>
          <a:p>
            <a:pPr algn="ctr">
              <a:spcBef>
                <a:spcPts val="1200"/>
              </a:spcBef>
            </a:pPr>
            <a:endParaRPr lang="en-US" sz="2400" dirty="0"/>
          </a:p>
        </p:txBody>
      </p:sp>
      <p:sp>
        <p:nvSpPr>
          <p:cNvPr id="12" name="Text Placeholder 3">
            <a:extLst>
              <a:ext uri="{FF2B5EF4-FFF2-40B4-BE49-F238E27FC236}">
                <a16:creationId xmlns:a16="http://schemas.microsoft.com/office/drawing/2014/main" id="{9CE7E838-484F-4312-9301-B0634498A788}"/>
              </a:ext>
            </a:extLst>
          </p:cNvPr>
          <p:cNvSpPr txBox="1">
            <a:spLocks/>
          </p:cNvSpPr>
          <p:nvPr/>
        </p:nvSpPr>
        <p:spPr>
          <a:xfrm>
            <a:off x="5074920" y="1603621"/>
            <a:ext cx="4480560" cy="4892860"/>
          </a:xfrm>
          <a:prstGeom prst="rect">
            <a:avLst/>
          </a:prstGeom>
        </p:spPr>
        <p:txBody>
          <a:bodyPr vert="horz" wrap="square" lIns="91440" tIns="91440" rIns="91440" bIns="91440">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spcBef>
                <a:spcPts val="1200"/>
              </a:spcBef>
            </a:pPr>
            <a:r>
              <a:rPr lang="en-US" sz="4000" dirty="0">
                <a:solidFill>
                  <a:schemeClr val="tx2"/>
                </a:solidFill>
                <a:latin typeface="+mj-lt"/>
              </a:rPr>
              <a:t>Near term</a:t>
            </a:r>
          </a:p>
          <a:p>
            <a:pPr algn="ctr">
              <a:spcBef>
                <a:spcPts val="1200"/>
              </a:spcBef>
            </a:pPr>
            <a:r>
              <a:rPr lang="en-US" sz="2400" dirty="0">
                <a:solidFill>
                  <a:srgbClr val="FFFFFF"/>
                </a:solidFill>
              </a:rPr>
              <a:t>AWS PrivateLink</a:t>
            </a:r>
            <a:endParaRPr lang="en-US" sz="2400" dirty="0">
              <a:solidFill>
                <a:srgbClr val="FFFFFF"/>
              </a:solidFill>
              <a:latin typeface="Amazon Ember" panose="02000000000000000000" pitchFamily="2" charset="0"/>
            </a:endParaRPr>
          </a:p>
          <a:p>
            <a:pPr algn="ctr">
              <a:spcBef>
                <a:spcPts val="1200"/>
              </a:spcBef>
            </a:pPr>
            <a:r>
              <a:rPr lang="en-US" sz="2400" dirty="0"/>
              <a:t>Cloud Map selectors</a:t>
            </a:r>
          </a:p>
          <a:p>
            <a:pPr algn="ctr">
              <a:spcBef>
                <a:spcPts val="1200"/>
              </a:spcBef>
            </a:pPr>
            <a:r>
              <a:rPr lang="en-US" sz="2400" dirty="0" err="1"/>
              <a:t>gRPC</a:t>
            </a:r>
            <a:r>
              <a:rPr lang="en-US" sz="2400" dirty="0"/>
              <a:t> routing</a:t>
            </a:r>
          </a:p>
          <a:p>
            <a:pPr algn="ctr">
              <a:spcBef>
                <a:spcPts val="1200"/>
              </a:spcBef>
            </a:pPr>
            <a:r>
              <a:rPr lang="en-US" sz="2400" dirty="0"/>
              <a:t>Header-based routing</a:t>
            </a:r>
          </a:p>
          <a:p>
            <a:pPr algn="ctr">
              <a:spcBef>
                <a:spcPts val="1200"/>
              </a:spcBef>
            </a:pPr>
            <a:r>
              <a:rPr lang="en-US" sz="2400" dirty="0"/>
              <a:t>Cookie-based routing</a:t>
            </a:r>
          </a:p>
          <a:p>
            <a:pPr algn="ctr">
              <a:spcBef>
                <a:spcPts val="1200"/>
              </a:spcBef>
            </a:pPr>
            <a:r>
              <a:rPr lang="en-US" sz="2400" dirty="0"/>
              <a:t>Host-based routing</a:t>
            </a:r>
          </a:p>
          <a:p>
            <a:pPr algn="ctr">
              <a:spcBef>
                <a:spcPts val="1200"/>
              </a:spcBef>
            </a:pPr>
            <a:r>
              <a:rPr lang="en-US" sz="2400" dirty="0"/>
              <a:t>Timeout policy</a:t>
            </a:r>
          </a:p>
          <a:p>
            <a:pPr algn="ctr">
              <a:spcBef>
                <a:spcPts val="1200"/>
              </a:spcBef>
            </a:pPr>
            <a:r>
              <a:rPr lang="en-US" sz="2400" dirty="0"/>
              <a:t>Retry policy</a:t>
            </a:r>
          </a:p>
          <a:p>
            <a:pPr algn="ctr">
              <a:spcBef>
                <a:spcPts val="1200"/>
              </a:spcBef>
            </a:pPr>
            <a:r>
              <a:rPr lang="en-US" sz="2400" dirty="0"/>
              <a:t>Circuit breaker policy</a:t>
            </a:r>
          </a:p>
          <a:p>
            <a:pPr algn="ctr">
              <a:spcBef>
                <a:spcPts val="1200"/>
              </a:spcBef>
            </a:pPr>
            <a:r>
              <a:rPr lang="en-US" sz="2400" dirty="0"/>
              <a:t>End-to-end encryption</a:t>
            </a:r>
          </a:p>
          <a:p>
            <a:pPr algn="ctr">
              <a:spcBef>
                <a:spcPts val="1200"/>
              </a:spcBef>
            </a:pPr>
            <a:endParaRPr lang="en-US" sz="2400" dirty="0"/>
          </a:p>
          <a:p>
            <a:pPr algn="ctr">
              <a:spcBef>
                <a:spcPts val="1200"/>
              </a:spcBef>
            </a:pPr>
            <a:endParaRPr lang="en-US" sz="2400" dirty="0"/>
          </a:p>
          <a:p>
            <a:pPr algn="ctr">
              <a:spcBef>
                <a:spcPts val="1200"/>
              </a:spcBef>
            </a:pPr>
            <a:endParaRPr lang="en-US" sz="2400" dirty="0"/>
          </a:p>
        </p:txBody>
      </p:sp>
      <p:sp>
        <p:nvSpPr>
          <p:cNvPr id="13" name="Text Placeholder 3">
            <a:extLst>
              <a:ext uri="{FF2B5EF4-FFF2-40B4-BE49-F238E27FC236}">
                <a16:creationId xmlns:a16="http://schemas.microsoft.com/office/drawing/2014/main" id="{1863BF30-5EFA-4ECA-828A-2A44C9ABA26E}"/>
              </a:ext>
            </a:extLst>
          </p:cNvPr>
          <p:cNvSpPr txBox="1">
            <a:spLocks/>
          </p:cNvSpPr>
          <p:nvPr/>
        </p:nvSpPr>
        <p:spPr>
          <a:xfrm>
            <a:off x="9611678" y="1603621"/>
            <a:ext cx="4480560" cy="4451060"/>
          </a:xfrm>
          <a:prstGeom prst="rect">
            <a:avLst/>
          </a:prstGeom>
        </p:spPr>
        <p:txBody>
          <a:bodyPr vert="horz" wrap="square" lIns="91440" tIns="91440" rIns="91440" bIns="91440" rtlCol="0">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32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4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4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0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lang="en-US" sz="200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spcBef>
                <a:spcPts val="1200"/>
              </a:spcBef>
            </a:pPr>
            <a:r>
              <a:rPr lang="en-US" sz="4000" dirty="0">
                <a:solidFill>
                  <a:schemeClr val="tx2"/>
                </a:solidFill>
                <a:latin typeface="+mj-lt"/>
              </a:rPr>
              <a:t>Longer term</a:t>
            </a:r>
          </a:p>
          <a:p>
            <a:pPr algn="ctr">
              <a:spcBef>
                <a:spcPts val="1200"/>
              </a:spcBef>
            </a:pPr>
            <a:r>
              <a:rPr lang="en-US" sz="2400" dirty="0"/>
              <a:t>mTLS</a:t>
            </a:r>
          </a:p>
          <a:p>
            <a:pPr algn="ctr">
              <a:spcBef>
                <a:spcPts val="1200"/>
              </a:spcBef>
            </a:pPr>
            <a:r>
              <a:rPr lang="en-US" sz="2400" dirty="0"/>
              <a:t>Mesh </a:t>
            </a:r>
            <a:r>
              <a:rPr lang="en-US" sz="2400" dirty="0">
                <a:solidFill>
                  <a:srgbClr val="FFFFFF"/>
                </a:solidFill>
              </a:rPr>
              <a:t>peering</a:t>
            </a:r>
            <a:endParaRPr lang="en-US" sz="2400" dirty="0">
              <a:solidFill>
                <a:srgbClr val="FFFFFF"/>
              </a:solidFill>
              <a:latin typeface="Amazon Ember" panose="02000000000000000000" pitchFamily="2" charset="0"/>
            </a:endParaRPr>
          </a:p>
          <a:p>
            <a:pPr algn="ctr">
              <a:spcBef>
                <a:spcPts val="1200"/>
              </a:spcBef>
            </a:pPr>
            <a:r>
              <a:rPr lang="en-US" sz="2400" dirty="0"/>
              <a:t>Global rate limiting</a:t>
            </a:r>
          </a:p>
          <a:p>
            <a:pPr algn="ctr">
              <a:spcBef>
                <a:spcPts val="1200"/>
              </a:spcBef>
            </a:pPr>
            <a:r>
              <a:rPr lang="en-US" sz="2400" dirty="0"/>
              <a:t>Managed </a:t>
            </a:r>
            <a:r>
              <a:rPr lang="en-US" sz="2400" dirty="0">
                <a:solidFill>
                  <a:srgbClr val="FFFFFF"/>
                </a:solidFill>
              </a:rPr>
              <a:t>ingress</a:t>
            </a:r>
            <a:endParaRPr lang="en-US" sz="2400" dirty="0">
              <a:solidFill>
                <a:srgbClr val="FFFFFF"/>
              </a:solidFill>
              <a:latin typeface="Amazon Ember" panose="02000000000000000000" pitchFamily="2" charset="0"/>
            </a:endParaRPr>
          </a:p>
          <a:p>
            <a:pPr algn="ctr">
              <a:spcBef>
                <a:spcPts val="1200"/>
              </a:spcBef>
            </a:pPr>
            <a:r>
              <a:rPr lang="en-US" sz="2400" dirty="0"/>
              <a:t>Other protocols</a:t>
            </a:r>
          </a:p>
        </p:txBody>
      </p:sp>
    </p:spTree>
    <p:extLst>
      <p:ext uri="{BB962C8B-B14F-4D97-AF65-F5344CB8AC3E}">
        <p14:creationId xmlns:p14="http://schemas.microsoft.com/office/powerpoint/2010/main" val="3259932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650"/>
                                        <p:tgtEl>
                                          <p:spTgt spid="11"/>
                                        </p:tgtEl>
                                      </p:cBhvr>
                                    </p:animEffect>
                                  </p:childTnLst>
                                </p:cTn>
                              </p:par>
                              <p:par>
                                <p:cTn id="8" presetID="42" presetClass="path" presetSubtype="0" decel="100000" fill="hold" grpId="1" nodeType="withEffect">
                                  <p:stCondLst>
                                    <p:cond delay="0"/>
                                  </p:stCondLst>
                                  <p:childTnLst>
                                    <p:animMotion origin="layout" path="M -5.20833E-7 -1.04938E-6 L -5.20833E-7 0.03125 " pathEditMode="relative" rAng="0" ptsTypes="AA">
                                      <p:cBhvr>
                                        <p:cTn id="9" dur="650" spd="-100000" fill="hold"/>
                                        <p:tgtEl>
                                          <p:spTgt spid="11"/>
                                        </p:tgtEl>
                                        <p:attrNameLst>
                                          <p:attrName>ppt_x</p:attrName>
                                          <p:attrName>ppt_y</p:attrName>
                                        </p:attrNameLst>
                                      </p:cBhvr>
                                      <p:rCtr x="0" y="1563"/>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650"/>
                                        <p:tgtEl>
                                          <p:spTgt spid="12"/>
                                        </p:tgtEl>
                                      </p:cBhvr>
                                    </p:animEffect>
                                  </p:childTnLst>
                                </p:cTn>
                              </p:par>
                              <p:par>
                                <p:cTn id="13" presetID="42" presetClass="path" presetSubtype="0" decel="100000" fill="hold" grpId="1" nodeType="withEffect">
                                  <p:stCondLst>
                                    <p:cond delay="100"/>
                                  </p:stCondLst>
                                  <p:childTnLst>
                                    <p:animMotion origin="layout" path="M 3.125E-6 -2.22222E-6 L 3.125E-6 0.03125 " pathEditMode="relative" rAng="0" ptsTypes="AA">
                                      <p:cBhvr>
                                        <p:cTn id="14" dur="650" spd="-100000" fill="hold"/>
                                        <p:tgtEl>
                                          <p:spTgt spid="12"/>
                                        </p:tgtEl>
                                        <p:attrNameLst>
                                          <p:attrName>ppt_x</p:attrName>
                                          <p:attrName>ppt_y</p:attrName>
                                        </p:attrNameLst>
                                      </p:cBhvr>
                                      <p:rCtr x="0" y="1551"/>
                                    </p:animMotion>
                                  </p:childTnLst>
                                </p:cTn>
                              </p:par>
                              <p:par>
                                <p:cTn id="15" presetID="10" presetClass="entr" presetSubtype="0"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650"/>
                                        <p:tgtEl>
                                          <p:spTgt spid="13"/>
                                        </p:tgtEl>
                                      </p:cBhvr>
                                    </p:animEffect>
                                  </p:childTnLst>
                                </p:cTn>
                              </p:par>
                              <p:par>
                                <p:cTn id="18" presetID="42" presetClass="path" presetSubtype="0" decel="100000" fill="hold" grpId="1" nodeType="withEffect">
                                  <p:stCondLst>
                                    <p:cond delay="200"/>
                                  </p:stCondLst>
                                  <p:childTnLst>
                                    <p:animMotion origin="layout" path="M 3.125E-6 -2.22222E-6 L 3.125E-6 0.03125 " pathEditMode="relative" rAng="0" ptsTypes="AA">
                                      <p:cBhvr>
                                        <p:cTn id="19" dur="650" spd="-100000" fill="hold"/>
                                        <p:tgtEl>
                                          <p:spTgt spid="13"/>
                                        </p:tgtEl>
                                        <p:attrNameLst>
                                          <p:attrName>ppt_x</p:attrName>
                                          <p:attrName>ppt_y</p:attrName>
                                        </p:attrNameLst>
                                      </p:cBhvr>
                                      <p:rCtr x="0" y="15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P spid="13" grpId="1"/>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EBB1-1616-1942-8027-0F6BEB1E1865}"/>
              </a:ext>
            </a:extLst>
          </p:cNvPr>
          <p:cNvSpPr>
            <a:spLocks noGrp="1"/>
          </p:cNvSpPr>
          <p:nvPr>
            <p:ph type="title"/>
          </p:nvPr>
        </p:nvSpPr>
        <p:spPr>
          <a:xfrm>
            <a:off x="323088" y="347413"/>
            <a:ext cx="13987008" cy="1079598"/>
          </a:xfrm>
        </p:spPr>
        <p:txBody>
          <a:bodyPr/>
          <a:lstStyle/>
          <a:p>
            <a:r>
              <a:rPr lang="en-US" dirty="0"/>
              <a:t>Getting started</a:t>
            </a:r>
          </a:p>
        </p:txBody>
      </p:sp>
      <p:sp>
        <p:nvSpPr>
          <p:cNvPr id="5" name="Content Placeholder 2">
            <a:extLst>
              <a:ext uri="{FF2B5EF4-FFF2-40B4-BE49-F238E27FC236}">
                <a16:creationId xmlns:a16="http://schemas.microsoft.com/office/drawing/2014/main" id="{5F0AE6E8-6B1B-418E-9A10-A7FAE2BCFF84}"/>
              </a:ext>
            </a:extLst>
          </p:cNvPr>
          <p:cNvSpPr txBox="1">
            <a:spLocks/>
          </p:cNvSpPr>
          <p:nvPr/>
        </p:nvSpPr>
        <p:spPr>
          <a:xfrm>
            <a:off x="4452074" y="2060392"/>
            <a:ext cx="9855238" cy="4108817"/>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spcBef>
                <a:spcPts val="3000"/>
              </a:spcBef>
            </a:pPr>
            <a:r>
              <a:rPr lang="en-US" sz="2400" dirty="0"/>
              <a:t>Product overview</a:t>
            </a:r>
            <a:br>
              <a:rPr lang="en-US" sz="2400" dirty="0"/>
            </a:br>
            <a:r>
              <a:rPr lang="en-US" sz="2400" dirty="0">
                <a:hlinkClick r:id="rId2"/>
              </a:rPr>
              <a:t>https://aws.amazon.com/app-mesh</a:t>
            </a:r>
            <a:endParaRPr lang="en-US" sz="2400" dirty="0"/>
          </a:p>
          <a:p>
            <a:pPr>
              <a:spcBef>
                <a:spcPts val="3000"/>
              </a:spcBef>
            </a:pPr>
            <a:r>
              <a:rPr lang="en-US" sz="2400" dirty="0"/>
              <a:t>Documentation</a:t>
            </a:r>
            <a:br>
              <a:rPr lang="en-US" sz="2400" dirty="0"/>
            </a:br>
            <a:r>
              <a:rPr lang="en-US" sz="2400" dirty="0">
                <a:hlinkClick r:id="rId3"/>
              </a:rPr>
              <a:t>https://docs.aws.amazon.com/app-mesh/index.html</a:t>
            </a:r>
            <a:endParaRPr lang="en-US" sz="2400" dirty="0"/>
          </a:p>
          <a:p>
            <a:pPr>
              <a:spcBef>
                <a:spcPts val="3000"/>
              </a:spcBef>
            </a:pPr>
            <a:r>
              <a:rPr lang="en-US" sz="2400" dirty="0"/>
              <a:t>Examples</a:t>
            </a:r>
            <a:br>
              <a:rPr lang="en-US" sz="2400" dirty="0"/>
            </a:br>
            <a:r>
              <a:rPr lang="en-US" sz="2400" dirty="0">
                <a:hlinkClick r:id="rId4"/>
              </a:rPr>
              <a:t>https://github.com/awslabs/aws-app-mesh-examples</a:t>
            </a:r>
            <a:endParaRPr lang="en-US" sz="2400" dirty="0"/>
          </a:p>
          <a:p>
            <a:pPr>
              <a:spcBef>
                <a:spcPts val="3000"/>
              </a:spcBef>
            </a:pPr>
            <a:r>
              <a:rPr lang="en-US" sz="2400" dirty="0"/>
              <a:t>Issues, roadmap, beta channel</a:t>
            </a:r>
            <a:br>
              <a:rPr lang="en-US" sz="2400" dirty="0"/>
            </a:br>
            <a:r>
              <a:rPr lang="en-US" sz="2400" dirty="0">
                <a:hlinkClick r:id="rId5"/>
              </a:rPr>
              <a:t>https://github.com/aws/appmesh-roadmap</a:t>
            </a:r>
            <a:r>
              <a:rPr lang="en-US" sz="2400" dirty="0"/>
              <a:t> </a:t>
            </a:r>
          </a:p>
        </p:txBody>
      </p:sp>
      <p:sp>
        <p:nvSpPr>
          <p:cNvPr id="65" name="Oval 64">
            <a:extLst>
              <a:ext uri="{FF2B5EF4-FFF2-40B4-BE49-F238E27FC236}">
                <a16:creationId xmlns:a16="http://schemas.microsoft.com/office/drawing/2014/main" id="{6BE7164C-F6A6-9B4C-8AB3-17946A74D59D}"/>
              </a:ext>
            </a:extLst>
          </p:cNvPr>
          <p:cNvSpPr/>
          <p:nvPr/>
        </p:nvSpPr>
        <p:spPr bwMode="auto">
          <a:xfrm>
            <a:off x="538161" y="2354501"/>
            <a:ext cx="3520598" cy="3520598"/>
          </a:xfrm>
          <a:prstGeom prst="ellipse">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65">
            <a:extLst>
              <a:ext uri="{FF2B5EF4-FFF2-40B4-BE49-F238E27FC236}">
                <a16:creationId xmlns:a16="http://schemas.microsoft.com/office/drawing/2014/main" id="{62DDE7DA-8D5C-EB47-9A1D-4E3558B94531}"/>
              </a:ext>
            </a:extLst>
          </p:cNvPr>
          <p:cNvPicPr>
            <a:picLocks noChangeAspect="1"/>
          </p:cNvPicPr>
          <p:nvPr/>
        </p:nvPicPr>
        <p:blipFill>
          <a:blip r:embed="rId6"/>
          <a:stretch>
            <a:fillRect/>
          </a:stretch>
        </p:blipFill>
        <p:spPr>
          <a:xfrm>
            <a:off x="323088" y="3344989"/>
            <a:ext cx="4128986" cy="1539622"/>
          </a:xfrm>
          <a:prstGeom prst="rect">
            <a:avLst/>
          </a:prstGeom>
        </p:spPr>
      </p:pic>
      <p:pic>
        <p:nvPicPr>
          <p:cNvPr id="6" name="Graphic 5">
            <a:extLst>
              <a:ext uri="{FF2B5EF4-FFF2-40B4-BE49-F238E27FC236}">
                <a16:creationId xmlns:a16="http://schemas.microsoft.com/office/drawing/2014/main" id="{BEE4CE7E-4180-3A43-8B0A-C56F4429A9C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61889" y="3199919"/>
            <a:ext cx="1073142" cy="1073142"/>
          </a:xfrm>
          <a:prstGeom prst="rect">
            <a:avLst/>
          </a:prstGeom>
        </p:spPr>
      </p:pic>
    </p:spTree>
    <p:extLst>
      <p:ext uri="{BB962C8B-B14F-4D97-AF65-F5344CB8AC3E}">
        <p14:creationId xmlns:p14="http://schemas.microsoft.com/office/powerpoint/2010/main" val="186518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50"/>
                                  </p:stCondLst>
                                  <p:childTnLst>
                                    <p:animMotion origin="layout" path="M 9.72222E-7 0 L -0.0536 0 " pathEditMode="relative" rAng="0" ptsTypes="AA">
                                      <p:cBhvr>
                                        <p:cTn id="9" dur="500" spd="-100000" fill="hold"/>
                                        <p:tgtEl>
                                          <p:spTgt spid="5"/>
                                        </p:tgtEl>
                                        <p:attrNameLst>
                                          <p:attrName>ppt_x</p:attrName>
                                          <p:attrName>ppt_y</p:attrName>
                                        </p:attrNameLst>
                                      </p:cBhvr>
                                      <p:rCtr x="-268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51E173E8-47D5-3B4A-B24D-F83E4DBCB6D4}"/>
              </a:ext>
            </a:extLst>
          </p:cNvPr>
          <p:cNvSpPr>
            <a:spLocks noGrp="1"/>
          </p:cNvSpPr>
          <p:nvPr>
            <p:ph type="body" sz="quarter" idx="14"/>
          </p:nvPr>
        </p:nvSpPr>
        <p:spPr>
          <a:xfrm>
            <a:off x="323851" y="4652963"/>
            <a:ext cx="5238749" cy="1380399"/>
          </a:xfrm>
        </p:spPr>
        <p:txBody>
          <a:bodyPr/>
          <a:lstStyle/>
          <a:p>
            <a:r>
              <a:rPr lang="en-US" dirty="0"/>
              <a:t>Nick Coult</a:t>
            </a:r>
          </a:p>
          <a:p>
            <a:r>
              <a:rPr lang="en-US" dirty="0"/>
              <a:t>Principal product manager</a:t>
            </a:r>
          </a:p>
          <a:p>
            <a:r>
              <a:rPr lang="en-US" dirty="0"/>
              <a:t>AWS</a:t>
            </a:r>
          </a:p>
          <a:p>
            <a:endParaRPr lang="en-US" dirty="0"/>
          </a:p>
          <a:p>
            <a:endParaRPr lang="en-US" dirty="0"/>
          </a:p>
        </p:txBody>
      </p:sp>
    </p:spTree>
    <p:extLst>
      <p:ext uri="{BB962C8B-B14F-4D97-AF65-F5344CB8AC3E}">
        <p14:creationId xmlns:p14="http://schemas.microsoft.com/office/powerpoint/2010/main" val="16237684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5E638-F2BC-E140-9CA3-DB7868814FBC}"/>
              </a:ext>
            </a:extLst>
          </p:cNvPr>
          <p:cNvSpPr>
            <a:spLocks noGrp="1"/>
          </p:cNvSpPr>
          <p:nvPr>
            <p:ph type="title"/>
          </p:nvPr>
        </p:nvSpPr>
        <p:spPr>
          <a:xfrm>
            <a:off x="323088" y="347413"/>
            <a:ext cx="13987008" cy="1079598"/>
          </a:xfrm>
        </p:spPr>
        <p:txBody>
          <a:bodyPr/>
          <a:lstStyle/>
          <a:p>
            <a:r>
              <a:rPr lang="en-US" dirty="0"/>
              <a:t>App Mesh works across compute services</a:t>
            </a:r>
          </a:p>
        </p:txBody>
      </p:sp>
      <p:pic>
        <p:nvPicPr>
          <p:cNvPr id="8" name="Graphic 7">
            <a:extLst>
              <a:ext uri="{FF2B5EF4-FFF2-40B4-BE49-F238E27FC236}">
                <a16:creationId xmlns:a16="http://schemas.microsoft.com/office/drawing/2014/main" id="{6C97FD2A-DE15-B94D-97CF-C7AC02FD9B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7198" y="1845032"/>
            <a:ext cx="711200" cy="711200"/>
          </a:xfrm>
          <a:prstGeom prst="rect">
            <a:avLst/>
          </a:prstGeom>
        </p:spPr>
      </p:pic>
      <p:pic>
        <p:nvPicPr>
          <p:cNvPr id="9" name="Graphic 8">
            <a:extLst>
              <a:ext uri="{FF2B5EF4-FFF2-40B4-BE49-F238E27FC236}">
                <a16:creationId xmlns:a16="http://schemas.microsoft.com/office/drawing/2014/main" id="{CDE605EA-4A0D-A04C-9FEC-439EA24F6A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7198" y="4056084"/>
            <a:ext cx="711200" cy="711200"/>
          </a:xfrm>
          <a:prstGeom prst="rect">
            <a:avLst/>
          </a:prstGeom>
        </p:spPr>
      </p:pic>
      <p:pic>
        <p:nvPicPr>
          <p:cNvPr id="10" name="Graphic 9">
            <a:extLst>
              <a:ext uri="{FF2B5EF4-FFF2-40B4-BE49-F238E27FC236}">
                <a16:creationId xmlns:a16="http://schemas.microsoft.com/office/drawing/2014/main" id="{92F0D6F8-0AEC-3443-847C-C2411CBCC4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67198" y="2950558"/>
            <a:ext cx="711200" cy="711200"/>
          </a:xfrm>
          <a:prstGeom prst="rect">
            <a:avLst/>
          </a:prstGeom>
        </p:spPr>
      </p:pic>
      <p:pic>
        <p:nvPicPr>
          <p:cNvPr id="11" name="Graphic 10">
            <a:extLst>
              <a:ext uri="{FF2B5EF4-FFF2-40B4-BE49-F238E27FC236}">
                <a16:creationId xmlns:a16="http://schemas.microsoft.com/office/drawing/2014/main" id="{492B2CEA-B2CF-F14E-9EBC-8962965BE4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7198" y="5161610"/>
            <a:ext cx="711200" cy="711200"/>
          </a:xfrm>
          <a:prstGeom prst="rect">
            <a:avLst/>
          </a:prstGeom>
        </p:spPr>
      </p:pic>
      <p:sp>
        <p:nvSpPr>
          <p:cNvPr id="3" name="Rectangle 2">
            <a:extLst>
              <a:ext uri="{FF2B5EF4-FFF2-40B4-BE49-F238E27FC236}">
                <a16:creationId xmlns:a16="http://schemas.microsoft.com/office/drawing/2014/main" id="{87E40719-9439-9E41-82AB-082CA5B7F184}"/>
              </a:ext>
            </a:extLst>
          </p:cNvPr>
          <p:cNvSpPr/>
          <p:nvPr/>
        </p:nvSpPr>
        <p:spPr>
          <a:xfrm>
            <a:off x="4008500" y="1944578"/>
            <a:ext cx="2018501" cy="461665"/>
          </a:xfrm>
          <a:prstGeom prst="rect">
            <a:avLst/>
          </a:prstGeom>
        </p:spPr>
        <p:txBody>
          <a:bodyPr wrap="none">
            <a:spAutoFit/>
          </a:bodyPr>
          <a:lstStyle/>
          <a:p>
            <a:r>
              <a:rPr lang="en-US" sz="2400" dirty="0">
                <a:solidFill>
                  <a:srgbClr val="F2F2F2"/>
                </a:solidFill>
                <a:ea typeface="Amazon Ember Light" panose="020B0403020204020204" pitchFamily="34" charset="0"/>
                <a:cs typeface="Amazon Ember Light" panose="020B0403020204020204" pitchFamily="34" charset="0"/>
              </a:rPr>
              <a:t>Amazon ECS</a:t>
            </a:r>
            <a:r>
              <a:rPr lang="en-US" sz="2400" dirty="0">
                <a:solidFill>
                  <a:schemeClr val="tx2"/>
                </a:solidFill>
                <a:ea typeface="Amazon Ember Light" panose="020B0403020204020204" pitchFamily="34" charset="0"/>
                <a:cs typeface="Amazon Ember Light" panose="020B0403020204020204" pitchFamily="34" charset="0"/>
              </a:rPr>
              <a:t> </a:t>
            </a:r>
            <a:endParaRPr lang="en-US" sz="2400" dirty="0"/>
          </a:p>
        </p:txBody>
      </p:sp>
      <p:sp>
        <p:nvSpPr>
          <p:cNvPr id="13" name="Rectangle 12">
            <a:extLst>
              <a:ext uri="{FF2B5EF4-FFF2-40B4-BE49-F238E27FC236}">
                <a16:creationId xmlns:a16="http://schemas.microsoft.com/office/drawing/2014/main" id="{28CB0F23-DD99-7E46-AECC-A41181D63059}"/>
              </a:ext>
            </a:extLst>
          </p:cNvPr>
          <p:cNvSpPr/>
          <p:nvPr/>
        </p:nvSpPr>
        <p:spPr>
          <a:xfrm>
            <a:off x="4008500" y="3075325"/>
            <a:ext cx="1983235" cy="461665"/>
          </a:xfrm>
          <a:prstGeom prst="rect">
            <a:avLst/>
          </a:prstGeom>
        </p:spPr>
        <p:txBody>
          <a:bodyPr wrap="none">
            <a:spAutoFit/>
          </a:bodyPr>
          <a:lstStyle/>
          <a:p>
            <a:r>
              <a:rPr lang="en-US" sz="2400" dirty="0">
                <a:solidFill>
                  <a:srgbClr val="F2F2F2"/>
                </a:solidFill>
                <a:ea typeface="Amazon Ember Light" panose="020B0403020204020204" pitchFamily="34" charset="0"/>
                <a:cs typeface="Amazon Ember Light" panose="020B0403020204020204" pitchFamily="34" charset="0"/>
              </a:rPr>
              <a:t>AWS Fargate</a:t>
            </a:r>
            <a:endParaRPr lang="en-US" sz="2400" dirty="0">
              <a:solidFill>
                <a:srgbClr val="F2F2F2"/>
              </a:solidFill>
              <a:latin typeface="Amazon Ember" panose="02000000000000000000" pitchFamily="2" charset="0"/>
            </a:endParaRPr>
          </a:p>
        </p:txBody>
      </p:sp>
      <p:sp>
        <p:nvSpPr>
          <p:cNvPr id="14" name="Rectangle 13">
            <a:extLst>
              <a:ext uri="{FF2B5EF4-FFF2-40B4-BE49-F238E27FC236}">
                <a16:creationId xmlns:a16="http://schemas.microsoft.com/office/drawing/2014/main" id="{793D47D7-628D-9A4C-81C3-C529BBF8484D}"/>
              </a:ext>
            </a:extLst>
          </p:cNvPr>
          <p:cNvSpPr/>
          <p:nvPr/>
        </p:nvSpPr>
        <p:spPr>
          <a:xfrm>
            <a:off x="4008500" y="4206072"/>
            <a:ext cx="2020105" cy="461665"/>
          </a:xfrm>
          <a:prstGeom prst="rect">
            <a:avLst/>
          </a:prstGeom>
        </p:spPr>
        <p:txBody>
          <a:bodyPr wrap="none">
            <a:spAutoFit/>
          </a:bodyPr>
          <a:lstStyle/>
          <a:p>
            <a:r>
              <a:rPr lang="en-US" sz="2400" dirty="0">
                <a:solidFill>
                  <a:srgbClr val="F2F2F2"/>
                </a:solidFill>
                <a:ea typeface="Amazon Ember Light" panose="020B0403020204020204" pitchFamily="34" charset="0"/>
                <a:cs typeface="Amazon Ember Light" panose="020B0403020204020204" pitchFamily="34" charset="0"/>
              </a:rPr>
              <a:t>Amazon EKS</a:t>
            </a:r>
            <a:r>
              <a:rPr lang="en-US" sz="2400" dirty="0">
                <a:solidFill>
                  <a:schemeClr val="tx2"/>
                </a:solidFill>
                <a:ea typeface="Amazon Ember Light" panose="020B0403020204020204" pitchFamily="34" charset="0"/>
                <a:cs typeface="Amazon Ember Light" panose="020B0403020204020204" pitchFamily="34" charset="0"/>
              </a:rPr>
              <a:t> </a:t>
            </a:r>
            <a:endParaRPr lang="en-US" sz="2400" dirty="0"/>
          </a:p>
        </p:txBody>
      </p:sp>
      <p:sp>
        <p:nvSpPr>
          <p:cNvPr id="15" name="Rectangle 14">
            <a:extLst>
              <a:ext uri="{FF2B5EF4-FFF2-40B4-BE49-F238E27FC236}">
                <a16:creationId xmlns:a16="http://schemas.microsoft.com/office/drawing/2014/main" id="{67D8F149-F4F6-2346-8F85-1033B0AF5E4F}"/>
              </a:ext>
            </a:extLst>
          </p:cNvPr>
          <p:cNvSpPr/>
          <p:nvPr/>
        </p:nvSpPr>
        <p:spPr>
          <a:xfrm>
            <a:off x="4008500" y="5286377"/>
            <a:ext cx="1944763" cy="461665"/>
          </a:xfrm>
          <a:prstGeom prst="rect">
            <a:avLst/>
          </a:prstGeom>
        </p:spPr>
        <p:txBody>
          <a:bodyPr wrap="none">
            <a:spAutoFit/>
          </a:bodyPr>
          <a:lstStyle/>
          <a:p>
            <a:r>
              <a:rPr lang="en-US" sz="2400" dirty="0">
                <a:solidFill>
                  <a:schemeClr val="tx2"/>
                </a:solidFill>
                <a:ea typeface="Amazon Ember Light" panose="020B0403020204020204" pitchFamily="34" charset="0"/>
                <a:cs typeface="Amazon Ember Light" panose="020B0403020204020204" pitchFamily="34" charset="0"/>
              </a:rPr>
              <a:t>Amazon EC2</a:t>
            </a:r>
            <a:endParaRPr lang="en-US" sz="2400" dirty="0"/>
          </a:p>
        </p:txBody>
      </p:sp>
      <p:pic>
        <p:nvPicPr>
          <p:cNvPr id="19" name="Graphic 18">
            <a:extLst>
              <a:ext uri="{FF2B5EF4-FFF2-40B4-BE49-F238E27FC236}">
                <a16:creationId xmlns:a16="http://schemas.microsoft.com/office/drawing/2014/main" id="{AA1CB489-1AAD-2949-AF44-D98C259B7A5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51620" y="3375421"/>
            <a:ext cx="1104150" cy="1104150"/>
          </a:xfrm>
          <a:prstGeom prst="rect">
            <a:avLst/>
          </a:prstGeom>
        </p:spPr>
      </p:pic>
      <p:sp>
        <p:nvSpPr>
          <p:cNvPr id="5" name="Right Brace 4">
            <a:extLst>
              <a:ext uri="{FF2B5EF4-FFF2-40B4-BE49-F238E27FC236}">
                <a16:creationId xmlns:a16="http://schemas.microsoft.com/office/drawing/2014/main" id="{0E3E157C-7921-4E42-BA0F-6C906377E3DD}"/>
              </a:ext>
            </a:extLst>
          </p:cNvPr>
          <p:cNvSpPr/>
          <p:nvPr/>
        </p:nvSpPr>
        <p:spPr>
          <a:xfrm>
            <a:off x="7843837" y="1699385"/>
            <a:ext cx="1072662" cy="4456222"/>
          </a:xfrm>
          <a:prstGeom prst="rightBrac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3941E80-0AEE-E547-A167-C93DB3253604}"/>
              </a:ext>
            </a:extLst>
          </p:cNvPr>
          <p:cNvSpPr/>
          <p:nvPr/>
        </p:nvSpPr>
        <p:spPr>
          <a:xfrm>
            <a:off x="8779248" y="4571357"/>
            <a:ext cx="2300630" cy="461665"/>
          </a:xfrm>
          <a:prstGeom prst="rect">
            <a:avLst/>
          </a:prstGeom>
        </p:spPr>
        <p:txBody>
          <a:bodyPr wrap="none">
            <a:spAutoFit/>
          </a:bodyPr>
          <a:lstStyle/>
          <a:p>
            <a:r>
              <a:rPr lang="en-US" sz="2400" dirty="0">
                <a:solidFill>
                  <a:schemeClr val="tx2"/>
                </a:solidFill>
                <a:ea typeface="Amazon Ember Light" panose="020B0403020204020204" pitchFamily="34" charset="0"/>
                <a:cs typeface="Amazon Ember Light" panose="020B0403020204020204" pitchFamily="34" charset="0"/>
              </a:rPr>
              <a:t>AWS App Mesh</a:t>
            </a:r>
            <a:endParaRPr lang="en-US" sz="2400" dirty="0"/>
          </a:p>
        </p:txBody>
      </p:sp>
    </p:spTree>
    <p:extLst>
      <p:ext uri="{BB962C8B-B14F-4D97-AF65-F5344CB8AC3E}">
        <p14:creationId xmlns:p14="http://schemas.microsoft.com/office/powerpoint/2010/main" val="69721280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85100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3655B-A28D-654F-9886-8C2E674551FE}"/>
              </a:ext>
            </a:extLst>
          </p:cNvPr>
          <p:cNvSpPr>
            <a:spLocks noGrp="1"/>
          </p:cNvSpPr>
          <p:nvPr>
            <p:ph type="title"/>
          </p:nvPr>
        </p:nvSpPr>
        <p:spPr/>
        <p:txBody>
          <a:bodyPr/>
          <a:lstStyle/>
          <a:p>
            <a:r>
              <a:rPr lang="en-US" dirty="0"/>
              <a:t>Why a </a:t>
            </a:r>
            <a:r>
              <a:rPr lang="en-US" dirty="0">
                <a:gradFill flip="none" rotWithShape="1">
                  <a:gsLst>
                    <a:gs pos="0">
                      <a:srgbClr val="FFFFFF"/>
                    </a:gs>
                    <a:gs pos="100000">
                      <a:schemeClr val="tx1"/>
                    </a:gs>
                  </a:gsLst>
                  <a:lin ang="5400000" scaled="0"/>
                  <a:tileRect/>
                </a:gradFill>
              </a:rPr>
              <a:t>service</a:t>
            </a:r>
            <a:r>
              <a:rPr lang="en-US" dirty="0"/>
              <a:t> mesh?</a:t>
            </a:r>
          </a:p>
        </p:txBody>
      </p:sp>
      <p:sp>
        <p:nvSpPr>
          <p:cNvPr id="3" name="Rectangle 2">
            <a:extLst>
              <a:ext uri="{FF2B5EF4-FFF2-40B4-BE49-F238E27FC236}">
                <a16:creationId xmlns:a16="http://schemas.microsoft.com/office/drawing/2014/main" id="{DE19029E-FB2A-0D48-B48C-F5189BBC3ADB}"/>
              </a:ext>
            </a:extLst>
          </p:cNvPr>
          <p:cNvSpPr/>
          <p:nvPr/>
        </p:nvSpPr>
        <p:spPr>
          <a:xfrm>
            <a:off x="500332" y="4752943"/>
            <a:ext cx="7315200" cy="1070101"/>
          </a:xfrm>
          <a:prstGeom prst="rect">
            <a:avLst/>
          </a:prstGeom>
        </p:spPr>
        <p:txBody>
          <a:bodyPr>
            <a:spAutoFit/>
          </a:bodyPr>
          <a:lstStyle/>
          <a:p>
            <a:r>
              <a:rPr lang="en-US" dirty="0"/>
              <a:t>Nitin Mahajan</a:t>
            </a:r>
          </a:p>
          <a:p>
            <a:r>
              <a:rPr lang="en-US" dirty="0"/>
              <a:t>Executive Director, Service Engineering</a:t>
            </a:r>
          </a:p>
          <a:p>
            <a:r>
              <a:rPr lang="en-US" dirty="0" err="1"/>
              <a:t>Edmunds.com</a:t>
            </a:r>
            <a:endParaRPr lang="en-US" dirty="0"/>
          </a:p>
        </p:txBody>
      </p:sp>
    </p:spTree>
    <p:extLst>
      <p:ext uri="{BB962C8B-B14F-4D97-AF65-F5344CB8AC3E}">
        <p14:creationId xmlns:p14="http://schemas.microsoft.com/office/powerpoint/2010/main" val="42721469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94"/>
        <p:cNvGrpSpPr/>
        <p:nvPr/>
      </p:nvGrpSpPr>
      <p:grpSpPr>
        <a:xfrm>
          <a:off x="0" y="0"/>
          <a:ext cx="0" cy="0"/>
          <a:chOff x="0" y="0"/>
          <a:chExt cx="0" cy="0"/>
        </a:xfrm>
      </p:grpSpPr>
      <p:sp>
        <p:nvSpPr>
          <p:cNvPr id="95" name="Google Shape;95;p16"/>
          <p:cNvSpPr txBox="1">
            <a:spLocks noGrp="1"/>
          </p:cNvSpPr>
          <p:nvPr>
            <p:ph type="title"/>
          </p:nvPr>
        </p:nvSpPr>
        <p:spPr>
          <a:xfrm>
            <a:off x="750430" y="480059"/>
            <a:ext cx="13129542" cy="1076326"/>
          </a:xfrm>
          <a:prstGeom prst="rect">
            <a:avLst/>
          </a:prstGeom>
          <a:noFill/>
          <a:ln>
            <a:noFill/>
          </a:ln>
        </p:spPr>
        <p:txBody>
          <a:bodyPr spcFirstLastPara="1" vert="horz" wrap="square" lIns="109710" tIns="54840" rIns="109710" bIns="54840" rtlCol="0" anchor="ctr" anchorCtr="0">
            <a:noAutofit/>
          </a:bodyPr>
          <a:lstStyle/>
          <a:p>
            <a:pPr>
              <a:buSzPts val="5400"/>
            </a:pPr>
            <a:r>
              <a:rPr lang="en-US" sz="6480"/>
              <a:t>Our Platform</a:t>
            </a:r>
            <a:endParaRPr/>
          </a:p>
        </p:txBody>
      </p:sp>
      <p:sp>
        <p:nvSpPr>
          <p:cNvPr id="96" name="Google Shape;96;p16"/>
          <p:cNvSpPr txBox="1"/>
          <p:nvPr/>
        </p:nvSpPr>
        <p:spPr>
          <a:xfrm>
            <a:off x="749672" y="5988278"/>
            <a:ext cx="2186322" cy="494262"/>
          </a:xfrm>
          <a:prstGeom prst="rect">
            <a:avLst/>
          </a:prstGeom>
          <a:noFill/>
          <a:ln>
            <a:noFill/>
          </a:ln>
        </p:spPr>
        <p:txBody>
          <a:bodyPr spcFirstLastPara="1" wrap="square" lIns="16140" tIns="16140" rIns="16140" bIns="16140" anchor="t" anchorCtr="0">
            <a:noAutofit/>
          </a:bodyPr>
          <a:lstStyle/>
          <a:p>
            <a:pPr algn="ctr"/>
            <a:r>
              <a:rPr lang="en-US" sz="1500">
                <a:solidFill>
                  <a:srgbClr val="FFFFFF"/>
                </a:solidFill>
                <a:latin typeface="Calibri"/>
                <a:ea typeface="Calibri"/>
                <a:cs typeface="Calibri"/>
                <a:sym typeface="Calibri"/>
              </a:rPr>
              <a:t>Major Car Manufacturers</a:t>
            </a:r>
            <a:endParaRPr sz="2542"/>
          </a:p>
        </p:txBody>
      </p:sp>
      <p:sp>
        <p:nvSpPr>
          <p:cNvPr id="97" name="Google Shape;97;p16"/>
          <p:cNvSpPr/>
          <p:nvPr/>
        </p:nvSpPr>
        <p:spPr>
          <a:xfrm>
            <a:off x="1278176" y="4614233"/>
            <a:ext cx="1129313" cy="1129313"/>
          </a:xfrm>
          <a:prstGeom prst="rect">
            <a:avLst/>
          </a:prstGeom>
          <a:noFill/>
          <a:ln w="12700" cap="flat" cmpd="sng">
            <a:solidFill>
              <a:srgbClr val="FFFFFF"/>
            </a:solidFill>
            <a:prstDash val="solid"/>
            <a:round/>
            <a:headEnd type="none" w="sm" len="sm"/>
            <a:tailEnd type="none" w="sm" len="sm"/>
          </a:ln>
        </p:spPr>
        <p:txBody>
          <a:bodyPr spcFirstLastPara="1" wrap="square" lIns="27420" tIns="54840" rIns="27420" bIns="54840" anchor="ctr" anchorCtr="0">
            <a:noAutofit/>
          </a:bodyPr>
          <a:lstStyle/>
          <a:p>
            <a:pPr algn="ctr"/>
            <a:endParaRPr sz="1080">
              <a:solidFill>
                <a:schemeClr val="lt1"/>
              </a:solidFill>
              <a:latin typeface="Calibri"/>
              <a:ea typeface="Calibri"/>
              <a:cs typeface="Calibri"/>
              <a:sym typeface="Calibri"/>
            </a:endParaRPr>
          </a:p>
        </p:txBody>
      </p:sp>
      <p:pic>
        <p:nvPicPr>
          <p:cNvPr id="98" name="Google Shape;98;p16" descr="Picture 26"/>
          <p:cNvPicPr preferRelativeResize="0"/>
          <p:nvPr/>
        </p:nvPicPr>
        <p:blipFill rotWithShape="1">
          <a:blip r:embed="rId3">
            <a:alphaModFix/>
          </a:blip>
          <a:srcRect/>
          <a:stretch/>
        </p:blipFill>
        <p:spPr>
          <a:xfrm>
            <a:off x="1524179" y="4931463"/>
            <a:ext cx="637310" cy="494854"/>
          </a:xfrm>
          <a:prstGeom prst="rect">
            <a:avLst/>
          </a:prstGeom>
          <a:noFill/>
          <a:ln>
            <a:noFill/>
          </a:ln>
        </p:spPr>
      </p:pic>
      <p:cxnSp>
        <p:nvCxnSpPr>
          <p:cNvPr id="99" name="Google Shape;99;p16"/>
          <p:cNvCxnSpPr/>
          <p:nvPr/>
        </p:nvCxnSpPr>
        <p:spPr>
          <a:xfrm>
            <a:off x="2415589" y="3660622"/>
            <a:ext cx="1230215" cy="1"/>
          </a:xfrm>
          <a:prstGeom prst="straightConnector1">
            <a:avLst/>
          </a:prstGeom>
          <a:noFill/>
          <a:ln w="12700" cap="flat" cmpd="sng">
            <a:solidFill>
              <a:srgbClr val="FFFFFF"/>
            </a:solidFill>
            <a:prstDash val="dash"/>
            <a:round/>
            <a:headEnd type="none" w="sm" len="sm"/>
            <a:tailEnd type="none" w="sm" len="sm"/>
          </a:ln>
          <a:effectLst>
            <a:outerShdw blurRad="12700" rotWithShape="0">
              <a:srgbClr val="000000">
                <a:alpha val="37647"/>
              </a:srgbClr>
            </a:outerShdw>
          </a:effectLst>
        </p:spPr>
      </p:cxnSp>
      <p:sp>
        <p:nvSpPr>
          <p:cNvPr id="100" name="Google Shape;100;p16"/>
          <p:cNvSpPr txBox="1"/>
          <p:nvPr/>
        </p:nvSpPr>
        <p:spPr>
          <a:xfrm>
            <a:off x="11773368" y="2290547"/>
            <a:ext cx="2012672" cy="1306793"/>
          </a:xfrm>
          <a:prstGeom prst="rect">
            <a:avLst/>
          </a:prstGeom>
          <a:noFill/>
          <a:ln>
            <a:noFill/>
          </a:ln>
        </p:spPr>
        <p:txBody>
          <a:bodyPr spcFirstLastPara="1" wrap="square" lIns="16140" tIns="16140" rIns="16140" bIns="16140" anchor="t" anchorCtr="0">
            <a:noAutofit/>
          </a:bodyPr>
          <a:lstStyle/>
          <a:p>
            <a:pPr algn="ctr"/>
            <a:r>
              <a:rPr lang="en-US" sz="2640" b="1">
                <a:solidFill>
                  <a:srgbClr val="FFFFFF"/>
                </a:solidFill>
                <a:latin typeface="Calibri"/>
                <a:ea typeface="Calibri"/>
                <a:cs typeface="Calibri"/>
                <a:sym typeface="Calibri"/>
              </a:rPr>
              <a:t>20 MILLION </a:t>
            </a:r>
            <a:endParaRPr sz="2040">
              <a:solidFill>
                <a:schemeClr val="lt1"/>
              </a:solidFill>
              <a:latin typeface="Calibri"/>
              <a:ea typeface="Calibri"/>
              <a:cs typeface="Calibri"/>
              <a:sym typeface="Calibri"/>
            </a:endParaRPr>
          </a:p>
          <a:p>
            <a:pPr algn="ctr"/>
            <a:r>
              <a:rPr lang="en-US" sz="1500">
                <a:solidFill>
                  <a:srgbClr val="FFFFFF"/>
                </a:solidFill>
                <a:latin typeface="Calibri"/>
                <a:ea typeface="Calibri"/>
                <a:cs typeface="Calibri"/>
                <a:sym typeface="Calibri"/>
              </a:rPr>
              <a:t>Monthly Car Shoppers</a:t>
            </a:r>
            <a:endParaRPr sz="2542"/>
          </a:p>
        </p:txBody>
      </p:sp>
      <p:cxnSp>
        <p:nvCxnSpPr>
          <p:cNvPr id="101" name="Google Shape;101;p16"/>
          <p:cNvCxnSpPr/>
          <p:nvPr/>
        </p:nvCxnSpPr>
        <p:spPr>
          <a:xfrm rot="10800000" flipH="1">
            <a:off x="15449533" y="3855528"/>
            <a:ext cx="1" cy="161416"/>
          </a:xfrm>
          <a:prstGeom prst="straightConnector1">
            <a:avLst/>
          </a:prstGeom>
          <a:noFill/>
          <a:ln w="9525" cap="flat" cmpd="sng">
            <a:solidFill>
              <a:srgbClr val="FFFFFF"/>
            </a:solidFill>
            <a:prstDash val="solid"/>
            <a:round/>
            <a:headEnd type="none" w="sm" len="sm"/>
            <a:tailEnd type="none" w="sm" len="sm"/>
          </a:ln>
          <a:effectLst>
            <a:outerShdw blurRad="12700" rotWithShape="0">
              <a:srgbClr val="000000">
                <a:alpha val="37647"/>
              </a:srgbClr>
            </a:outerShdw>
          </a:effectLst>
        </p:spPr>
      </p:cxnSp>
      <p:cxnSp>
        <p:nvCxnSpPr>
          <p:cNvPr id="102" name="Google Shape;102;p16"/>
          <p:cNvCxnSpPr/>
          <p:nvPr/>
        </p:nvCxnSpPr>
        <p:spPr>
          <a:xfrm>
            <a:off x="2407489" y="5178890"/>
            <a:ext cx="1238314" cy="1"/>
          </a:xfrm>
          <a:prstGeom prst="straightConnector1">
            <a:avLst/>
          </a:prstGeom>
          <a:noFill/>
          <a:ln w="12700" cap="flat" cmpd="sng">
            <a:solidFill>
              <a:srgbClr val="FFFFFF"/>
            </a:solidFill>
            <a:prstDash val="dash"/>
            <a:round/>
            <a:headEnd type="none" w="sm" len="sm"/>
            <a:tailEnd type="none" w="sm" len="sm"/>
          </a:ln>
          <a:effectLst>
            <a:outerShdw blurRad="12700" rotWithShape="0">
              <a:srgbClr val="000000">
                <a:alpha val="37647"/>
              </a:srgbClr>
            </a:outerShdw>
          </a:effectLst>
        </p:spPr>
      </p:cxnSp>
      <p:pic>
        <p:nvPicPr>
          <p:cNvPr id="103" name="Google Shape;103;p16" descr="Picture 42"/>
          <p:cNvPicPr preferRelativeResize="0"/>
          <p:nvPr/>
        </p:nvPicPr>
        <p:blipFill rotWithShape="1">
          <a:blip r:embed="rId4">
            <a:alphaModFix/>
          </a:blip>
          <a:srcRect/>
          <a:stretch/>
        </p:blipFill>
        <p:spPr>
          <a:xfrm>
            <a:off x="6135629" y="1339467"/>
            <a:ext cx="1935246" cy="305413"/>
          </a:xfrm>
          <a:prstGeom prst="rect">
            <a:avLst/>
          </a:prstGeom>
          <a:noFill/>
          <a:ln>
            <a:noFill/>
          </a:ln>
        </p:spPr>
      </p:pic>
      <p:sp>
        <p:nvSpPr>
          <p:cNvPr id="104" name="Google Shape;104;p16"/>
          <p:cNvSpPr/>
          <p:nvPr/>
        </p:nvSpPr>
        <p:spPr>
          <a:xfrm>
            <a:off x="11888435" y="3912601"/>
            <a:ext cx="1462574" cy="2812664"/>
          </a:xfrm>
          <a:prstGeom prst="rect">
            <a:avLst/>
          </a:prstGeom>
          <a:noFill/>
          <a:ln w="12700" cap="flat" cmpd="sng">
            <a:solidFill>
              <a:srgbClr val="FFFFFF"/>
            </a:solidFill>
            <a:prstDash val="solid"/>
            <a:round/>
            <a:headEnd type="none" w="sm" len="sm"/>
            <a:tailEnd type="none" w="sm" len="sm"/>
          </a:ln>
        </p:spPr>
        <p:txBody>
          <a:bodyPr spcFirstLastPara="1" wrap="square" lIns="27420" tIns="54840" rIns="27420" bIns="54840" anchor="ctr" anchorCtr="0">
            <a:noAutofit/>
          </a:bodyPr>
          <a:lstStyle/>
          <a:p>
            <a:pPr algn="ctr"/>
            <a:endParaRPr sz="1080">
              <a:solidFill>
                <a:schemeClr val="lt1"/>
              </a:solidFill>
              <a:latin typeface="Calibri"/>
              <a:ea typeface="Calibri"/>
              <a:cs typeface="Calibri"/>
              <a:sym typeface="Calibri"/>
            </a:endParaRPr>
          </a:p>
        </p:txBody>
      </p:sp>
      <p:pic>
        <p:nvPicPr>
          <p:cNvPr id="105" name="Google Shape;105;p16" descr="Picture 45"/>
          <p:cNvPicPr preferRelativeResize="0"/>
          <p:nvPr/>
        </p:nvPicPr>
        <p:blipFill rotWithShape="1">
          <a:blip r:embed="rId5">
            <a:alphaModFix/>
          </a:blip>
          <a:srcRect b="23294"/>
          <a:stretch/>
        </p:blipFill>
        <p:spPr>
          <a:xfrm>
            <a:off x="3448713" y="1893685"/>
            <a:ext cx="7803770" cy="4636894"/>
          </a:xfrm>
          <a:prstGeom prst="rect">
            <a:avLst/>
          </a:prstGeom>
          <a:noFill/>
          <a:ln>
            <a:noFill/>
          </a:ln>
        </p:spPr>
      </p:pic>
      <p:sp>
        <p:nvSpPr>
          <p:cNvPr id="106" name="Google Shape;106;p16"/>
          <p:cNvSpPr/>
          <p:nvPr/>
        </p:nvSpPr>
        <p:spPr>
          <a:xfrm>
            <a:off x="3645800" y="1911384"/>
            <a:ext cx="7380094" cy="4813882"/>
          </a:xfrm>
          <a:prstGeom prst="rect">
            <a:avLst/>
          </a:prstGeom>
          <a:noFill/>
          <a:ln w="9525" cap="flat" cmpd="sng">
            <a:solidFill>
              <a:srgbClr val="007EE5"/>
            </a:solidFill>
            <a:prstDash val="solid"/>
            <a:round/>
            <a:headEnd type="none" w="sm" len="sm"/>
            <a:tailEnd type="none" w="sm" len="sm"/>
          </a:ln>
        </p:spPr>
        <p:txBody>
          <a:bodyPr spcFirstLastPara="1" wrap="square" lIns="27420" tIns="54840" rIns="27420" bIns="54840" anchor="ctr" anchorCtr="0">
            <a:noAutofit/>
          </a:bodyPr>
          <a:lstStyle/>
          <a:p>
            <a:pPr algn="ctr"/>
            <a:endParaRPr sz="1080">
              <a:solidFill>
                <a:schemeClr val="lt1"/>
              </a:solidFill>
              <a:latin typeface="Calibri"/>
              <a:ea typeface="Calibri"/>
              <a:cs typeface="Calibri"/>
              <a:sym typeface="Calibri"/>
            </a:endParaRPr>
          </a:p>
        </p:txBody>
      </p:sp>
      <p:cxnSp>
        <p:nvCxnSpPr>
          <p:cNvPr id="107" name="Google Shape;107;p16"/>
          <p:cNvCxnSpPr/>
          <p:nvPr/>
        </p:nvCxnSpPr>
        <p:spPr>
          <a:xfrm>
            <a:off x="11025895" y="5288845"/>
            <a:ext cx="862542" cy="1"/>
          </a:xfrm>
          <a:prstGeom prst="straightConnector1">
            <a:avLst/>
          </a:prstGeom>
          <a:noFill/>
          <a:ln w="12700" cap="flat" cmpd="sng">
            <a:solidFill>
              <a:srgbClr val="FFFFFF"/>
            </a:solidFill>
            <a:prstDash val="dash"/>
            <a:round/>
            <a:headEnd type="none" w="sm" len="sm"/>
            <a:tailEnd type="none" w="sm" len="sm"/>
          </a:ln>
          <a:effectLst>
            <a:outerShdw blurRad="12700" rotWithShape="0">
              <a:srgbClr val="000000">
                <a:alpha val="37647"/>
              </a:srgbClr>
            </a:outerShdw>
          </a:effectLst>
        </p:spPr>
      </p:cxnSp>
      <p:pic>
        <p:nvPicPr>
          <p:cNvPr id="108" name="Google Shape;108;p16" descr="Picture 49"/>
          <p:cNvPicPr preferRelativeResize="0"/>
          <p:nvPr/>
        </p:nvPicPr>
        <p:blipFill rotWithShape="1">
          <a:blip r:embed="rId6">
            <a:alphaModFix/>
          </a:blip>
          <a:srcRect/>
          <a:stretch/>
        </p:blipFill>
        <p:spPr>
          <a:xfrm>
            <a:off x="12051250" y="4095216"/>
            <a:ext cx="507764" cy="446218"/>
          </a:xfrm>
          <a:prstGeom prst="rect">
            <a:avLst/>
          </a:prstGeom>
          <a:noFill/>
          <a:ln>
            <a:noFill/>
          </a:ln>
        </p:spPr>
      </p:pic>
      <p:pic>
        <p:nvPicPr>
          <p:cNvPr id="109" name="Google Shape;109;p16" descr="Picture 51"/>
          <p:cNvPicPr preferRelativeResize="0"/>
          <p:nvPr/>
        </p:nvPicPr>
        <p:blipFill rotWithShape="1">
          <a:blip r:embed="rId6">
            <a:alphaModFix/>
          </a:blip>
          <a:srcRect/>
          <a:stretch/>
        </p:blipFill>
        <p:spPr>
          <a:xfrm>
            <a:off x="12051250" y="4746781"/>
            <a:ext cx="507764" cy="446218"/>
          </a:xfrm>
          <a:prstGeom prst="rect">
            <a:avLst/>
          </a:prstGeom>
          <a:noFill/>
          <a:ln>
            <a:noFill/>
          </a:ln>
        </p:spPr>
      </p:pic>
      <p:pic>
        <p:nvPicPr>
          <p:cNvPr id="110" name="Google Shape;110;p16" descr="Picture 53"/>
          <p:cNvPicPr preferRelativeResize="0"/>
          <p:nvPr/>
        </p:nvPicPr>
        <p:blipFill rotWithShape="1">
          <a:blip r:embed="rId6">
            <a:alphaModFix/>
          </a:blip>
          <a:srcRect/>
          <a:stretch/>
        </p:blipFill>
        <p:spPr>
          <a:xfrm>
            <a:off x="12051250" y="5398346"/>
            <a:ext cx="507764" cy="446218"/>
          </a:xfrm>
          <a:prstGeom prst="rect">
            <a:avLst/>
          </a:prstGeom>
          <a:noFill/>
          <a:ln>
            <a:noFill/>
          </a:ln>
        </p:spPr>
      </p:pic>
      <p:pic>
        <p:nvPicPr>
          <p:cNvPr id="111" name="Google Shape;111;p16" descr="Picture 55"/>
          <p:cNvPicPr preferRelativeResize="0"/>
          <p:nvPr/>
        </p:nvPicPr>
        <p:blipFill rotWithShape="1">
          <a:blip r:embed="rId6">
            <a:alphaModFix/>
          </a:blip>
          <a:srcRect/>
          <a:stretch/>
        </p:blipFill>
        <p:spPr>
          <a:xfrm>
            <a:off x="12051250" y="6049913"/>
            <a:ext cx="507764" cy="446218"/>
          </a:xfrm>
          <a:prstGeom prst="rect">
            <a:avLst/>
          </a:prstGeom>
          <a:noFill/>
          <a:ln>
            <a:noFill/>
          </a:ln>
        </p:spPr>
      </p:pic>
      <p:pic>
        <p:nvPicPr>
          <p:cNvPr id="112" name="Google Shape;112;p16" descr="Picture 57"/>
          <p:cNvPicPr preferRelativeResize="0"/>
          <p:nvPr/>
        </p:nvPicPr>
        <p:blipFill rotWithShape="1">
          <a:blip r:embed="rId6">
            <a:alphaModFix/>
          </a:blip>
          <a:srcRect/>
          <a:stretch/>
        </p:blipFill>
        <p:spPr>
          <a:xfrm>
            <a:off x="12697862" y="4095216"/>
            <a:ext cx="507764" cy="446218"/>
          </a:xfrm>
          <a:prstGeom prst="rect">
            <a:avLst/>
          </a:prstGeom>
          <a:noFill/>
          <a:ln>
            <a:noFill/>
          </a:ln>
        </p:spPr>
      </p:pic>
      <p:pic>
        <p:nvPicPr>
          <p:cNvPr id="113" name="Google Shape;113;p16" descr="Picture 58"/>
          <p:cNvPicPr preferRelativeResize="0"/>
          <p:nvPr/>
        </p:nvPicPr>
        <p:blipFill rotWithShape="1">
          <a:blip r:embed="rId6">
            <a:alphaModFix/>
          </a:blip>
          <a:srcRect/>
          <a:stretch/>
        </p:blipFill>
        <p:spPr>
          <a:xfrm>
            <a:off x="12697862" y="4746781"/>
            <a:ext cx="507764" cy="446218"/>
          </a:xfrm>
          <a:prstGeom prst="rect">
            <a:avLst/>
          </a:prstGeom>
          <a:noFill/>
          <a:ln>
            <a:noFill/>
          </a:ln>
        </p:spPr>
      </p:pic>
      <p:pic>
        <p:nvPicPr>
          <p:cNvPr id="114" name="Google Shape;114;p16" descr="Picture 59"/>
          <p:cNvPicPr preferRelativeResize="0"/>
          <p:nvPr/>
        </p:nvPicPr>
        <p:blipFill rotWithShape="1">
          <a:blip r:embed="rId6">
            <a:alphaModFix/>
          </a:blip>
          <a:srcRect/>
          <a:stretch/>
        </p:blipFill>
        <p:spPr>
          <a:xfrm>
            <a:off x="12697862" y="5398346"/>
            <a:ext cx="507764" cy="446218"/>
          </a:xfrm>
          <a:prstGeom prst="rect">
            <a:avLst/>
          </a:prstGeom>
          <a:noFill/>
          <a:ln>
            <a:noFill/>
          </a:ln>
        </p:spPr>
      </p:pic>
      <p:pic>
        <p:nvPicPr>
          <p:cNvPr id="115" name="Google Shape;115;p16" descr="Picture 60"/>
          <p:cNvPicPr preferRelativeResize="0"/>
          <p:nvPr/>
        </p:nvPicPr>
        <p:blipFill rotWithShape="1">
          <a:blip r:embed="rId6">
            <a:alphaModFix/>
          </a:blip>
          <a:srcRect/>
          <a:stretch/>
        </p:blipFill>
        <p:spPr>
          <a:xfrm>
            <a:off x="12697862" y="6049913"/>
            <a:ext cx="507764" cy="446218"/>
          </a:xfrm>
          <a:prstGeom prst="rect">
            <a:avLst/>
          </a:prstGeom>
          <a:noFill/>
          <a:ln>
            <a:noFill/>
          </a:ln>
        </p:spPr>
      </p:pic>
      <p:sp>
        <p:nvSpPr>
          <p:cNvPr id="116" name="Google Shape;116;p16"/>
          <p:cNvSpPr/>
          <p:nvPr/>
        </p:nvSpPr>
        <p:spPr>
          <a:xfrm>
            <a:off x="1278176" y="3074651"/>
            <a:ext cx="1129313" cy="1129313"/>
          </a:xfrm>
          <a:prstGeom prst="rect">
            <a:avLst/>
          </a:prstGeom>
          <a:noFill/>
          <a:ln w="12700" cap="flat" cmpd="sng">
            <a:solidFill>
              <a:srgbClr val="FFFFFF"/>
            </a:solidFill>
            <a:prstDash val="solid"/>
            <a:round/>
            <a:headEnd type="none" w="sm" len="sm"/>
            <a:tailEnd type="none" w="sm" len="sm"/>
          </a:ln>
        </p:spPr>
        <p:txBody>
          <a:bodyPr spcFirstLastPara="1" wrap="square" lIns="27420" tIns="54840" rIns="27420" bIns="54840" anchor="ctr" anchorCtr="0">
            <a:noAutofit/>
          </a:bodyPr>
          <a:lstStyle/>
          <a:p>
            <a:pPr algn="ctr"/>
            <a:endParaRPr sz="1080">
              <a:solidFill>
                <a:schemeClr val="lt1"/>
              </a:solidFill>
              <a:latin typeface="Calibri"/>
              <a:ea typeface="Calibri"/>
              <a:cs typeface="Calibri"/>
              <a:sym typeface="Calibri"/>
            </a:endParaRPr>
          </a:p>
        </p:txBody>
      </p:sp>
      <p:pic>
        <p:nvPicPr>
          <p:cNvPr id="117" name="Google Shape;117;p16" descr="Picture 51"/>
          <p:cNvPicPr preferRelativeResize="0"/>
          <p:nvPr/>
        </p:nvPicPr>
        <p:blipFill rotWithShape="1">
          <a:blip r:embed="rId7">
            <a:alphaModFix/>
          </a:blip>
          <a:srcRect/>
          <a:stretch/>
        </p:blipFill>
        <p:spPr>
          <a:xfrm>
            <a:off x="1506074" y="3291375"/>
            <a:ext cx="710670" cy="710670"/>
          </a:xfrm>
          <a:prstGeom prst="rect">
            <a:avLst/>
          </a:prstGeom>
          <a:noFill/>
          <a:ln>
            <a:noFill/>
          </a:ln>
        </p:spPr>
      </p:pic>
      <p:sp>
        <p:nvSpPr>
          <p:cNvPr id="118" name="Google Shape;118;p16"/>
          <p:cNvSpPr txBox="1"/>
          <p:nvPr/>
        </p:nvSpPr>
        <p:spPr>
          <a:xfrm>
            <a:off x="1193843" y="2431943"/>
            <a:ext cx="1396510" cy="494262"/>
          </a:xfrm>
          <a:prstGeom prst="rect">
            <a:avLst/>
          </a:prstGeom>
          <a:noFill/>
          <a:ln>
            <a:noFill/>
          </a:ln>
        </p:spPr>
        <p:txBody>
          <a:bodyPr spcFirstLastPara="1" wrap="square" lIns="16140" tIns="16140" rIns="16140" bIns="16140" anchor="t" anchorCtr="0">
            <a:noAutofit/>
          </a:bodyPr>
          <a:lstStyle/>
          <a:p>
            <a:pPr algn="ctr"/>
            <a:r>
              <a:rPr lang="en-US" sz="1500">
                <a:solidFill>
                  <a:srgbClr val="FFFFFF"/>
                </a:solidFill>
                <a:latin typeface="Calibri"/>
                <a:ea typeface="Calibri"/>
                <a:cs typeface="Calibri"/>
                <a:sym typeface="Calibri"/>
              </a:rPr>
              <a:t>10K Dealer </a:t>
            </a:r>
            <a:endParaRPr sz="2040">
              <a:solidFill>
                <a:schemeClr val="lt1"/>
              </a:solidFill>
              <a:latin typeface="Calibri"/>
              <a:ea typeface="Calibri"/>
              <a:cs typeface="Calibri"/>
              <a:sym typeface="Calibri"/>
            </a:endParaRPr>
          </a:p>
          <a:p>
            <a:pPr algn="ctr"/>
            <a:r>
              <a:rPr lang="en-US" sz="1500">
                <a:solidFill>
                  <a:srgbClr val="FFFFFF"/>
                </a:solidFill>
                <a:latin typeface="Calibri"/>
                <a:ea typeface="Calibri"/>
                <a:cs typeface="Calibri"/>
                <a:sym typeface="Calibri"/>
              </a:rPr>
              <a:t>Partners</a:t>
            </a:r>
            <a:endParaRPr sz="2542"/>
          </a:p>
        </p:txBody>
      </p:sp>
      <p:sp>
        <p:nvSpPr>
          <p:cNvPr id="119" name="Google Shape;119;p16"/>
          <p:cNvSpPr txBox="1"/>
          <p:nvPr/>
        </p:nvSpPr>
        <p:spPr>
          <a:xfrm>
            <a:off x="7158184" y="4009602"/>
            <a:ext cx="55477" cy="276998"/>
          </a:xfrm>
          <a:prstGeom prst="rect">
            <a:avLst/>
          </a:prstGeom>
          <a:noFill/>
          <a:ln>
            <a:noFill/>
          </a:ln>
        </p:spPr>
        <p:txBody>
          <a:bodyPr spcFirstLastPara="1" wrap="square" lIns="27420" tIns="54840" rIns="27420" bIns="54840" anchor="t" anchorCtr="0">
            <a:noAutofit/>
          </a:bodyPr>
          <a:lstStyle/>
          <a:p>
            <a:endParaRPr sz="1080">
              <a:solidFill>
                <a:schemeClr val="lt1"/>
              </a:solidFill>
              <a:latin typeface="Calibri"/>
              <a:ea typeface="Calibri"/>
              <a:cs typeface="Calibri"/>
              <a:sym typeface="Calibri"/>
            </a:endParaRPr>
          </a:p>
        </p:txBody>
      </p:sp>
      <p:pic>
        <p:nvPicPr>
          <p:cNvPr id="120" name="Google Shape;120;p16" descr="Picture 7"/>
          <p:cNvPicPr preferRelativeResize="0"/>
          <p:nvPr/>
        </p:nvPicPr>
        <p:blipFill rotWithShape="1">
          <a:blip r:embed="rId4">
            <a:alphaModFix/>
          </a:blip>
          <a:srcRect/>
          <a:stretch/>
        </p:blipFill>
        <p:spPr>
          <a:xfrm>
            <a:off x="13143507" y="7833851"/>
            <a:ext cx="1187130" cy="187349"/>
          </a:xfrm>
          <a:prstGeom prst="rect">
            <a:avLst/>
          </a:prstGeom>
          <a:noFill/>
          <a:ln>
            <a:noFill/>
          </a:ln>
        </p:spPr>
      </p:pic>
    </p:spTree>
    <p:extLst>
      <p:ext uri="{BB962C8B-B14F-4D97-AF65-F5344CB8AC3E}">
        <p14:creationId xmlns:p14="http://schemas.microsoft.com/office/powerpoint/2010/main" val="3982605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24"/>
        <p:cNvGrpSpPr/>
        <p:nvPr/>
      </p:nvGrpSpPr>
      <p:grpSpPr>
        <a:xfrm>
          <a:off x="0" y="0"/>
          <a:ext cx="0" cy="0"/>
          <a:chOff x="0" y="0"/>
          <a:chExt cx="0" cy="0"/>
        </a:xfrm>
      </p:grpSpPr>
      <p:pic>
        <p:nvPicPr>
          <p:cNvPr id="125" name="Google Shape;125;p17" descr="Picture 2"/>
          <p:cNvPicPr preferRelativeResize="0"/>
          <p:nvPr/>
        </p:nvPicPr>
        <p:blipFill rotWithShape="1">
          <a:blip r:embed="rId3">
            <a:alphaModFix amt="50000"/>
          </a:blip>
          <a:srcRect t="22039" b="1195"/>
          <a:stretch/>
        </p:blipFill>
        <p:spPr>
          <a:xfrm>
            <a:off x="0" y="111210"/>
            <a:ext cx="14630400" cy="8229601"/>
          </a:xfrm>
          <a:prstGeom prst="rect">
            <a:avLst/>
          </a:prstGeom>
          <a:noFill/>
          <a:ln>
            <a:noFill/>
          </a:ln>
          <a:effectLst>
            <a:outerShdw blurRad="57150" dist="19050" dir="5400000" algn="bl" rotWithShape="0">
              <a:srgbClr val="000000">
                <a:alpha val="50000"/>
              </a:srgbClr>
            </a:outerShdw>
            <a:reflection endPos="30000" dist="38100" dir="5400000" fadeDir="5400012" sy="-100000" algn="bl" rotWithShape="0"/>
          </a:effectLst>
        </p:spPr>
      </p:pic>
      <p:pic>
        <p:nvPicPr>
          <p:cNvPr id="126" name="Google Shape;126;p17" descr="Picture 7"/>
          <p:cNvPicPr preferRelativeResize="0"/>
          <p:nvPr/>
        </p:nvPicPr>
        <p:blipFill rotWithShape="1">
          <a:blip r:embed="rId4">
            <a:alphaModFix/>
          </a:blip>
          <a:srcRect/>
          <a:stretch/>
        </p:blipFill>
        <p:spPr>
          <a:xfrm>
            <a:off x="13143507" y="7833851"/>
            <a:ext cx="1187130" cy="187349"/>
          </a:xfrm>
          <a:prstGeom prst="rect">
            <a:avLst/>
          </a:prstGeom>
          <a:noFill/>
          <a:ln>
            <a:noFill/>
          </a:ln>
        </p:spPr>
      </p:pic>
    </p:spTree>
    <p:extLst>
      <p:ext uri="{BB962C8B-B14F-4D97-AF65-F5344CB8AC3E}">
        <p14:creationId xmlns:p14="http://schemas.microsoft.com/office/powerpoint/2010/main" val="2452753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30"/>
        <p:cNvGrpSpPr/>
        <p:nvPr/>
      </p:nvGrpSpPr>
      <p:grpSpPr>
        <a:xfrm>
          <a:off x="0" y="0"/>
          <a:ext cx="0" cy="0"/>
          <a:chOff x="0" y="0"/>
          <a:chExt cx="0" cy="0"/>
        </a:xfrm>
      </p:grpSpPr>
      <p:pic>
        <p:nvPicPr>
          <p:cNvPr id="131" name="Google Shape;131;p18" descr="Picture 1"/>
          <p:cNvPicPr preferRelativeResize="0"/>
          <p:nvPr/>
        </p:nvPicPr>
        <p:blipFill rotWithShape="1">
          <a:blip r:embed="rId3">
            <a:alphaModFix amt="50000"/>
          </a:blip>
          <a:srcRect l="7407" r="10287"/>
          <a:stretch/>
        </p:blipFill>
        <p:spPr>
          <a:xfrm>
            <a:off x="-1" y="0"/>
            <a:ext cx="14630401" cy="8229600"/>
          </a:xfrm>
          <a:prstGeom prst="rect">
            <a:avLst/>
          </a:prstGeom>
          <a:noFill/>
          <a:ln>
            <a:noFill/>
          </a:ln>
        </p:spPr>
      </p:pic>
      <p:pic>
        <p:nvPicPr>
          <p:cNvPr id="132" name="Google Shape;132;p18" descr="Picture 7"/>
          <p:cNvPicPr preferRelativeResize="0"/>
          <p:nvPr/>
        </p:nvPicPr>
        <p:blipFill rotWithShape="1">
          <a:blip r:embed="rId4">
            <a:alphaModFix/>
          </a:blip>
          <a:srcRect/>
          <a:stretch/>
        </p:blipFill>
        <p:spPr>
          <a:xfrm>
            <a:off x="13143507" y="7833851"/>
            <a:ext cx="1187130" cy="187349"/>
          </a:xfrm>
          <a:prstGeom prst="rect">
            <a:avLst/>
          </a:prstGeom>
          <a:noFill/>
          <a:ln>
            <a:noFill/>
          </a:ln>
        </p:spPr>
      </p:pic>
    </p:spTree>
    <p:extLst>
      <p:ext uri="{BB962C8B-B14F-4D97-AF65-F5344CB8AC3E}">
        <p14:creationId xmlns:p14="http://schemas.microsoft.com/office/powerpoint/2010/main" val="4222163252"/>
      </p:ext>
    </p:extLst>
  </p:cSld>
  <p:clrMapOvr>
    <a:masterClrMapping/>
  </p:clrMapOvr>
</p:sld>
</file>

<file path=ppt/theme/theme1.xml><?xml version="1.0" encoding="utf-8"?>
<a:theme xmlns:a="http://schemas.openxmlformats.org/drawingml/2006/main" name="4-05853_Summit_2019_Template_Dark">
  <a:themeElements>
    <a:clrScheme name="Custom 45">
      <a:dk1>
        <a:srgbClr val="000000"/>
      </a:dk1>
      <a:lt1>
        <a:srgbClr val="FFFFFF"/>
      </a:lt1>
      <a:dk2>
        <a:srgbClr val="282828"/>
      </a:dk2>
      <a:lt2>
        <a:srgbClr val="F2F2F2"/>
      </a:lt2>
      <a:accent1>
        <a:srgbClr val="FF5252"/>
      </a:accent1>
      <a:accent2>
        <a:srgbClr val="527FFF"/>
      </a:accent2>
      <a:accent3>
        <a:srgbClr val="A166FF"/>
      </a:accent3>
      <a:accent4>
        <a:srgbClr val="FF6138"/>
      </a:accent4>
      <a:accent5>
        <a:srgbClr val="E72C97"/>
      </a:accent5>
      <a:accent6>
        <a:srgbClr val="FDC500"/>
      </a:accent6>
      <a:hlink>
        <a:srgbClr val="2D93AA"/>
      </a:hlink>
      <a:folHlink>
        <a:srgbClr val="2D93AA"/>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accent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76BE32B-6DA6-43C7-B335-D87DA0BE6992}" vid="{8AF2A665-ABC2-4B4A-BB05-F61F8E629C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630a2e83-186a-4a0f-ab27-bee8a8096ab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4-05853_Summit_2019_Template_Dark</Template>
  <TotalTime>9451</TotalTime>
  <Words>3100</Words>
  <Application>Microsoft Macintosh PowerPoint</Application>
  <PresentationFormat>Custom</PresentationFormat>
  <Paragraphs>593</Paragraphs>
  <Slides>50</Slides>
  <Notes>43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Amazon Ember</vt:lpstr>
      <vt:lpstr>Amazon Ember Light</vt:lpstr>
      <vt:lpstr>Amazon Ember Medium</vt:lpstr>
      <vt:lpstr>Arial</vt:lpstr>
      <vt:lpstr>Arial Black</vt:lpstr>
      <vt:lpstr>Calibri</vt:lpstr>
      <vt:lpstr>Helvetica Neue</vt:lpstr>
      <vt:lpstr>Lucida Console</vt:lpstr>
      <vt:lpstr>Merriweather</vt:lpstr>
      <vt:lpstr>Segoe UI</vt:lpstr>
      <vt:lpstr>4-05853_Summit_2019_Template_Dark</vt:lpstr>
      <vt:lpstr>PowerPoint Presentation</vt:lpstr>
      <vt:lpstr>Introducing AWS App Mesh</vt:lpstr>
      <vt:lpstr>Agenda</vt:lpstr>
      <vt:lpstr>App Mesh: Application-level communication across AWS</vt:lpstr>
      <vt:lpstr>App Mesh works across compute services</vt:lpstr>
      <vt:lpstr>Why a service mesh?</vt:lpstr>
      <vt:lpstr>Our Platform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with Microservices</vt:lpstr>
      <vt:lpstr>What is needed</vt:lpstr>
      <vt:lpstr>Why App Mesh?</vt:lpstr>
      <vt:lpstr>PowerPoint Presentation</vt:lpstr>
      <vt:lpstr>PowerPoint Presentation</vt:lpstr>
      <vt:lpstr>Why App 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a side-car proxy?</vt:lpstr>
      <vt:lpstr>PowerPoint Presentation</vt:lpstr>
      <vt:lpstr>PowerPoint Presentation</vt:lpstr>
      <vt:lpstr>App Mesh uses Envoy Proxy</vt:lpstr>
      <vt:lpstr>PowerPoint Presentation</vt:lpstr>
      <vt:lpstr>App Mesh control plane configures every proxy</vt:lpstr>
      <vt:lpstr>Application observability</vt:lpstr>
      <vt:lpstr>Client-side traffic management</vt:lpstr>
      <vt:lpstr>Today, App Mesh is generally available worldwide</vt:lpstr>
      <vt:lpstr>How it works</vt:lpstr>
      <vt:lpstr>App Mesh constructs</vt:lpstr>
      <vt:lpstr>Colorteller: app.colortellerdemo.com</vt:lpstr>
      <vt:lpstr>Colorteller app “meshified”: app.colortellerdemo.com</vt:lpstr>
      <vt:lpstr>Partners</vt:lpstr>
      <vt:lpstr>Partners</vt:lpstr>
      <vt:lpstr>Roadmap</vt:lpstr>
      <vt:lpstr>Roadmap</vt:lpstr>
      <vt:lpstr>Getting started</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Microsoft Office User</dc:creator>
  <cp:keywords>AWS Summit 2019</cp:keywords>
  <cp:lastModifiedBy>Microsoft Office User</cp:lastModifiedBy>
  <cp:revision>286</cp:revision>
  <cp:lastPrinted>2019-03-26T06:02:01Z</cp:lastPrinted>
  <dcterms:created xsi:type="dcterms:W3CDTF">2019-03-06T22:28:51Z</dcterms:created>
  <dcterms:modified xsi:type="dcterms:W3CDTF">2019-03-26T18:18:44Z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